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6.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9.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10.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11.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12.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13.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14.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9" r:id="rId4"/>
    <p:sldMasterId id="2147484077" r:id="rId5"/>
    <p:sldMasterId id="2147484089" r:id="rId6"/>
    <p:sldMasterId id="2147484104" r:id="rId7"/>
  </p:sldMasterIdLst>
  <p:notesMasterIdLst>
    <p:notesMasterId r:id="rId24"/>
  </p:notesMasterIdLst>
  <p:handoutMasterIdLst>
    <p:handoutMasterId r:id="rId25"/>
  </p:handoutMasterIdLst>
  <p:sldIdLst>
    <p:sldId id="395" r:id="rId8"/>
    <p:sldId id="436" r:id="rId9"/>
    <p:sldId id="1196" r:id="rId10"/>
    <p:sldId id="1214" r:id="rId11"/>
    <p:sldId id="1220" r:id="rId12"/>
    <p:sldId id="1221" r:id="rId13"/>
    <p:sldId id="1190" r:id="rId14"/>
    <p:sldId id="1191" r:id="rId15"/>
    <p:sldId id="1207" r:id="rId16"/>
    <p:sldId id="1223" r:id="rId17"/>
    <p:sldId id="1222" r:id="rId18"/>
    <p:sldId id="1224" r:id="rId19"/>
    <p:sldId id="1225" r:id="rId20"/>
    <p:sldId id="1219" r:id="rId21"/>
    <p:sldId id="1210" r:id="rId22"/>
    <p:sldId id="1194" r:id="rId23"/>
  </p:sldIdLst>
  <p:sldSz cx="9144000" cy="6858000" type="screen4x3"/>
  <p:notesSz cx="6797675" cy="9928225"/>
  <p:custDataLst>
    <p:tags r:id="rId26"/>
  </p:custDataLst>
  <p:defaultTex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p:defaultTextStyle>
  <p:extLst>
    <p:ext uri="{521415D9-36F7-43E2-AB2F-B90AF26B5E84}">
      <p14:sectionLst xmlns:p14="http://schemas.microsoft.com/office/powerpoint/2010/main">
        <p14:section name="Default Section" id="{7618E53A-C01B-4DB0-B828-018D2B83BE73}">
          <p14:sldIdLst>
            <p14:sldId id="395"/>
            <p14:sldId id="436"/>
            <p14:sldId id="1196"/>
            <p14:sldId id="1214"/>
            <p14:sldId id="1220"/>
            <p14:sldId id="1221"/>
            <p14:sldId id="1190"/>
            <p14:sldId id="1191"/>
            <p14:sldId id="1207"/>
            <p14:sldId id="1223"/>
            <p14:sldId id="1222"/>
            <p14:sldId id="1224"/>
            <p14:sldId id="1225"/>
            <p14:sldId id="1219"/>
            <p14:sldId id="1210"/>
            <p14:sldId id="11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2381"/>
    <a:srgbClr val="D66D2B"/>
    <a:srgbClr val="0000FF"/>
    <a:srgbClr val="016BA7"/>
    <a:srgbClr val="FF3399"/>
    <a:srgbClr val="FFFFCC"/>
    <a:srgbClr val="3FB499"/>
    <a:srgbClr val="797979"/>
    <a:srgbClr val="CC154E"/>
    <a:srgbClr val="A2A2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62" autoAdjust="0"/>
    <p:restoredTop sz="93792" autoAdjust="0"/>
  </p:normalViewPr>
  <p:slideViewPr>
    <p:cSldViewPr>
      <p:cViewPr varScale="1">
        <p:scale>
          <a:sx n="107" d="100"/>
          <a:sy n="107" d="100"/>
        </p:scale>
        <p:origin x="135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7" d="100"/>
          <a:sy n="47" d="100"/>
        </p:scale>
        <p:origin x="279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1"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43363" name="Rectangle 3"/>
          <p:cNvSpPr>
            <a:spLocks noGrp="1" noChangeArrowheads="1"/>
          </p:cNvSpPr>
          <p:nvPr>
            <p:ph type="dt" sz="quarter" idx="1"/>
          </p:nvPr>
        </p:nvSpPr>
        <p:spPr bwMode="auto">
          <a:xfrm>
            <a:off x="3850444"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43364" name="Rectangle 4"/>
          <p:cNvSpPr>
            <a:spLocks noGrp="1" noChangeArrowheads="1"/>
          </p:cNvSpPr>
          <p:nvPr>
            <p:ph type="ftr" sz="quarter" idx="2"/>
          </p:nvPr>
        </p:nvSpPr>
        <p:spPr bwMode="auto">
          <a:xfrm>
            <a:off x="1"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43365" name="Rectangle 5"/>
          <p:cNvSpPr>
            <a:spLocks noGrp="1" noChangeArrowheads="1"/>
          </p:cNvSpPr>
          <p:nvPr>
            <p:ph type="sldNum" sz="quarter" idx="3"/>
          </p:nvPr>
        </p:nvSpPr>
        <p:spPr bwMode="auto">
          <a:xfrm>
            <a:off x="3850444"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algn="r" eaLnBrk="1" hangingPunct="1">
              <a:defRPr sz="1200" smtClean="0">
                <a:solidFill>
                  <a:schemeClr val="tx1"/>
                </a:solidFill>
              </a:defRPr>
            </a:lvl1pPr>
          </a:lstStyle>
          <a:p>
            <a:pPr>
              <a:defRPr/>
            </a:pPr>
            <a:fld id="{8F497DC9-7F23-4C9F-9312-F610CE64912C}" type="slidenum">
              <a:rPr lang="en-GB" altLang="en-US"/>
              <a:pPr>
                <a:defRPr/>
              </a:pPr>
              <a:t>‹#›</a:t>
            </a:fld>
            <a:endParaRPr lang="en-GB" altLang="en-US" dirty="0"/>
          </a:p>
        </p:txBody>
      </p:sp>
    </p:spTree>
    <p:extLst>
      <p:ext uri="{BB962C8B-B14F-4D97-AF65-F5344CB8AC3E}">
        <p14:creationId xmlns:p14="http://schemas.microsoft.com/office/powerpoint/2010/main" val="278933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4099" name="Rectangle 3"/>
          <p:cNvSpPr>
            <a:spLocks noGrp="1" noChangeArrowheads="1"/>
          </p:cNvSpPr>
          <p:nvPr>
            <p:ph type="dt" idx="1"/>
          </p:nvPr>
        </p:nvSpPr>
        <p:spPr bwMode="auto">
          <a:xfrm>
            <a:off x="3850444"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843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79768" y="4715907"/>
            <a:ext cx="5438140"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102" name="Rectangle 6"/>
          <p:cNvSpPr>
            <a:spLocks noGrp="1" noChangeArrowheads="1"/>
          </p:cNvSpPr>
          <p:nvPr>
            <p:ph type="ftr" sz="quarter" idx="4"/>
          </p:nvPr>
        </p:nvSpPr>
        <p:spPr bwMode="auto">
          <a:xfrm>
            <a:off x="1"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4103" name="Rectangle 7"/>
          <p:cNvSpPr>
            <a:spLocks noGrp="1" noChangeArrowheads="1"/>
          </p:cNvSpPr>
          <p:nvPr>
            <p:ph type="sldNum" sz="quarter" idx="5"/>
          </p:nvPr>
        </p:nvSpPr>
        <p:spPr bwMode="auto">
          <a:xfrm>
            <a:off x="3850444"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algn="r" eaLnBrk="1" hangingPunct="1">
              <a:defRPr sz="1200" smtClean="0">
                <a:solidFill>
                  <a:schemeClr val="tx1"/>
                </a:solidFill>
              </a:defRPr>
            </a:lvl1pPr>
          </a:lstStyle>
          <a:p>
            <a:pPr>
              <a:defRPr/>
            </a:pPr>
            <a:fld id="{B82A1433-23A6-45BE-BD22-9DD5141FC581}" type="slidenum">
              <a:rPr lang="en-GB" altLang="en-US"/>
              <a:pPr>
                <a:defRPr/>
              </a:pPr>
              <a:t>‹#›</a:t>
            </a:fld>
            <a:endParaRPr lang="en-GB" altLang="en-US" dirty="0"/>
          </a:p>
        </p:txBody>
      </p:sp>
    </p:spTree>
    <p:extLst>
      <p:ext uri="{BB962C8B-B14F-4D97-AF65-F5344CB8AC3E}">
        <p14:creationId xmlns:p14="http://schemas.microsoft.com/office/powerpoint/2010/main" val="2196960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Instructions to Managers</a:t>
            </a:r>
          </a:p>
          <a:p>
            <a:r>
              <a:rPr lang="en-GB" b="0" dirty="0"/>
              <a:t>To view any links in the slides, you need to have PowerPoint in Slide Show mode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15201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26110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24682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09155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23678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4513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29866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FWI measure explained</a:t>
            </a:r>
          </a:p>
          <a:p>
            <a:endParaRPr lang="en-GB" b="1" dirty="0"/>
          </a:p>
          <a:p>
            <a:r>
              <a:rPr lang="en-GB" b="0" dirty="0"/>
              <a:t>Network Rail defines a work place injury as any injury sustained by staff, both direct employees and contractor/suppliers, while undertaking activities connected with Network Rail’s business.  </a:t>
            </a:r>
          </a:p>
          <a:p>
            <a:r>
              <a:rPr lang="en-GB" b="0" dirty="0"/>
              <a:t>All reported injuries are to be entered into SMIS, the companies corporate Safety Management Intelligence System.  </a:t>
            </a:r>
          </a:p>
          <a:p>
            <a:r>
              <a:rPr lang="en-GB" b="0" dirty="0"/>
              <a:t>Fatality weighted injury rate (FWIR) is a KPI that uses the following calculation: </a:t>
            </a:r>
          </a:p>
          <a:p>
            <a:r>
              <a:rPr lang="en-GB" b="0" dirty="0"/>
              <a:t>The number of fatalities, plus the (number of specified injuries / 10) plus the (number of 3+ lost day injuries / 200) plus the (number of all other injuries / 1000) divided by the hours worked, multiplied by 1,000,000, over the last 13 periods </a:t>
            </a:r>
          </a:p>
          <a:p>
            <a:r>
              <a:rPr lang="en-GB" b="0" dirty="0"/>
              <a:t>RIDDOR reporting shall be based on the requirements of the RIDDOR 2013 regulations and the ORR guidance http://orr.gov.uk/__data/assets/pdf_file/0010/2332/riddor-guidance.pdf.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08086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7938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50966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98283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40138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14893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33667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25325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2.pn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3.png"/><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6.png"/><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7.png"/><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12.png"/><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6.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3.png"/><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6.png"/><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7.png"/><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12.png"/><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F0C626-235E-4B30-AF49-92B14F3CA2DA}"/>
              </a:ext>
            </a:extLst>
          </p:cNvPr>
          <p:cNvGraphicFramePr>
            <a:graphicFrameLocks noChangeAspect="1"/>
          </p:cNvGraphicFramePr>
          <p:nvPr userDrawn="1">
            <p:custDataLst>
              <p:tags r:id="rId2"/>
            </p:custDataLst>
            <p:extLst>
              <p:ext uri="{D42A27DB-BD31-4B8C-83A1-F6EECF244321}">
                <p14:modId xmlns:p14="http://schemas.microsoft.com/office/powerpoint/2010/main" val="14489061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3" name="think-cell Slide" r:id="rId5" imgW="415" imgH="416" progId="TCLayout.ActiveDocument.1">
                  <p:embed/>
                </p:oleObj>
              </mc:Choice>
              <mc:Fallback>
                <p:oleObj name="think-cell Slide" r:id="rId5" imgW="415" imgH="416" progId="TCLayout.ActiveDocument.1">
                  <p:embed/>
                  <p:pic>
                    <p:nvPicPr>
                      <p:cNvPr id="3" name="Object 2" hidden="1">
                        <a:extLst>
                          <a:ext uri="{FF2B5EF4-FFF2-40B4-BE49-F238E27FC236}">
                            <a16:creationId xmlns:a16="http://schemas.microsoft.com/office/drawing/2014/main" id="{CCF0C626-235E-4B30-AF49-92B14F3CA2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39F61C-DF5B-4B9E-B305-3B89A123EFE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7DBB53C2-833B-41FD-BC0B-2F06B794BA9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84C4CAC-4D67-438B-8C5C-D60D1345445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092280" y="404664"/>
            <a:ext cx="1723602" cy="781893"/>
          </a:xfrm>
          <a:prstGeom prst="rect">
            <a:avLst/>
          </a:prstGeom>
        </p:spPr>
      </p:pic>
    </p:spTree>
    <p:extLst>
      <p:ext uri="{BB962C8B-B14F-4D97-AF65-F5344CB8AC3E}">
        <p14:creationId xmlns:p14="http://schemas.microsoft.com/office/powerpoint/2010/main" val="3100034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D9853F7-D166-4D9E-9147-580F02992305}"/>
              </a:ext>
            </a:extLst>
          </p:cNvPr>
          <p:cNvGraphicFramePr>
            <a:graphicFrameLocks noChangeAspect="1"/>
          </p:cNvGraphicFramePr>
          <p:nvPr userDrawn="1">
            <p:custDataLst>
              <p:tags r:id="rId2"/>
            </p:custDataLst>
            <p:extLst>
              <p:ext uri="{D42A27DB-BD31-4B8C-83A1-F6EECF244321}">
                <p14:modId xmlns:p14="http://schemas.microsoft.com/office/powerpoint/2010/main" val="20257953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5"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5D9853F7-D166-4D9E-9147-580F029923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D20517A8-B061-4BC2-94CE-196FA62B9AE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ABF493E2-2394-44D8-8B1A-F8BEC2BBB533}"/>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a:extLst>
              <a:ext uri="{FF2B5EF4-FFF2-40B4-BE49-F238E27FC236}">
                <a16:creationId xmlns:a16="http://schemas.microsoft.com/office/drawing/2014/main" id="{2FCB0210-60B3-4E51-A48B-45C3EEAA627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56176" y="253896"/>
            <a:ext cx="28003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a:extLst>
              <a:ext uri="{FF2B5EF4-FFF2-40B4-BE49-F238E27FC236}">
                <a16:creationId xmlns:a16="http://schemas.microsoft.com/office/drawing/2014/main" id="{55A68854-B262-4B9F-8EC7-3EE6449910F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027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35AFC24-C2DC-49AE-AA42-B2EF0A93ED81}"/>
              </a:ext>
            </a:extLst>
          </p:cNvPr>
          <p:cNvGraphicFramePr>
            <a:graphicFrameLocks noChangeAspect="1"/>
          </p:cNvGraphicFramePr>
          <p:nvPr userDrawn="1">
            <p:custDataLst>
              <p:tags r:id="rId2"/>
            </p:custDataLst>
            <p:extLst>
              <p:ext uri="{D42A27DB-BD31-4B8C-83A1-F6EECF244321}">
                <p14:modId xmlns:p14="http://schemas.microsoft.com/office/powerpoint/2010/main" val="491670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9"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A35AFC24-C2DC-49AE-AA42-B2EF0A93ED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5359FD8-EF37-4C9E-B77C-C8DAA1B0046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9095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43D9BA4-478F-4BD8-BF74-8CDAE0B9B6C3}"/>
              </a:ext>
            </a:extLst>
          </p:cNvPr>
          <p:cNvGraphicFramePr>
            <a:graphicFrameLocks noChangeAspect="1"/>
          </p:cNvGraphicFramePr>
          <p:nvPr userDrawn="1">
            <p:custDataLst>
              <p:tags r:id="rId2"/>
            </p:custDataLst>
            <p:extLst>
              <p:ext uri="{D42A27DB-BD31-4B8C-83A1-F6EECF244321}">
                <p14:modId xmlns:p14="http://schemas.microsoft.com/office/powerpoint/2010/main" val="100815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3"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E43D9BA4-478F-4BD8-BF74-8CDAE0B9B6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2C28940-BAA8-4536-BBA9-D4833155043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2000" b="1"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457200" y="1916832"/>
            <a:ext cx="3008313" cy="1162050"/>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635896" y="1910780"/>
            <a:ext cx="5111750" cy="4215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3212976"/>
            <a:ext cx="3008313" cy="2913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8983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27710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7CA7E3-709E-4977-997E-2D4A81CA5D01}"/>
              </a:ext>
            </a:extLst>
          </p:cNvPr>
          <p:cNvGraphicFramePr>
            <a:graphicFrameLocks noChangeAspect="1"/>
          </p:cNvGraphicFramePr>
          <p:nvPr userDrawn="1">
            <p:custDataLst>
              <p:tags r:id="rId2"/>
            </p:custDataLst>
            <p:extLst>
              <p:ext uri="{D42A27DB-BD31-4B8C-83A1-F6EECF244321}">
                <p14:modId xmlns:p14="http://schemas.microsoft.com/office/powerpoint/2010/main" val="3191427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7"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07CA7E3-709E-4977-997E-2D4A81CA5D0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418F18A-BFEB-46EC-9713-5AD6B9F2590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4543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6B66-40ED-4331-A0D7-1BA52CA958A3}"/>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B78B4A-451E-4990-AAF3-46BB9C30E4E1}"/>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490C57-BDCE-43CA-A642-A1D9B69825A4}"/>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16/03/2021</a:t>
            </a:fld>
            <a:endParaRPr lang="en-GB" dirty="0"/>
          </a:p>
        </p:txBody>
      </p:sp>
      <p:sp>
        <p:nvSpPr>
          <p:cNvPr id="5" name="Footer Placeholder 4">
            <a:extLst>
              <a:ext uri="{FF2B5EF4-FFF2-40B4-BE49-F238E27FC236}">
                <a16:creationId xmlns:a16="http://schemas.microsoft.com/office/drawing/2014/main" id="{2D514261-BF15-45C8-8D76-0EEA45013E4A}"/>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06FCAA44-8106-4ED6-8FF7-66CCD67D8E9F}"/>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1515186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8421A-FEBC-4127-A226-32FE04CD60A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0B390E-1C9F-4AA5-A404-68E7D3051DAC}"/>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C5EAE2-8C2F-465C-9929-A9DA97962B2C}"/>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16/03/2021</a:t>
            </a:fld>
            <a:endParaRPr lang="en-GB" dirty="0"/>
          </a:p>
        </p:txBody>
      </p:sp>
      <p:sp>
        <p:nvSpPr>
          <p:cNvPr id="5" name="Footer Placeholder 4">
            <a:extLst>
              <a:ext uri="{FF2B5EF4-FFF2-40B4-BE49-F238E27FC236}">
                <a16:creationId xmlns:a16="http://schemas.microsoft.com/office/drawing/2014/main" id="{87D3C80B-B777-4AFF-972F-58CC14DABB0F}"/>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B6C7CEE7-02F8-45DA-87F3-34EC7830F43D}"/>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1938898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C2D8-E48E-4BC6-A756-14C003DDDDAB}"/>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BE7CB9-CCE5-488B-AB88-FE053495082D}"/>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6F150D-4FF6-4C21-907F-45F45AFB131E}"/>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16/03/2021</a:t>
            </a:fld>
            <a:endParaRPr lang="en-GB" dirty="0"/>
          </a:p>
        </p:txBody>
      </p:sp>
      <p:sp>
        <p:nvSpPr>
          <p:cNvPr id="5" name="Footer Placeholder 4">
            <a:extLst>
              <a:ext uri="{FF2B5EF4-FFF2-40B4-BE49-F238E27FC236}">
                <a16:creationId xmlns:a16="http://schemas.microsoft.com/office/drawing/2014/main" id="{CFD4A434-E6F7-4374-9549-96C7D701B905}"/>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C99F3ED4-FB94-4B90-9F83-B60BFDDF9FD0}"/>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4183065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B25B-5AB9-43C7-8615-7095167A099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482681-7B6E-48A2-968A-60CF60AD602D}"/>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66B1A8-FDCD-4067-A4EC-1278C0E444FE}"/>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345A8E6-0357-424F-93EA-D91B0369B75B}"/>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16/03/2021</a:t>
            </a:fld>
            <a:endParaRPr lang="en-GB" dirty="0"/>
          </a:p>
        </p:txBody>
      </p:sp>
      <p:sp>
        <p:nvSpPr>
          <p:cNvPr id="6" name="Footer Placeholder 5">
            <a:extLst>
              <a:ext uri="{FF2B5EF4-FFF2-40B4-BE49-F238E27FC236}">
                <a16:creationId xmlns:a16="http://schemas.microsoft.com/office/drawing/2014/main" id="{5FFC361A-D107-43C9-852F-E8FE9210B037}"/>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F69782A4-58A5-4425-8CA4-0207F9A99991}"/>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1693457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68C3D-9520-4C10-AACC-149CD478E61A}"/>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4FC8B0-7753-49E3-9B06-560430CDBBA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14E8743-C340-4944-827F-053CB74051FB}"/>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013AAB-8EFB-4FE2-99A1-80DA343E15B9}"/>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91FDB2-B6EA-4283-AFA6-A06444F2F771}"/>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C26C4E-2537-4C80-B830-92CCE3A8E560}"/>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16/03/2021</a:t>
            </a:fld>
            <a:endParaRPr lang="en-GB" dirty="0"/>
          </a:p>
        </p:txBody>
      </p:sp>
      <p:sp>
        <p:nvSpPr>
          <p:cNvPr id="8" name="Footer Placeholder 7">
            <a:extLst>
              <a:ext uri="{FF2B5EF4-FFF2-40B4-BE49-F238E27FC236}">
                <a16:creationId xmlns:a16="http://schemas.microsoft.com/office/drawing/2014/main" id="{6E09066A-CBF5-4CDF-9EF0-EC71FD8E672B}"/>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9" name="Slide Number Placeholder 8">
            <a:extLst>
              <a:ext uri="{FF2B5EF4-FFF2-40B4-BE49-F238E27FC236}">
                <a16:creationId xmlns:a16="http://schemas.microsoft.com/office/drawing/2014/main" id="{89F35823-94E2-4810-8511-61F88C9340C4}"/>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292459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Rectangle 6">
            <a:extLst>
              <a:ext uri="{FF2B5EF4-FFF2-40B4-BE49-F238E27FC236}">
                <a16:creationId xmlns:a16="http://schemas.microsoft.com/office/drawing/2014/main" id="{25B9DF3F-FA77-42AC-90C4-6DBC7AE872D6}"/>
              </a:ext>
            </a:extLst>
          </p:cNvPr>
          <p:cNvSpPr/>
          <p:nvPr userDrawn="1"/>
        </p:nvSpPr>
        <p:spPr>
          <a:xfrm>
            <a:off x="0" y="5949280"/>
            <a:ext cx="9148046" cy="781893"/>
          </a:xfrm>
          <a:prstGeom prst="rect">
            <a:avLst/>
          </a:prstGeom>
          <a:solidFill>
            <a:srgbClr val="CC1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E436126E-E787-4ECF-A432-39458B6C200B}"/>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53BF85F1-0F29-4EB9-941F-D816AADAF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60648"/>
            <a:ext cx="948417" cy="834438"/>
          </a:xfrm>
          <a:prstGeom prst="rect">
            <a:avLst/>
          </a:prstGeom>
        </p:spPr>
      </p:pic>
    </p:spTree>
    <p:extLst>
      <p:ext uri="{BB962C8B-B14F-4D97-AF65-F5344CB8AC3E}">
        <p14:creationId xmlns:p14="http://schemas.microsoft.com/office/powerpoint/2010/main" val="3311539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6C8E-79AE-4776-B3EF-EF18CE4F767F}"/>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24047-04BD-4119-9FFA-417B40F8034A}"/>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16/03/2021</a:t>
            </a:fld>
            <a:endParaRPr lang="en-GB" dirty="0"/>
          </a:p>
        </p:txBody>
      </p:sp>
      <p:sp>
        <p:nvSpPr>
          <p:cNvPr id="4" name="Footer Placeholder 3">
            <a:extLst>
              <a:ext uri="{FF2B5EF4-FFF2-40B4-BE49-F238E27FC236}">
                <a16:creationId xmlns:a16="http://schemas.microsoft.com/office/drawing/2014/main" id="{ABB5F7E9-650E-4CB3-BE44-FEBE8105BB55}"/>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B8498819-2125-41DE-80E9-3663BF15FF7E}"/>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567186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F773A-9A36-42EE-A490-25F3F05F319C}"/>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16/03/2021</a:t>
            </a:fld>
            <a:endParaRPr lang="en-GB" dirty="0"/>
          </a:p>
        </p:txBody>
      </p:sp>
      <p:sp>
        <p:nvSpPr>
          <p:cNvPr id="3" name="Footer Placeholder 2">
            <a:extLst>
              <a:ext uri="{FF2B5EF4-FFF2-40B4-BE49-F238E27FC236}">
                <a16:creationId xmlns:a16="http://schemas.microsoft.com/office/drawing/2014/main" id="{2C3A0F2E-D544-4679-85A2-631EF30FCF64}"/>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58B903DC-5598-45C0-A888-2BE089F494AA}"/>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3424985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BF4D0-427D-471F-89B2-79DA1140BABE}"/>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69A393-14BE-49E3-A659-B08A702F10A6}"/>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729134-1B7F-45BA-80B9-EE10997888D2}"/>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79D31E-ECAB-4742-AD74-3A390F5F6889}"/>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16/03/2021</a:t>
            </a:fld>
            <a:endParaRPr lang="en-GB" dirty="0"/>
          </a:p>
        </p:txBody>
      </p:sp>
      <p:sp>
        <p:nvSpPr>
          <p:cNvPr id="6" name="Footer Placeholder 5">
            <a:extLst>
              <a:ext uri="{FF2B5EF4-FFF2-40B4-BE49-F238E27FC236}">
                <a16:creationId xmlns:a16="http://schemas.microsoft.com/office/drawing/2014/main" id="{48010503-1963-470D-B75B-4463A55A22C9}"/>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34E6A807-A48D-412A-8865-1F512BF93DEC}"/>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4080623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BDB5-2FE8-4C66-9E91-D2A84F52C324}"/>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FD730A-B221-4C1B-ACF3-852AF656D352}"/>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CEC3398-2BAE-4FE9-978A-8FBC2F382AA2}"/>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F9D035-54BD-4EE0-9CBB-FC153F5347BB}"/>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16/03/2021</a:t>
            </a:fld>
            <a:endParaRPr lang="en-GB" dirty="0"/>
          </a:p>
        </p:txBody>
      </p:sp>
      <p:sp>
        <p:nvSpPr>
          <p:cNvPr id="6" name="Footer Placeholder 5">
            <a:extLst>
              <a:ext uri="{FF2B5EF4-FFF2-40B4-BE49-F238E27FC236}">
                <a16:creationId xmlns:a16="http://schemas.microsoft.com/office/drawing/2014/main" id="{0E2376AC-10B3-4D17-873A-E32696C0CD29}"/>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A7A18EDD-4CD6-40B3-B66D-6B0EABBA21E2}"/>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1085061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8A1F9-C634-4CB5-AFAF-FF52A315E00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880F3F-097B-4406-9A3F-1DFD70956963}"/>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3D466A-4DE5-48BB-983D-563DD18D61A7}"/>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16/03/2021</a:t>
            </a:fld>
            <a:endParaRPr lang="en-GB" dirty="0"/>
          </a:p>
        </p:txBody>
      </p:sp>
      <p:sp>
        <p:nvSpPr>
          <p:cNvPr id="5" name="Footer Placeholder 4">
            <a:extLst>
              <a:ext uri="{FF2B5EF4-FFF2-40B4-BE49-F238E27FC236}">
                <a16:creationId xmlns:a16="http://schemas.microsoft.com/office/drawing/2014/main" id="{9B7906F3-1166-448B-9796-34DD143322FE}"/>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7014ED7D-8378-4336-9B12-08AECE71ACFF}"/>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2799333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E46BF-629B-42CF-B698-94FDDF3B61F6}"/>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EA891C-B2F3-49F6-838D-CC03CF38715D}"/>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B7C244-6914-4E68-9ED0-096DC87E5F43}"/>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16/03/2021</a:t>
            </a:fld>
            <a:endParaRPr lang="en-GB" dirty="0"/>
          </a:p>
        </p:txBody>
      </p:sp>
      <p:sp>
        <p:nvSpPr>
          <p:cNvPr id="5" name="Footer Placeholder 4">
            <a:extLst>
              <a:ext uri="{FF2B5EF4-FFF2-40B4-BE49-F238E27FC236}">
                <a16:creationId xmlns:a16="http://schemas.microsoft.com/office/drawing/2014/main" id="{32166AA7-CE1D-4135-82B3-3EAE6B12755E}"/>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F19300B8-17DD-490E-9C7F-5645CB2CBA14}"/>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420454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F0C626-235E-4B30-AF49-92B14F3CA2D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5" name="think-cell Slide" r:id="rId5" imgW="415" imgH="416" progId="TCLayout.ActiveDocument.1">
                  <p:embed/>
                </p:oleObj>
              </mc:Choice>
              <mc:Fallback>
                <p:oleObj name="think-cell Slide" r:id="rId5" imgW="415" imgH="416" progId="TCLayout.ActiveDocument.1">
                  <p:embed/>
                  <p:pic>
                    <p:nvPicPr>
                      <p:cNvPr id="3" name="Object 2" hidden="1">
                        <a:extLst>
                          <a:ext uri="{FF2B5EF4-FFF2-40B4-BE49-F238E27FC236}">
                            <a16:creationId xmlns:a16="http://schemas.microsoft.com/office/drawing/2014/main" id="{CCF0C626-235E-4B30-AF49-92B14F3CA2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39F61C-DF5B-4B9E-B305-3B89A123EFE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7DBB53C2-833B-41FD-BC0B-2F06B794BA9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84C4CAC-4D67-438B-8C5C-D60D1345445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092280" y="404664"/>
            <a:ext cx="1723602" cy="781893"/>
          </a:xfrm>
          <a:prstGeom prst="rect">
            <a:avLst/>
          </a:prstGeom>
        </p:spPr>
      </p:pic>
    </p:spTree>
    <p:extLst>
      <p:ext uri="{BB962C8B-B14F-4D97-AF65-F5344CB8AC3E}">
        <p14:creationId xmlns:p14="http://schemas.microsoft.com/office/powerpoint/2010/main" val="1823290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Rectangle 6">
            <a:extLst>
              <a:ext uri="{FF2B5EF4-FFF2-40B4-BE49-F238E27FC236}">
                <a16:creationId xmlns:a16="http://schemas.microsoft.com/office/drawing/2014/main" id="{25B9DF3F-FA77-42AC-90C4-6DBC7AE872D6}"/>
              </a:ext>
            </a:extLst>
          </p:cNvPr>
          <p:cNvSpPr/>
          <p:nvPr userDrawn="1"/>
        </p:nvSpPr>
        <p:spPr>
          <a:xfrm>
            <a:off x="0" y="5949280"/>
            <a:ext cx="9148046" cy="781893"/>
          </a:xfrm>
          <a:prstGeom prst="rect">
            <a:avLst/>
          </a:prstGeom>
          <a:solidFill>
            <a:srgbClr val="CC1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E436126E-E787-4ECF-A432-39458B6C200B}"/>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53BF85F1-0F29-4EB9-941F-D816AADAF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60648"/>
            <a:ext cx="948417" cy="834438"/>
          </a:xfrm>
          <a:prstGeom prst="rect">
            <a:avLst/>
          </a:prstGeom>
        </p:spPr>
      </p:pic>
    </p:spTree>
    <p:extLst>
      <p:ext uri="{BB962C8B-B14F-4D97-AF65-F5344CB8AC3E}">
        <p14:creationId xmlns:p14="http://schemas.microsoft.com/office/powerpoint/2010/main" val="433350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7C863F6-236D-4E27-9633-207AC725B3BE}"/>
              </a:ext>
            </a:extLst>
          </p:cNvPr>
          <p:cNvSpPr/>
          <p:nvPr userDrawn="1"/>
        </p:nvSpPr>
        <p:spPr>
          <a:xfrm>
            <a:off x="0" y="5949280"/>
            <a:ext cx="9148046" cy="781893"/>
          </a:xfrm>
          <a:prstGeom prst="rect">
            <a:avLst/>
          </a:prstGeom>
          <a:solidFill>
            <a:srgbClr val="016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698E2F96-94C8-4C60-8597-710E74C826D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89532DB3-90D1-4F41-AC65-2B4116BF2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919" y="126827"/>
            <a:ext cx="1255588" cy="1195078"/>
          </a:xfrm>
          <a:prstGeom prst="rect">
            <a:avLst/>
          </a:prstGeom>
        </p:spPr>
      </p:pic>
    </p:spTree>
    <p:extLst>
      <p:ext uri="{BB962C8B-B14F-4D97-AF65-F5344CB8AC3E}">
        <p14:creationId xmlns:p14="http://schemas.microsoft.com/office/powerpoint/2010/main" val="126348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2F3BCA-AB77-49F4-A729-A60B4DDC95B8}"/>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9"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3C2F3BCA-AB77-49F4-A729-A60B4DDC95B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C28FBD2-750F-497D-979D-5EA64B4B4A7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8" name="Rectangle 7">
            <a:extLst>
              <a:ext uri="{FF2B5EF4-FFF2-40B4-BE49-F238E27FC236}">
                <a16:creationId xmlns:a16="http://schemas.microsoft.com/office/drawing/2014/main" id="{E0B69DB2-8AC0-4265-B4B5-2D535F863EA6}"/>
              </a:ext>
            </a:extLst>
          </p:cNvPr>
          <p:cNvSpPr/>
          <p:nvPr userDrawn="1"/>
        </p:nvSpPr>
        <p:spPr>
          <a:xfrm>
            <a:off x="0" y="5949280"/>
            <a:ext cx="9148046" cy="781893"/>
          </a:xfrm>
          <a:prstGeom prst="rect">
            <a:avLst/>
          </a:prstGeom>
          <a:solidFill>
            <a:srgbClr val="452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C5FD2F-512D-4646-8DF1-D20F0CEAE9AC}"/>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71A75BB9-37EA-4F5F-ACFA-930F43B5E9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24328" y="105157"/>
            <a:ext cx="1444962" cy="1340768"/>
          </a:xfrm>
          <a:prstGeom prst="rect">
            <a:avLst/>
          </a:prstGeom>
        </p:spPr>
      </p:pic>
    </p:spTree>
    <p:extLst>
      <p:ext uri="{BB962C8B-B14F-4D97-AF65-F5344CB8AC3E}">
        <p14:creationId xmlns:p14="http://schemas.microsoft.com/office/powerpoint/2010/main" val="4778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7C863F6-236D-4E27-9633-207AC725B3BE}"/>
              </a:ext>
            </a:extLst>
          </p:cNvPr>
          <p:cNvSpPr/>
          <p:nvPr userDrawn="1"/>
        </p:nvSpPr>
        <p:spPr>
          <a:xfrm>
            <a:off x="0" y="5949280"/>
            <a:ext cx="9148046" cy="781893"/>
          </a:xfrm>
          <a:prstGeom prst="rect">
            <a:avLst/>
          </a:prstGeom>
          <a:solidFill>
            <a:srgbClr val="016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698E2F96-94C8-4C60-8597-710E74C826D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89532DB3-90D1-4F41-AC65-2B4116BF2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919" y="126827"/>
            <a:ext cx="1255588" cy="1195078"/>
          </a:xfrm>
          <a:prstGeom prst="rect">
            <a:avLst/>
          </a:prstGeom>
        </p:spPr>
      </p:pic>
    </p:spTree>
    <p:extLst>
      <p:ext uri="{BB962C8B-B14F-4D97-AF65-F5344CB8AC3E}">
        <p14:creationId xmlns:p14="http://schemas.microsoft.com/office/powerpoint/2010/main" val="1385155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014546D-6C8A-434D-AC71-B0FDBC32961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3" name="think-cell Slide" r:id="rId5" imgW="415" imgH="416" progId="TCLayout.ActiveDocument.1">
                  <p:embed/>
                </p:oleObj>
              </mc:Choice>
              <mc:Fallback>
                <p:oleObj name="think-cell Slide" r:id="rId5" imgW="415" imgH="416" progId="TCLayout.ActiveDocument.1">
                  <p:embed/>
                  <p:pic>
                    <p:nvPicPr>
                      <p:cNvPr id="10" name="Object 9" hidden="1">
                        <a:extLst>
                          <a:ext uri="{FF2B5EF4-FFF2-40B4-BE49-F238E27FC236}">
                            <a16:creationId xmlns:a16="http://schemas.microsoft.com/office/drawing/2014/main" id="{C014546D-6C8A-434D-AC71-B0FDBC3296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7768DADA-F7A9-4A7D-B90D-BC681C68B4E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96F1963-1FEC-4074-87A7-FC4C1C73D654}"/>
              </a:ext>
            </a:extLst>
          </p:cNvPr>
          <p:cNvSpPr/>
          <p:nvPr userDrawn="1"/>
        </p:nvSpPr>
        <p:spPr>
          <a:xfrm>
            <a:off x="0" y="5949280"/>
            <a:ext cx="9148046" cy="781893"/>
          </a:xfrm>
          <a:prstGeom prst="rect">
            <a:avLst/>
          </a:prstGeom>
          <a:solidFill>
            <a:srgbClr val="3FB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BB738D30-CD7D-40F4-895C-0ABFF6F36B7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F6D8D6A1-E837-4B3A-B737-2D6EE6C0B8E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07703" y="126827"/>
            <a:ext cx="1306628" cy="1155085"/>
          </a:xfrm>
          <a:prstGeom prst="rect">
            <a:avLst/>
          </a:prstGeom>
        </p:spPr>
      </p:pic>
    </p:spTree>
    <p:extLst>
      <p:ext uri="{BB962C8B-B14F-4D97-AF65-F5344CB8AC3E}">
        <p14:creationId xmlns:p14="http://schemas.microsoft.com/office/powerpoint/2010/main" val="956494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D66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652D92CC-7E7B-486C-A2EE-0A85B59F7F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261575"/>
            <a:ext cx="1162895" cy="925909"/>
          </a:xfrm>
          <a:prstGeom prst="rect">
            <a:avLst/>
          </a:prstGeom>
        </p:spPr>
      </p:pic>
    </p:spTree>
    <p:extLst>
      <p:ext uri="{BB962C8B-B14F-4D97-AF65-F5344CB8AC3E}">
        <p14:creationId xmlns:p14="http://schemas.microsoft.com/office/powerpoint/2010/main" val="9801627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ED5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spTree>
    <p:extLst>
      <p:ext uri="{BB962C8B-B14F-4D97-AF65-F5344CB8AC3E}">
        <p14:creationId xmlns:p14="http://schemas.microsoft.com/office/powerpoint/2010/main" val="3981962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20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8" name="Picture 7">
            <a:extLst>
              <a:ext uri="{FF2B5EF4-FFF2-40B4-BE49-F238E27FC236}">
                <a16:creationId xmlns:a16="http://schemas.microsoft.com/office/drawing/2014/main" id="{6DC07B70-5300-46F5-869A-0A1126A93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5" y="116631"/>
            <a:ext cx="1164171" cy="1164171"/>
          </a:xfrm>
          <a:prstGeom prst="rect">
            <a:avLst/>
          </a:prstGeom>
        </p:spPr>
      </p:pic>
    </p:spTree>
    <p:extLst>
      <p:ext uri="{BB962C8B-B14F-4D97-AF65-F5344CB8AC3E}">
        <p14:creationId xmlns:p14="http://schemas.microsoft.com/office/powerpoint/2010/main" val="4253118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9" name="Picture 8">
            <a:extLst>
              <a:ext uri="{FF2B5EF4-FFF2-40B4-BE49-F238E27FC236}">
                <a16:creationId xmlns:a16="http://schemas.microsoft.com/office/drawing/2014/main" id="{18E9C960-21A1-489E-AA8B-DCC3B8100B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8" y="116632"/>
            <a:ext cx="1164171" cy="1164171"/>
          </a:xfrm>
          <a:prstGeom prst="rect">
            <a:avLst/>
          </a:prstGeom>
        </p:spPr>
      </p:pic>
    </p:spTree>
    <p:extLst>
      <p:ext uri="{BB962C8B-B14F-4D97-AF65-F5344CB8AC3E}">
        <p14:creationId xmlns:p14="http://schemas.microsoft.com/office/powerpoint/2010/main" val="3302900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D9853F7-D166-4D9E-9147-580F0299230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7"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5D9853F7-D166-4D9E-9147-580F029923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D20517A8-B061-4BC2-94CE-196FA62B9AE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ABF493E2-2394-44D8-8B1A-F8BEC2BBB533}"/>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a:extLst>
              <a:ext uri="{FF2B5EF4-FFF2-40B4-BE49-F238E27FC236}">
                <a16:creationId xmlns:a16="http://schemas.microsoft.com/office/drawing/2014/main" id="{2FCB0210-60B3-4E51-A48B-45C3EEAA627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56176" y="253896"/>
            <a:ext cx="28003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a:extLst>
              <a:ext uri="{FF2B5EF4-FFF2-40B4-BE49-F238E27FC236}">
                <a16:creationId xmlns:a16="http://schemas.microsoft.com/office/drawing/2014/main" id="{55A68854-B262-4B9F-8EC7-3EE6449910F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07277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35AFC24-C2DC-49AE-AA42-B2EF0A93ED8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1"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A35AFC24-C2DC-49AE-AA42-B2EF0A93ED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5359FD8-EF37-4C9E-B77C-C8DAA1B0046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6936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43D9BA4-478F-4BD8-BF74-8CDAE0B9B6C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5"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E43D9BA4-478F-4BD8-BF74-8CDAE0B9B6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2C28940-BAA8-4536-BBA9-D4833155043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2000" b="1"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457200" y="1916832"/>
            <a:ext cx="3008313" cy="1162050"/>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635896" y="1910780"/>
            <a:ext cx="5111750" cy="4215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3212976"/>
            <a:ext cx="3008313" cy="2913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0781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1442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7CA7E3-709E-4977-997E-2D4A81CA5D0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9"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07CA7E3-709E-4977-997E-2D4A81CA5D0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418F18A-BFEB-46EC-9713-5AD6B9F2590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395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2F3BCA-AB77-49F4-A729-A60B4DDC95B8}"/>
              </a:ext>
            </a:extLst>
          </p:cNvPr>
          <p:cNvGraphicFramePr>
            <a:graphicFrameLocks noChangeAspect="1"/>
          </p:cNvGraphicFramePr>
          <p:nvPr userDrawn="1">
            <p:custDataLst>
              <p:tags r:id="rId2"/>
            </p:custDataLst>
            <p:extLst>
              <p:ext uri="{D42A27DB-BD31-4B8C-83A1-F6EECF244321}">
                <p14:modId xmlns:p14="http://schemas.microsoft.com/office/powerpoint/2010/main" val="36364768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7"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3C2F3BCA-AB77-49F4-A729-A60B4DDC95B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C28FBD2-750F-497D-979D-5EA64B4B4A7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8" name="Rectangle 7">
            <a:extLst>
              <a:ext uri="{FF2B5EF4-FFF2-40B4-BE49-F238E27FC236}">
                <a16:creationId xmlns:a16="http://schemas.microsoft.com/office/drawing/2014/main" id="{E0B69DB2-8AC0-4265-B4B5-2D535F863EA6}"/>
              </a:ext>
            </a:extLst>
          </p:cNvPr>
          <p:cNvSpPr/>
          <p:nvPr userDrawn="1"/>
        </p:nvSpPr>
        <p:spPr>
          <a:xfrm>
            <a:off x="0" y="5949280"/>
            <a:ext cx="9148046" cy="781893"/>
          </a:xfrm>
          <a:prstGeom prst="rect">
            <a:avLst/>
          </a:prstGeom>
          <a:solidFill>
            <a:srgbClr val="452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C5FD2F-512D-4646-8DF1-D20F0CEAE9AC}"/>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71A75BB9-37EA-4F5F-ACFA-930F43B5E9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24328" y="105157"/>
            <a:ext cx="1444962" cy="1340768"/>
          </a:xfrm>
          <a:prstGeom prst="rect">
            <a:avLst/>
          </a:prstGeom>
        </p:spPr>
      </p:pic>
    </p:spTree>
    <p:extLst>
      <p:ext uri="{BB962C8B-B14F-4D97-AF65-F5344CB8AC3E}">
        <p14:creationId xmlns:p14="http://schemas.microsoft.com/office/powerpoint/2010/main" val="29204905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F0C626-235E-4B30-AF49-92B14F3CA2DA}"/>
              </a:ext>
            </a:extLst>
          </p:cNvPr>
          <p:cNvGraphicFramePr>
            <a:graphicFrameLocks noChangeAspect="1"/>
          </p:cNvGraphicFramePr>
          <p:nvPr userDrawn="1">
            <p:custDataLst>
              <p:tags r:id="rId2"/>
            </p:custDataLst>
            <p:extLst>
              <p:ext uri="{D42A27DB-BD31-4B8C-83A1-F6EECF244321}">
                <p14:modId xmlns:p14="http://schemas.microsoft.com/office/powerpoint/2010/main" val="298830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7" name="think-cell Slide" r:id="rId5" imgW="415" imgH="416" progId="TCLayout.ActiveDocument.1">
                  <p:embed/>
                </p:oleObj>
              </mc:Choice>
              <mc:Fallback>
                <p:oleObj name="think-cell Slide" r:id="rId5" imgW="415" imgH="416" progId="TCLayout.ActiveDocument.1">
                  <p:embed/>
                  <p:pic>
                    <p:nvPicPr>
                      <p:cNvPr id="3" name="Object 2" hidden="1">
                        <a:extLst>
                          <a:ext uri="{FF2B5EF4-FFF2-40B4-BE49-F238E27FC236}">
                            <a16:creationId xmlns:a16="http://schemas.microsoft.com/office/drawing/2014/main" id="{CCF0C626-235E-4B30-AF49-92B14F3CA2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39F61C-DF5B-4B9E-B305-3B89A123EFE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7DBB53C2-833B-41FD-BC0B-2F06B794BA9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84C4CAC-4D67-438B-8C5C-D60D1345445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092280" y="404664"/>
            <a:ext cx="1723602" cy="781893"/>
          </a:xfrm>
          <a:prstGeom prst="rect">
            <a:avLst/>
          </a:prstGeom>
        </p:spPr>
      </p:pic>
    </p:spTree>
    <p:extLst>
      <p:ext uri="{BB962C8B-B14F-4D97-AF65-F5344CB8AC3E}">
        <p14:creationId xmlns:p14="http://schemas.microsoft.com/office/powerpoint/2010/main" val="13937546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Rectangle 6">
            <a:extLst>
              <a:ext uri="{FF2B5EF4-FFF2-40B4-BE49-F238E27FC236}">
                <a16:creationId xmlns:a16="http://schemas.microsoft.com/office/drawing/2014/main" id="{25B9DF3F-FA77-42AC-90C4-6DBC7AE872D6}"/>
              </a:ext>
            </a:extLst>
          </p:cNvPr>
          <p:cNvSpPr/>
          <p:nvPr userDrawn="1"/>
        </p:nvSpPr>
        <p:spPr>
          <a:xfrm>
            <a:off x="0" y="5949280"/>
            <a:ext cx="9148046" cy="781893"/>
          </a:xfrm>
          <a:prstGeom prst="rect">
            <a:avLst/>
          </a:prstGeom>
          <a:solidFill>
            <a:srgbClr val="CC1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E436126E-E787-4ECF-A432-39458B6C200B}"/>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53BF85F1-0F29-4EB9-941F-D816AADAF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60648"/>
            <a:ext cx="948417" cy="834438"/>
          </a:xfrm>
          <a:prstGeom prst="rect">
            <a:avLst/>
          </a:prstGeom>
        </p:spPr>
      </p:pic>
    </p:spTree>
    <p:extLst>
      <p:ext uri="{BB962C8B-B14F-4D97-AF65-F5344CB8AC3E}">
        <p14:creationId xmlns:p14="http://schemas.microsoft.com/office/powerpoint/2010/main" val="38465292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7C863F6-236D-4E27-9633-207AC725B3BE}"/>
              </a:ext>
            </a:extLst>
          </p:cNvPr>
          <p:cNvSpPr/>
          <p:nvPr userDrawn="1"/>
        </p:nvSpPr>
        <p:spPr>
          <a:xfrm>
            <a:off x="0" y="5949280"/>
            <a:ext cx="9148046" cy="781893"/>
          </a:xfrm>
          <a:prstGeom prst="rect">
            <a:avLst/>
          </a:prstGeom>
          <a:solidFill>
            <a:srgbClr val="016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698E2F96-94C8-4C60-8597-710E74C826D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89532DB3-90D1-4F41-AC65-2B4116BF2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919" y="126827"/>
            <a:ext cx="1255588" cy="1195078"/>
          </a:xfrm>
          <a:prstGeom prst="rect">
            <a:avLst/>
          </a:prstGeom>
        </p:spPr>
      </p:pic>
    </p:spTree>
    <p:extLst>
      <p:ext uri="{BB962C8B-B14F-4D97-AF65-F5344CB8AC3E}">
        <p14:creationId xmlns:p14="http://schemas.microsoft.com/office/powerpoint/2010/main" val="17543569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2F3BCA-AB77-49F4-A729-A60B4DDC95B8}"/>
              </a:ext>
            </a:extLst>
          </p:cNvPr>
          <p:cNvGraphicFramePr>
            <a:graphicFrameLocks noChangeAspect="1"/>
          </p:cNvGraphicFramePr>
          <p:nvPr userDrawn="1">
            <p:custDataLst>
              <p:tags r:id="rId2"/>
            </p:custDataLst>
            <p:extLst>
              <p:ext uri="{D42A27DB-BD31-4B8C-83A1-F6EECF244321}">
                <p14:modId xmlns:p14="http://schemas.microsoft.com/office/powerpoint/2010/main" val="865729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1"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3C2F3BCA-AB77-49F4-A729-A60B4DDC95B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C28FBD2-750F-497D-979D-5EA64B4B4A7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8" name="Rectangle 7">
            <a:extLst>
              <a:ext uri="{FF2B5EF4-FFF2-40B4-BE49-F238E27FC236}">
                <a16:creationId xmlns:a16="http://schemas.microsoft.com/office/drawing/2014/main" id="{E0B69DB2-8AC0-4265-B4B5-2D535F863EA6}"/>
              </a:ext>
            </a:extLst>
          </p:cNvPr>
          <p:cNvSpPr/>
          <p:nvPr userDrawn="1"/>
        </p:nvSpPr>
        <p:spPr>
          <a:xfrm>
            <a:off x="0" y="5949280"/>
            <a:ext cx="9148046" cy="781893"/>
          </a:xfrm>
          <a:prstGeom prst="rect">
            <a:avLst/>
          </a:prstGeom>
          <a:solidFill>
            <a:srgbClr val="452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C5FD2F-512D-4646-8DF1-D20F0CEAE9AC}"/>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71A75BB9-37EA-4F5F-ACFA-930F43B5E9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24328" y="105157"/>
            <a:ext cx="1444962" cy="1340768"/>
          </a:xfrm>
          <a:prstGeom prst="rect">
            <a:avLst/>
          </a:prstGeom>
        </p:spPr>
      </p:pic>
    </p:spTree>
    <p:extLst>
      <p:ext uri="{BB962C8B-B14F-4D97-AF65-F5344CB8AC3E}">
        <p14:creationId xmlns:p14="http://schemas.microsoft.com/office/powerpoint/2010/main" val="1747364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014546D-6C8A-434D-AC71-B0FDBC329615}"/>
              </a:ext>
            </a:extLst>
          </p:cNvPr>
          <p:cNvGraphicFramePr>
            <a:graphicFrameLocks noChangeAspect="1"/>
          </p:cNvGraphicFramePr>
          <p:nvPr userDrawn="1">
            <p:custDataLst>
              <p:tags r:id="rId2"/>
            </p:custDataLst>
            <p:extLst>
              <p:ext uri="{D42A27DB-BD31-4B8C-83A1-F6EECF244321}">
                <p14:modId xmlns:p14="http://schemas.microsoft.com/office/powerpoint/2010/main" val="2094912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5" name="think-cell Slide" r:id="rId5" imgW="415" imgH="416" progId="TCLayout.ActiveDocument.1">
                  <p:embed/>
                </p:oleObj>
              </mc:Choice>
              <mc:Fallback>
                <p:oleObj name="think-cell Slide" r:id="rId5" imgW="415" imgH="416" progId="TCLayout.ActiveDocument.1">
                  <p:embed/>
                  <p:pic>
                    <p:nvPicPr>
                      <p:cNvPr id="10" name="Object 9" hidden="1">
                        <a:extLst>
                          <a:ext uri="{FF2B5EF4-FFF2-40B4-BE49-F238E27FC236}">
                            <a16:creationId xmlns:a16="http://schemas.microsoft.com/office/drawing/2014/main" id="{C014546D-6C8A-434D-AC71-B0FDBC3296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7768DADA-F7A9-4A7D-B90D-BC681C68B4E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96F1963-1FEC-4074-87A7-FC4C1C73D654}"/>
              </a:ext>
            </a:extLst>
          </p:cNvPr>
          <p:cNvSpPr/>
          <p:nvPr userDrawn="1"/>
        </p:nvSpPr>
        <p:spPr>
          <a:xfrm>
            <a:off x="0" y="5949280"/>
            <a:ext cx="9148046" cy="781893"/>
          </a:xfrm>
          <a:prstGeom prst="rect">
            <a:avLst/>
          </a:prstGeom>
          <a:solidFill>
            <a:srgbClr val="3FB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BB738D30-CD7D-40F4-895C-0ABFF6F36B7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F6D8D6A1-E837-4B3A-B737-2D6EE6C0B8E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07703" y="126827"/>
            <a:ext cx="1306628" cy="1155085"/>
          </a:xfrm>
          <a:prstGeom prst="rect">
            <a:avLst/>
          </a:prstGeom>
        </p:spPr>
      </p:pic>
    </p:spTree>
    <p:extLst>
      <p:ext uri="{BB962C8B-B14F-4D97-AF65-F5344CB8AC3E}">
        <p14:creationId xmlns:p14="http://schemas.microsoft.com/office/powerpoint/2010/main" val="13798320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D66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652D92CC-7E7B-486C-A2EE-0A85B59F7F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261575"/>
            <a:ext cx="1162895" cy="925909"/>
          </a:xfrm>
          <a:prstGeom prst="rect">
            <a:avLst/>
          </a:prstGeom>
        </p:spPr>
      </p:pic>
    </p:spTree>
    <p:extLst>
      <p:ext uri="{BB962C8B-B14F-4D97-AF65-F5344CB8AC3E}">
        <p14:creationId xmlns:p14="http://schemas.microsoft.com/office/powerpoint/2010/main" val="404991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ED5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spTree>
    <p:extLst>
      <p:ext uri="{BB962C8B-B14F-4D97-AF65-F5344CB8AC3E}">
        <p14:creationId xmlns:p14="http://schemas.microsoft.com/office/powerpoint/2010/main" val="1985997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20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8" name="Picture 7">
            <a:extLst>
              <a:ext uri="{FF2B5EF4-FFF2-40B4-BE49-F238E27FC236}">
                <a16:creationId xmlns:a16="http://schemas.microsoft.com/office/drawing/2014/main" id="{6DC07B70-5300-46F5-869A-0A1126A93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5" y="116631"/>
            <a:ext cx="1164171" cy="1164171"/>
          </a:xfrm>
          <a:prstGeom prst="rect">
            <a:avLst/>
          </a:prstGeom>
        </p:spPr>
      </p:pic>
    </p:spTree>
    <p:extLst>
      <p:ext uri="{BB962C8B-B14F-4D97-AF65-F5344CB8AC3E}">
        <p14:creationId xmlns:p14="http://schemas.microsoft.com/office/powerpoint/2010/main" val="8434702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9" name="Picture 8">
            <a:extLst>
              <a:ext uri="{FF2B5EF4-FFF2-40B4-BE49-F238E27FC236}">
                <a16:creationId xmlns:a16="http://schemas.microsoft.com/office/drawing/2014/main" id="{18E9C960-21A1-489E-AA8B-DCC3B8100B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8" y="116632"/>
            <a:ext cx="1164171" cy="1164171"/>
          </a:xfrm>
          <a:prstGeom prst="rect">
            <a:avLst/>
          </a:prstGeom>
        </p:spPr>
      </p:pic>
    </p:spTree>
    <p:extLst>
      <p:ext uri="{BB962C8B-B14F-4D97-AF65-F5344CB8AC3E}">
        <p14:creationId xmlns:p14="http://schemas.microsoft.com/office/powerpoint/2010/main" val="31286611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D9853F7-D166-4D9E-9147-580F02992305}"/>
              </a:ext>
            </a:extLst>
          </p:cNvPr>
          <p:cNvGraphicFramePr>
            <a:graphicFrameLocks noChangeAspect="1"/>
          </p:cNvGraphicFramePr>
          <p:nvPr userDrawn="1">
            <p:custDataLst>
              <p:tags r:id="rId2"/>
            </p:custDataLst>
            <p:extLst>
              <p:ext uri="{D42A27DB-BD31-4B8C-83A1-F6EECF244321}">
                <p14:modId xmlns:p14="http://schemas.microsoft.com/office/powerpoint/2010/main" val="2164582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9"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5D9853F7-D166-4D9E-9147-580F029923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D20517A8-B061-4BC2-94CE-196FA62B9AE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ABF493E2-2394-44D8-8B1A-F8BEC2BBB533}"/>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a:extLst>
              <a:ext uri="{FF2B5EF4-FFF2-40B4-BE49-F238E27FC236}">
                <a16:creationId xmlns:a16="http://schemas.microsoft.com/office/drawing/2014/main" id="{2FCB0210-60B3-4E51-A48B-45C3EEAA627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56176" y="253896"/>
            <a:ext cx="28003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a:extLst>
              <a:ext uri="{FF2B5EF4-FFF2-40B4-BE49-F238E27FC236}">
                <a16:creationId xmlns:a16="http://schemas.microsoft.com/office/drawing/2014/main" id="{55A68854-B262-4B9F-8EC7-3EE6449910F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7583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014546D-6C8A-434D-AC71-B0FDBC329615}"/>
              </a:ext>
            </a:extLst>
          </p:cNvPr>
          <p:cNvGraphicFramePr>
            <a:graphicFrameLocks noChangeAspect="1"/>
          </p:cNvGraphicFramePr>
          <p:nvPr userDrawn="1">
            <p:custDataLst>
              <p:tags r:id="rId2"/>
            </p:custDataLst>
            <p:extLst>
              <p:ext uri="{D42A27DB-BD31-4B8C-83A1-F6EECF244321}">
                <p14:modId xmlns:p14="http://schemas.microsoft.com/office/powerpoint/2010/main" val="12048333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1" name="think-cell Slide" r:id="rId5" imgW="415" imgH="416" progId="TCLayout.ActiveDocument.1">
                  <p:embed/>
                </p:oleObj>
              </mc:Choice>
              <mc:Fallback>
                <p:oleObj name="think-cell Slide" r:id="rId5" imgW="415" imgH="416" progId="TCLayout.ActiveDocument.1">
                  <p:embed/>
                  <p:pic>
                    <p:nvPicPr>
                      <p:cNvPr id="10" name="Object 9" hidden="1">
                        <a:extLst>
                          <a:ext uri="{FF2B5EF4-FFF2-40B4-BE49-F238E27FC236}">
                            <a16:creationId xmlns:a16="http://schemas.microsoft.com/office/drawing/2014/main" id="{C014546D-6C8A-434D-AC71-B0FDBC3296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7768DADA-F7A9-4A7D-B90D-BC681C68B4E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96F1963-1FEC-4074-87A7-FC4C1C73D654}"/>
              </a:ext>
            </a:extLst>
          </p:cNvPr>
          <p:cNvSpPr/>
          <p:nvPr userDrawn="1"/>
        </p:nvSpPr>
        <p:spPr>
          <a:xfrm>
            <a:off x="0" y="5949280"/>
            <a:ext cx="9148046" cy="781893"/>
          </a:xfrm>
          <a:prstGeom prst="rect">
            <a:avLst/>
          </a:prstGeom>
          <a:solidFill>
            <a:srgbClr val="3FB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BB738D30-CD7D-40F4-895C-0ABFF6F36B7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F6D8D6A1-E837-4B3A-B737-2D6EE6C0B8E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07703" y="126827"/>
            <a:ext cx="1306628" cy="1155085"/>
          </a:xfrm>
          <a:prstGeom prst="rect">
            <a:avLst/>
          </a:prstGeom>
        </p:spPr>
      </p:pic>
    </p:spTree>
    <p:extLst>
      <p:ext uri="{BB962C8B-B14F-4D97-AF65-F5344CB8AC3E}">
        <p14:creationId xmlns:p14="http://schemas.microsoft.com/office/powerpoint/2010/main" val="34559318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35AFC24-C2DC-49AE-AA42-B2EF0A93ED81}"/>
              </a:ext>
            </a:extLst>
          </p:cNvPr>
          <p:cNvGraphicFramePr>
            <a:graphicFrameLocks noChangeAspect="1"/>
          </p:cNvGraphicFramePr>
          <p:nvPr userDrawn="1">
            <p:custDataLst>
              <p:tags r:id="rId2"/>
            </p:custDataLst>
            <p:extLst>
              <p:ext uri="{D42A27DB-BD31-4B8C-83A1-F6EECF244321}">
                <p14:modId xmlns:p14="http://schemas.microsoft.com/office/powerpoint/2010/main" val="2944185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3"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A35AFC24-C2DC-49AE-AA42-B2EF0A93ED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5359FD8-EF37-4C9E-B77C-C8DAA1B0046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92918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43D9BA4-478F-4BD8-BF74-8CDAE0B9B6C3}"/>
              </a:ext>
            </a:extLst>
          </p:cNvPr>
          <p:cNvGraphicFramePr>
            <a:graphicFrameLocks noChangeAspect="1"/>
          </p:cNvGraphicFramePr>
          <p:nvPr userDrawn="1">
            <p:custDataLst>
              <p:tags r:id="rId2"/>
            </p:custDataLst>
            <p:extLst>
              <p:ext uri="{D42A27DB-BD31-4B8C-83A1-F6EECF244321}">
                <p14:modId xmlns:p14="http://schemas.microsoft.com/office/powerpoint/2010/main" val="1547230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7"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E43D9BA4-478F-4BD8-BF74-8CDAE0B9B6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2C28940-BAA8-4536-BBA9-D4833155043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2000" b="1"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457200" y="1916832"/>
            <a:ext cx="3008313" cy="1162050"/>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635896" y="1910780"/>
            <a:ext cx="5111750" cy="4215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3212976"/>
            <a:ext cx="3008313" cy="2913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06259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9027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7CA7E3-709E-4977-997E-2D4A81CA5D01}"/>
              </a:ext>
            </a:extLst>
          </p:cNvPr>
          <p:cNvGraphicFramePr>
            <a:graphicFrameLocks noChangeAspect="1"/>
          </p:cNvGraphicFramePr>
          <p:nvPr userDrawn="1">
            <p:custDataLst>
              <p:tags r:id="rId2"/>
            </p:custDataLst>
            <p:extLst>
              <p:ext uri="{D42A27DB-BD31-4B8C-83A1-F6EECF244321}">
                <p14:modId xmlns:p14="http://schemas.microsoft.com/office/powerpoint/2010/main" val="2386999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1"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07CA7E3-709E-4977-997E-2D4A81CA5D0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418F18A-BFEB-46EC-9713-5AD6B9F2590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610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D66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652D92CC-7E7B-486C-A2EE-0A85B59F7F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261575"/>
            <a:ext cx="1162895" cy="925909"/>
          </a:xfrm>
          <a:prstGeom prst="rect">
            <a:avLst/>
          </a:prstGeom>
        </p:spPr>
      </p:pic>
    </p:spTree>
    <p:extLst>
      <p:ext uri="{BB962C8B-B14F-4D97-AF65-F5344CB8AC3E}">
        <p14:creationId xmlns:p14="http://schemas.microsoft.com/office/powerpoint/2010/main" val="3147905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ED5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spTree>
    <p:extLst>
      <p:ext uri="{BB962C8B-B14F-4D97-AF65-F5344CB8AC3E}">
        <p14:creationId xmlns:p14="http://schemas.microsoft.com/office/powerpoint/2010/main" val="4027436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20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8" name="Picture 7">
            <a:extLst>
              <a:ext uri="{FF2B5EF4-FFF2-40B4-BE49-F238E27FC236}">
                <a16:creationId xmlns:a16="http://schemas.microsoft.com/office/drawing/2014/main" id="{6DC07B70-5300-46F5-869A-0A1126A93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5" y="116631"/>
            <a:ext cx="1164171" cy="1164171"/>
          </a:xfrm>
          <a:prstGeom prst="rect">
            <a:avLst/>
          </a:prstGeom>
        </p:spPr>
      </p:pic>
    </p:spTree>
    <p:extLst>
      <p:ext uri="{BB962C8B-B14F-4D97-AF65-F5344CB8AC3E}">
        <p14:creationId xmlns:p14="http://schemas.microsoft.com/office/powerpoint/2010/main" val="2975169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9" name="Picture 8">
            <a:extLst>
              <a:ext uri="{FF2B5EF4-FFF2-40B4-BE49-F238E27FC236}">
                <a16:creationId xmlns:a16="http://schemas.microsoft.com/office/drawing/2014/main" id="{18E9C960-21A1-489E-AA8B-DCC3B8100B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8" y="116632"/>
            <a:ext cx="1164171" cy="1164171"/>
          </a:xfrm>
          <a:prstGeom prst="rect">
            <a:avLst/>
          </a:prstGeom>
        </p:spPr>
      </p:pic>
    </p:spTree>
    <p:extLst>
      <p:ext uri="{BB962C8B-B14F-4D97-AF65-F5344CB8AC3E}">
        <p14:creationId xmlns:p14="http://schemas.microsoft.com/office/powerpoint/2010/main" val="252239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ags" Target="../tags/tag19.xml"/><Relationship Id="rId3" Type="http://schemas.openxmlformats.org/officeDocument/2006/relationships/slideLayout" Target="../slideLayouts/slideLayout28.xml"/><Relationship Id="rId21" Type="http://schemas.openxmlformats.org/officeDocument/2006/relationships/image" Target="../media/image2.pn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ags" Target="../tags/tag18.xml"/><Relationship Id="rId2" Type="http://schemas.openxmlformats.org/officeDocument/2006/relationships/slideLayout" Target="../slideLayouts/slideLayout27.xml"/><Relationship Id="rId16" Type="http://schemas.openxmlformats.org/officeDocument/2006/relationships/vmlDrawing" Target="../drawings/vmlDrawing9.vml"/><Relationship Id="rId20" Type="http://schemas.openxmlformats.org/officeDocument/2006/relationships/image" Target="../media/image1.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19" Type="http://schemas.openxmlformats.org/officeDocument/2006/relationships/oleObject" Target="../embeddings/oleObject9.bin"/><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ags" Target="../tags/tag35.xml"/><Relationship Id="rId3" Type="http://schemas.openxmlformats.org/officeDocument/2006/relationships/slideLayout" Target="../slideLayouts/slideLayout42.xml"/><Relationship Id="rId21" Type="http://schemas.openxmlformats.org/officeDocument/2006/relationships/image" Target="../media/image2.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ags" Target="../tags/tag34.xml"/><Relationship Id="rId2" Type="http://schemas.openxmlformats.org/officeDocument/2006/relationships/slideLayout" Target="../slideLayouts/slideLayout41.xml"/><Relationship Id="rId16" Type="http://schemas.openxmlformats.org/officeDocument/2006/relationships/vmlDrawing" Target="../drawings/vmlDrawing17.vml"/><Relationship Id="rId20" Type="http://schemas.openxmlformats.org/officeDocument/2006/relationships/image" Target="../media/image1.emf"/><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19" Type="http://schemas.openxmlformats.org/officeDocument/2006/relationships/oleObject" Target="../embeddings/oleObject17.bin"/><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0CA8E1-E213-4D40-A518-A2A43FE386CF}"/>
              </a:ext>
            </a:extLst>
          </p:cNvPr>
          <p:cNvGraphicFramePr>
            <a:graphicFrameLocks noChangeAspect="1"/>
          </p:cNvGraphicFramePr>
          <p:nvPr userDrawn="1">
            <p:custDataLst>
              <p:tags r:id="rId17"/>
            </p:custDataLst>
            <p:extLst>
              <p:ext uri="{D42A27DB-BD31-4B8C-83A1-F6EECF244321}">
                <p14:modId xmlns:p14="http://schemas.microsoft.com/office/powerpoint/2010/main" val="2745523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9" name="think-cell Slide" r:id="rId19" imgW="415" imgH="416" progId="TCLayout.ActiveDocument.1">
                  <p:embed/>
                </p:oleObj>
              </mc:Choice>
              <mc:Fallback>
                <p:oleObj name="think-cell Slide" r:id="rId19" imgW="415" imgH="416" progId="TCLayout.ActiveDocument.1">
                  <p:embed/>
                  <p:pic>
                    <p:nvPicPr>
                      <p:cNvPr id="8" name="Object 7" hidden="1">
                        <a:extLst>
                          <a:ext uri="{FF2B5EF4-FFF2-40B4-BE49-F238E27FC236}">
                            <a16:creationId xmlns:a16="http://schemas.microsoft.com/office/drawing/2014/main" id="{3E0CA8E1-E213-4D40-A518-A2A43FE386CF}"/>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85B63B7-BC65-448B-8AD6-90EFAD05BB60}"/>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Placeholder 1"/>
          <p:cNvSpPr>
            <a:spLocks noGrp="1"/>
          </p:cNvSpPr>
          <p:nvPr>
            <p:ph type="title"/>
          </p:nvPr>
        </p:nvSpPr>
        <p:spPr>
          <a:xfrm>
            <a:off x="1475656" y="252712"/>
            <a:ext cx="5976664" cy="656008"/>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67544" y="141277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FC736750-AC54-45C1-94A4-6C168B6DD2B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2033" y="-459432"/>
            <a:ext cx="1609647" cy="2276872"/>
          </a:xfrm>
          <a:prstGeom prst="rect">
            <a:avLst/>
          </a:prstGeom>
        </p:spPr>
      </p:pic>
      <p:sp>
        <p:nvSpPr>
          <p:cNvPr id="4"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B50D2DAB-5E80-4D61-9D65-6A0C7C0AB328}"/>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421959407"/>
      </p:ext>
    </p:extLst>
  </p:cSld>
  <p:clrMap bg1="lt1" tx1="dk1" bg2="lt2" tx2="dk2" accent1="accent1" accent2="accent2" accent3="accent3" accent4="accent4" accent5="accent5" accent6="accent6" hlink="hlink" folHlink="folHlink"/>
  <p:sldLayoutIdLst>
    <p:sldLayoutId id="2147484043" r:id="rId1"/>
    <p:sldLayoutId id="2147484030" r:id="rId2"/>
    <p:sldLayoutId id="2147484031" r:id="rId3"/>
    <p:sldLayoutId id="2147484033" r:id="rId4"/>
    <p:sldLayoutId id="2147484034" r:id="rId5"/>
    <p:sldLayoutId id="2147484035" r:id="rId6"/>
    <p:sldLayoutId id="2147484074" r:id="rId7"/>
    <p:sldLayoutId id="2147484075" r:id="rId8"/>
    <p:sldLayoutId id="2147484076" r:id="rId9"/>
    <p:sldLayoutId id="2147484032" r:id="rId10"/>
    <p:sldLayoutId id="2147484036" r:id="rId11"/>
    <p:sldLayoutId id="2147484037" r:id="rId12"/>
    <p:sldLayoutId id="2147484041" r:id="rId13"/>
    <p:sldLayoutId id="2147484042" r:id="rId14"/>
  </p:sldLayoutIdLst>
  <p:hf hdr="0"/>
  <p:txStyles>
    <p:titleStyle>
      <a:lvl1pPr algn="l" defTabSz="914400" rtl="0" eaLnBrk="1" latinLnBrk="0" hangingPunct="1">
        <a:spcBef>
          <a:spcPct val="0"/>
        </a:spcBef>
        <a:buNone/>
        <a:defRPr sz="36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435109E2-70C7-4321-9C30-59F20D16EA84}"/>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624493591"/>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0CA8E1-E213-4D40-A518-A2A43FE386CF}"/>
              </a:ext>
            </a:extLst>
          </p:cNvPr>
          <p:cNvGraphicFramePr>
            <a:graphicFrameLocks noChangeAspect="1"/>
          </p:cNvGraphicFramePr>
          <p:nvPr userDrawn="1">
            <p:custDataLst>
              <p:tags r:id="rId17"/>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1" name="think-cell Slide" r:id="rId19" imgW="415" imgH="416" progId="TCLayout.ActiveDocument.1">
                  <p:embed/>
                </p:oleObj>
              </mc:Choice>
              <mc:Fallback>
                <p:oleObj name="think-cell Slide" r:id="rId19" imgW="415" imgH="416" progId="TCLayout.ActiveDocument.1">
                  <p:embed/>
                  <p:pic>
                    <p:nvPicPr>
                      <p:cNvPr id="8" name="Object 7" hidden="1">
                        <a:extLst>
                          <a:ext uri="{FF2B5EF4-FFF2-40B4-BE49-F238E27FC236}">
                            <a16:creationId xmlns:a16="http://schemas.microsoft.com/office/drawing/2014/main" id="{3E0CA8E1-E213-4D40-A518-A2A43FE386CF}"/>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85B63B7-BC65-448B-8AD6-90EFAD05BB60}"/>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Placeholder 1"/>
          <p:cNvSpPr>
            <a:spLocks noGrp="1"/>
          </p:cNvSpPr>
          <p:nvPr>
            <p:ph type="title"/>
          </p:nvPr>
        </p:nvSpPr>
        <p:spPr>
          <a:xfrm>
            <a:off x="1475656" y="252712"/>
            <a:ext cx="5976664" cy="656008"/>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67544" y="141277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FC736750-AC54-45C1-94A4-6C168B6DD2B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2033" y="-459432"/>
            <a:ext cx="1609647" cy="2276872"/>
          </a:xfrm>
          <a:prstGeom prst="rect">
            <a:avLst/>
          </a:prstGeom>
        </p:spPr>
      </p:pic>
      <p:sp>
        <p:nvSpPr>
          <p:cNvPr id="4"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578A1EA3-54DC-4CE0-A7BA-4A14AA55EB3C}"/>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578821384"/>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 id="2147484102" r:id="rId13"/>
    <p:sldLayoutId id="2147484103" r:id="rId14"/>
  </p:sldLayoutIdLst>
  <p:hf hdr="0"/>
  <p:txStyles>
    <p:titleStyle>
      <a:lvl1pPr algn="l" defTabSz="914400" rtl="0" eaLnBrk="1" latinLnBrk="0" hangingPunct="1">
        <a:spcBef>
          <a:spcPct val="0"/>
        </a:spcBef>
        <a:buNone/>
        <a:defRPr sz="36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0CA8E1-E213-4D40-A518-A2A43FE386CF}"/>
              </a:ext>
            </a:extLst>
          </p:cNvPr>
          <p:cNvGraphicFramePr>
            <a:graphicFrameLocks noChangeAspect="1"/>
          </p:cNvGraphicFramePr>
          <p:nvPr userDrawn="1">
            <p:custDataLst>
              <p:tags r:id="rId17"/>
            </p:custDataLst>
            <p:extLst>
              <p:ext uri="{D42A27DB-BD31-4B8C-83A1-F6EECF244321}">
                <p14:modId xmlns:p14="http://schemas.microsoft.com/office/powerpoint/2010/main" val="1966970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3" name="think-cell Slide" r:id="rId19" imgW="415" imgH="416" progId="TCLayout.ActiveDocument.1">
                  <p:embed/>
                </p:oleObj>
              </mc:Choice>
              <mc:Fallback>
                <p:oleObj name="think-cell Slide" r:id="rId19" imgW="415" imgH="416" progId="TCLayout.ActiveDocument.1">
                  <p:embed/>
                  <p:pic>
                    <p:nvPicPr>
                      <p:cNvPr id="8" name="Object 7" hidden="1">
                        <a:extLst>
                          <a:ext uri="{FF2B5EF4-FFF2-40B4-BE49-F238E27FC236}">
                            <a16:creationId xmlns:a16="http://schemas.microsoft.com/office/drawing/2014/main" id="{3E0CA8E1-E213-4D40-A518-A2A43FE386CF}"/>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85B63B7-BC65-448B-8AD6-90EFAD05BB60}"/>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Placeholder 1"/>
          <p:cNvSpPr>
            <a:spLocks noGrp="1"/>
          </p:cNvSpPr>
          <p:nvPr>
            <p:ph type="title"/>
          </p:nvPr>
        </p:nvSpPr>
        <p:spPr>
          <a:xfrm>
            <a:off x="1475656" y="252712"/>
            <a:ext cx="5976664" cy="656008"/>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67544" y="141277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FC736750-AC54-45C1-94A4-6C168B6DD2B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2033" y="-459432"/>
            <a:ext cx="1609647" cy="2276872"/>
          </a:xfrm>
          <a:prstGeom prst="rect">
            <a:avLst/>
          </a:prstGeom>
        </p:spPr>
      </p:pic>
      <p:sp>
        <p:nvSpPr>
          <p:cNvPr id="4"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265F875B-1374-4808-B462-1991D721E0AA}"/>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018194476"/>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 id="2147484117" r:id="rId13"/>
    <p:sldLayoutId id="2147484118" r:id="rId14"/>
  </p:sldLayoutIdLst>
  <p:hf hdr="0"/>
  <p:txStyles>
    <p:titleStyle>
      <a:lvl1pPr algn="l" defTabSz="914400" rtl="0" eaLnBrk="1" latinLnBrk="0" hangingPunct="1">
        <a:spcBef>
          <a:spcPct val="0"/>
        </a:spcBef>
        <a:buNone/>
        <a:defRPr sz="36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67.xml"/><Relationship Id="rId7" Type="http://schemas.openxmlformats.org/officeDocument/2006/relationships/image" Target="../media/image1.emf"/><Relationship Id="rId2" Type="http://schemas.openxmlformats.org/officeDocument/2006/relationships/tags" Target="../tags/tag66.xml"/><Relationship Id="rId1" Type="http://schemas.openxmlformats.org/officeDocument/2006/relationships/vmlDrawing" Target="../drawings/vmlDrawing33.vml"/><Relationship Id="rId6" Type="http://schemas.openxmlformats.org/officeDocument/2006/relationships/oleObject" Target="../embeddings/oleObject25.bin"/><Relationship Id="rId5" Type="http://schemas.openxmlformats.org/officeDocument/2006/relationships/notesSlide" Target="../notesSlides/notesSlide10.xml"/><Relationship Id="rId4"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8" Type="http://schemas.openxmlformats.org/officeDocument/2006/relationships/hyperlink" Target="file:///\\NC2FDC07\DFSRoot$\SZ\WMAGroups\01%20-%20Route%20IM%20Director%20-%20Wessex\02%20-%20Route%20Safety%20Hour%20Reporting\02%20-%20Route%20Safety%20Hour%20Reporting\Safety%20Cascade%2020-21\P12%202021\How%20to%20Guide%2002-2020%20-%20SWP%20V1.1%20Final%20(003).pdf" TargetMode="External"/><Relationship Id="rId3" Type="http://schemas.openxmlformats.org/officeDocument/2006/relationships/tags" Target="../tags/tag69.xml"/><Relationship Id="rId7" Type="http://schemas.openxmlformats.org/officeDocument/2006/relationships/image" Target="../media/image1.emf"/><Relationship Id="rId2" Type="http://schemas.openxmlformats.org/officeDocument/2006/relationships/tags" Target="../tags/tag68.xml"/><Relationship Id="rId1" Type="http://schemas.openxmlformats.org/officeDocument/2006/relationships/vmlDrawing" Target="../drawings/vmlDrawing34.vml"/><Relationship Id="rId6" Type="http://schemas.openxmlformats.org/officeDocument/2006/relationships/oleObject" Target="../embeddings/oleObject25.bin"/><Relationship Id="rId11" Type="http://schemas.openxmlformats.org/officeDocument/2006/relationships/image" Target="../media/image21.png"/><Relationship Id="rId5" Type="http://schemas.openxmlformats.org/officeDocument/2006/relationships/notesSlide" Target="../notesSlides/notesSlide11.xml"/><Relationship Id="rId10" Type="http://schemas.openxmlformats.org/officeDocument/2006/relationships/image" Target="../media/image20.png"/><Relationship Id="rId4" Type="http://schemas.openxmlformats.org/officeDocument/2006/relationships/slideLayout" Target="../slideLayouts/slideLayout28.xml"/><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71.xml"/><Relationship Id="rId7" Type="http://schemas.openxmlformats.org/officeDocument/2006/relationships/image" Target="../media/image1.emf"/><Relationship Id="rId2" Type="http://schemas.openxmlformats.org/officeDocument/2006/relationships/tags" Target="../tags/tag70.xml"/><Relationship Id="rId1" Type="http://schemas.openxmlformats.org/officeDocument/2006/relationships/vmlDrawing" Target="../drawings/vmlDrawing35.vml"/><Relationship Id="rId6" Type="http://schemas.openxmlformats.org/officeDocument/2006/relationships/oleObject" Target="../embeddings/oleObject25.bin"/><Relationship Id="rId5" Type="http://schemas.openxmlformats.org/officeDocument/2006/relationships/notesSlide" Target="../notesSlides/notesSlide12.xml"/><Relationship Id="rId4" Type="http://schemas.openxmlformats.org/officeDocument/2006/relationships/slideLayout" Target="../slideLayouts/slideLayout28.xml"/><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hyperlink" Target="file:///V:\SZ\WMAGroups\01%20-%20Route%20IM%20Director%20-%20Wessex\02%20-%20Route%20Safety%20Hour%20Reporting\02%20-%20Route%20Safety%20Hour%20Reporting\Safety%20Cascade%2020-21\P12%202021\Briefing%20Note%20-%20Crossing%20open%20lines%20to%20reach%20a%20position%20of%20safety%20when%20using%20lookout%20warning%20March%202021.pdf" TargetMode="External"/><Relationship Id="rId3" Type="http://schemas.openxmlformats.org/officeDocument/2006/relationships/tags" Target="../tags/tag73.xml"/><Relationship Id="rId7" Type="http://schemas.openxmlformats.org/officeDocument/2006/relationships/image" Target="../media/image1.emf"/><Relationship Id="rId2" Type="http://schemas.openxmlformats.org/officeDocument/2006/relationships/tags" Target="../tags/tag72.xml"/><Relationship Id="rId1" Type="http://schemas.openxmlformats.org/officeDocument/2006/relationships/vmlDrawing" Target="../drawings/vmlDrawing36.vml"/><Relationship Id="rId6" Type="http://schemas.openxmlformats.org/officeDocument/2006/relationships/oleObject" Target="../embeddings/oleObject25.bin"/><Relationship Id="rId11" Type="http://schemas.openxmlformats.org/officeDocument/2006/relationships/image" Target="../media/image15.png"/><Relationship Id="rId5" Type="http://schemas.openxmlformats.org/officeDocument/2006/relationships/notesSlide" Target="../notesSlides/notesSlide13.xml"/><Relationship Id="rId10" Type="http://schemas.openxmlformats.org/officeDocument/2006/relationships/image" Target="../media/image24.png"/><Relationship Id="rId4" Type="http://schemas.openxmlformats.org/officeDocument/2006/relationships/slideLayout" Target="../slideLayouts/slideLayout28.xml"/><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75.xml"/><Relationship Id="rId7" Type="http://schemas.openxmlformats.org/officeDocument/2006/relationships/image" Target="../media/image1.emf"/><Relationship Id="rId2" Type="http://schemas.openxmlformats.org/officeDocument/2006/relationships/tags" Target="../tags/tag74.xml"/><Relationship Id="rId1" Type="http://schemas.openxmlformats.org/officeDocument/2006/relationships/vmlDrawing" Target="../drawings/vmlDrawing37.vml"/><Relationship Id="rId6" Type="http://schemas.openxmlformats.org/officeDocument/2006/relationships/oleObject" Target="../embeddings/oleObject25.bin"/><Relationship Id="rId11" Type="http://schemas.openxmlformats.org/officeDocument/2006/relationships/image" Target="../media/image28.png"/><Relationship Id="rId5" Type="http://schemas.openxmlformats.org/officeDocument/2006/relationships/notesSlide" Target="../notesSlides/notesSlide14.xml"/><Relationship Id="rId10" Type="http://schemas.openxmlformats.org/officeDocument/2006/relationships/image" Target="../media/image27.png"/><Relationship Id="rId4" Type="http://schemas.openxmlformats.org/officeDocument/2006/relationships/slideLayout" Target="../slideLayouts/slideLayout28.xml"/><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hyperlink" Target="file:///\\NC2FDC05\DFSRoot$\SZ\WMAGroups\01%20-%20Route%20IM%20Director%20-%20Wessex\02%20-%20Route%20Safety%20Hour%20Reporting\02%20-%20Route%20Safety%20Hour%20Reporting\Safety%20Cascade%2020-21\P12%202021\Safety-Alert-NRX21-01-Surbiton-workforce-fatality.pdf" TargetMode="External"/><Relationship Id="rId13" Type="http://schemas.openxmlformats.org/officeDocument/2006/relationships/hyperlink" Target="file:///\\NC2FDC05\DFSRoot$\SZ\WMAGroups\01%20-%20Route%20IM%20Director%20-%20Wessex\02%20-%20Route%20Safety%20Hour%20Reporting\02%20-%20Route%20Safety%20Hour%20Reporting\Safety%20Cascade%2020-21\P12%202021\Issue%20104%20Transferable%20Lessons%20-%20Stop%20%20Examine_.pdf" TargetMode="External"/><Relationship Id="rId3" Type="http://schemas.openxmlformats.org/officeDocument/2006/relationships/tags" Target="../tags/tag77.xml"/><Relationship Id="rId7" Type="http://schemas.openxmlformats.org/officeDocument/2006/relationships/image" Target="../media/image1.emf"/><Relationship Id="rId12" Type="http://schemas.openxmlformats.org/officeDocument/2006/relationships/hyperlink" Target="file:///\\NC2FDC05\DFSRoot$\SZ\WMAGroups\01%20-%20Route%20IM%20Director%20-%20Wessex\02%20-%20Route%20Safety%20Hour%20Reporting\02%20-%20Route%20Safety%20Hour%20Reporting\Safety%20Cascade%2020-21\P12%202021\Safety-Alert-NRX21-04-Unsafe-access-into-machinery.pdf" TargetMode="External"/><Relationship Id="rId2" Type="http://schemas.openxmlformats.org/officeDocument/2006/relationships/tags" Target="../tags/tag76.xml"/><Relationship Id="rId1" Type="http://schemas.openxmlformats.org/officeDocument/2006/relationships/vmlDrawing" Target="../drawings/vmlDrawing38.vml"/><Relationship Id="rId6" Type="http://schemas.openxmlformats.org/officeDocument/2006/relationships/oleObject" Target="../embeddings/oleObject25.bin"/><Relationship Id="rId11" Type="http://schemas.openxmlformats.org/officeDocument/2006/relationships/hyperlink" Target="file:///\\NC2FDC05\DFSRoot$\SZ\WMAGroups\01%20-%20Route%20IM%20Director%20-%20Wessex\02%20-%20Route%20Safety%20Hour%20Reporting\02%20-%20Route%20Safety%20Hour%20Reporting\Safety%20Cascade%2020-21\P12%202021\Safety-Advice-NRA21-04-Staff-accident-maintaining-HW-1000-points-machine.pdf" TargetMode="External"/><Relationship Id="rId5" Type="http://schemas.openxmlformats.org/officeDocument/2006/relationships/notesSlide" Target="../notesSlides/notesSlide15.xml"/><Relationship Id="rId15" Type="http://schemas.openxmlformats.org/officeDocument/2006/relationships/image" Target="../media/image15.png"/><Relationship Id="rId10" Type="http://schemas.openxmlformats.org/officeDocument/2006/relationships/hyperlink" Target="file:///\\NC2FDC05\DFSRoot$\SZ\WMAGroups\01%20-%20Route%20IM%20Director%20-%20Wessex\02%20-%20Route%20Safety%20Hour%20Reporting\02%20-%20Route%20Safety%20Hour%20Reporting\Safety%20Cascade%2020-21\P12%202021\Safety-Alert-NRX21-03-Supply-of-incorrect-safety-gloves.pdf" TargetMode="External"/><Relationship Id="rId4" Type="http://schemas.openxmlformats.org/officeDocument/2006/relationships/slideLayout" Target="../slideLayouts/slideLayout28.xml"/><Relationship Id="rId9" Type="http://schemas.openxmlformats.org/officeDocument/2006/relationships/hyperlink" Target="file:///\\NC2FDC05\DFSRoot$\SZ\WMAGroups\01%20-%20Route%20IM%20Director%20-%20Wessex\02%20-%20Route%20Safety%20Hour%20Reporting\02%20-%20Route%20Safety%20Hour%20Reporting\Safety%20Cascade%2020-21\P12%202021\Safety-Advice-NRA21-03-Camera-mast-winch-failure.pdf" TargetMode="External"/><Relationship Id="rId14" Type="http://schemas.openxmlformats.org/officeDocument/2006/relationships/hyperlink" Target="file:///\\UKRDC3SDC43013\DFSRoot$\SZ\WMAGroups\01%20-%20Route%20IM%20Director%20-%20Wessex\02%20-%20Route%20Safety%20Hour%20Reporting\02%20-%20Route%20Safety%20Hour%20Reporting\Safety%20Cascade%2020-21\P12%202021\SAFETY%20BULLETIN_NEAR%20MISS_BEDHAMPTON_.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networkrail.sharepoint.com/:p:/r/sites/myconnect/southern/Documents/BBS%20-%20Screen%20shots%20for%20animated%20power%20point%20(002).pptx?d=w61bd00a5eb9f4e00ae97a2ad0a7961b8&amp;csf=1&amp;e=opXKI8" TargetMode="External"/><Relationship Id="rId2" Type="http://schemas.openxmlformats.org/officeDocument/2006/relationships/hyperlink" Target="http://oc.hiav.networkrail.co.uk/sites/nrhs/comms/default.aspx?RootFolder=/sites/nrhs/comms/Shared%20Documents/Team%20Talk%202018&amp;FolderCTID=&amp;View=%7b70E7C245-3206-4A79-B2C7-F92B31D129E1%7d" TargetMode="External"/><Relationship Id="rId1" Type="http://schemas.openxmlformats.org/officeDocument/2006/relationships/slideLayout" Target="../slideLayouts/slideLayout3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51.xml"/><Relationship Id="rId7" Type="http://schemas.openxmlformats.org/officeDocument/2006/relationships/image" Target="../media/image1.emf"/><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oleObject" Target="../embeddings/oleObject25.bin"/><Relationship Id="rId11" Type="http://schemas.openxmlformats.org/officeDocument/2006/relationships/image" Target="../media/image16.emf"/><Relationship Id="rId5" Type="http://schemas.openxmlformats.org/officeDocument/2006/relationships/notesSlide" Target="../notesSlides/notesSlide2.xml"/><Relationship Id="rId10" Type="http://schemas.openxmlformats.org/officeDocument/2006/relationships/image" Target="../media/image14.emf"/><Relationship Id="rId4" Type="http://schemas.openxmlformats.org/officeDocument/2006/relationships/slideLayout" Target="../slideLayouts/slideLayout28.xml"/><Relationship Id="rId9" Type="http://schemas.openxmlformats.org/officeDocument/2006/relationships/package" Target="../embeddings/Microsoft_Excel_Worksheet.xlsx"/></Relationships>
</file>

<file path=ppt/slides/_rels/slide3.xml.rels><?xml version="1.0" encoding="UTF-8" standalone="yes"?>
<Relationships xmlns="http://schemas.openxmlformats.org/package/2006/relationships"><Relationship Id="rId8" Type="http://schemas.openxmlformats.org/officeDocument/2006/relationships/hyperlink" Target="http://networkrailstandards/ViewDocument.aspx?type=standard&amp;id=22283&amp;docid=1&amp;refno=NR%2fL3%2fMTC%2fRCS0216%2fGH01" TargetMode="External"/><Relationship Id="rId3" Type="http://schemas.openxmlformats.org/officeDocument/2006/relationships/tags" Target="../tags/tag53.xml"/><Relationship Id="rId7" Type="http://schemas.openxmlformats.org/officeDocument/2006/relationships/image" Target="../media/image1.emf"/><Relationship Id="rId2" Type="http://schemas.openxmlformats.org/officeDocument/2006/relationships/tags" Target="../tags/tag52.xml"/><Relationship Id="rId1" Type="http://schemas.openxmlformats.org/officeDocument/2006/relationships/vmlDrawing" Target="../drawings/vmlDrawing26.vml"/><Relationship Id="rId6" Type="http://schemas.openxmlformats.org/officeDocument/2006/relationships/oleObject" Target="../embeddings/oleObject25.bin"/><Relationship Id="rId5" Type="http://schemas.openxmlformats.org/officeDocument/2006/relationships/notesSlide" Target="../notesSlides/notesSlide3.xml"/><Relationship Id="rId4" Type="http://schemas.openxmlformats.org/officeDocument/2006/relationships/slideLayout" Target="../slideLayouts/slideLayout28.xml"/><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55.xml"/><Relationship Id="rId7" Type="http://schemas.openxmlformats.org/officeDocument/2006/relationships/image" Target="../media/image1.emf"/><Relationship Id="rId2" Type="http://schemas.openxmlformats.org/officeDocument/2006/relationships/tags" Target="../tags/tag54.xml"/><Relationship Id="rId1" Type="http://schemas.openxmlformats.org/officeDocument/2006/relationships/vmlDrawing" Target="../drawings/vmlDrawing27.vml"/><Relationship Id="rId6" Type="http://schemas.openxmlformats.org/officeDocument/2006/relationships/oleObject" Target="../embeddings/oleObject25.bin"/><Relationship Id="rId5" Type="http://schemas.openxmlformats.org/officeDocument/2006/relationships/notesSlide" Target="../notesSlides/notesSlide4.xml"/><Relationship Id="rId4"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57.xml"/><Relationship Id="rId7" Type="http://schemas.openxmlformats.org/officeDocument/2006/relationships/image" Target="../media/image1.emf"/><Relationship Id="rId2" Type="http://schemas.openxmlformats.org/officeDocument/2006/relationships/tags" Target="../tags/tag56.xml"/><Relationship Id="rId1" Type="http://schemas.openxmlformats.org/officeDocument/2006/relationships/vmlDrawing" Target="../drawings/vmlDrawing28.vml"/><Relationship Id="rId6" Type="http://schemas.openxmlformats.org/officeDocument/2006/relationships/oleObject" Target="../embeddings/oleObject25.bin"/><Relationship Id="rId5" Type="http://schemas.openxmlformats.org/officeDocument/2006/relationships/notesSlide" Target="../notesSlides/notesSlide5.xml"/><Relationship Id="rId4" Type="http://schemas.openxmlformats.org/officeDocument/2006/relationships/slideLayout" Target="../slideLayouts/slideLayout28.xml"/><Relationship Id="rId9" Type="http://schemas.openxmlformats.org/officeDocument/2006/relationships/hyperlink" Target="file:///\\NC2FDC07\DFSRoot$\SZ\WMAGroups\01%20-%20Route%20IM%20Director%20-%20Wessex\02%20-%20Route%20Safety%20Hour%20Reporting\02%20-%20Route%20Safety%20Hour%20Reporting\Safety%20Cascade%2020-21\P12%202021\Wessex%20Route%20Reporting%20of%20Significant%20Incidents.pdf"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59.xml"/><Relationship Id="rId7" Type="http://schemas.openxmlformats.org/officeDocument/2006/relationships/image" Target="../media/image1.emf"/><Relationship Id="rId2" Type="http://schemas.openxmlformats.org/officeDocument/2006/relationships/tags" Target="../tags/tag58.xml"/><Relationship Id="rId1" Type="http://schemas.openxmlformats.org/officeDocument/2006/relationships/vmlDrawing" Target="../drawings/vmlDrawing29.vml"/><Relationship Id="rId6" Type="http://schemas.openxmlformats.org/officeDocument/2006/relationships/oleObject" Target="../embeddings/oleObject25.bin"/><Relationship Id="rId5" Type="http://schemas.openxmlformats.org/officeDocument/2006/relationships/notesSlide" Target="../notesSlides/notesSlide6.xml"/><Relationship Id="rId10" Type="http://schemas.openxmlformats.org/officeDocument/2006/relationships/image" Target="../media/image17.png"/><Relationship Id="rId4" Type="http://schemas.openxmlformats.org/officeDocument/2006/relationships/slideLayout" Target="../slideLayouts/slideLayout28.xml"/><Relationship Id="rId9" Type="http://schemas.openxmlformats.org/officeDocument/2006/relationships/hyperlink" Target="file:///\\NC2FDC05\DFSRoot$\SZ\WMAGroups\01%20-%20Route%20IM%20Director%20-%20Wessex\02%20-%20Route%20Safety%20Hour%20Reporting\02%20-%20Route%20Safety%20Hour%20Reporting\Safety%20Cascade%2020-21\P12%202021\Golden%20Hour%20Information%20Sheet..%20May%202019%20V1.1_.pdf"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61.xml"/><Relationship Id="rId7" Type="http://schemas.openxmlformats.org/officeDocument/2006/relationships/image" Target="../media/image1.emf"/><Relationship Id="rId2" Type="http://schemas.openxmlformats.org/officeDocument/2006/relationships/tags" Target="../tags/tag60.xml"/><Relationship Id="rId1" Type="http://schemas.openxmlformats.org/officeDocument/2006/relationships/vmlDrawing" Target="../drawings/vmlDrawing30.vml"/><Relationship Id="rId6" Type="http://schemas.openxmlformats.org/officeDocument/2006/relationships/oleObject" Target="../embeddings/oleObject25.bin"/><Relationship Id="rId5" Type="http://schemas.openxmlformats.org/officeDocument/2006/relationships/notesSlide" Target="../notesSlides/notesSlide7.xml"/><Relationship Id="rId4"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63.xml"/><Relationship Id="rId7" Type="http://schemas.openxmlformats.org/officeDocument/2006/relationships/image" Target="../media/image1.emf"/><Relationship Id="rId2" Type="http://schemas.openxmlformats.org/officeDocument/2006/relationships/tags" Target="../tags/tag62.xml"/><Relationship Id="rId1" Type="http://schemas.openxmlformats.org/officeDocument/2006/relationships/vmlDrawing" Target="../drawings/vmlDrawing31.vml"/><Relationship Id="rId6" Type="http://schemas.openxmlformats.org/officeDocument/2006/relationships/oleObject" Target="../embeddings/oleObject25.bin"/><Relationship Id="rId5" Type="http://schemas.openxmlformats.org/officeDocument/2006/relationships/notesSlide" Target="../notesSlides/notesSlide8.xml"/><Relationship Id="rId4"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65.xml"/><Relationship Id="rId7" Type="http://schemas.openxmlformats.org/officeDocument/2006/relationships/image" Target="../media/image1.emf"/><Relationship Id="rId2" Type="http://schemas.openxmlformats.org/officeDocument/2006/relationships/tags" Target="../tags/tag64.xml"/><Relationship Id="rId1" Type="http://schemas.openxmlformats.org/officeDocument/2006/relationships/vmlDrawing" Target="../drawings/vmlDrawing32.vml"/><Relationship Id="rId6" Type="http://schemas.openxmlformats.org/officeDocument/2006/relationships/oleObject" Target="../embeddings/oleObject25.bin"/><Relationship Id="rId5" Type="http://schemas.openxmlformats.org/officeDocument/2006/relationships/notesSlide" Target="../notesSlides/notesSlide9.xml"/><Relationship Id="rId4" Type="http://schemas.openxmlformats.org/officeDocument/2006/relationships/slideLayout" Target="../slideLayouts/slideLayout28.xml"/><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881DA1-E00C-4328-9299-56AFA5350887}"/>
              </a:ext>
            </a:extLst>
          </p:cNvPr>
          <p:cNvSpPr txBox="1"/>
          <p:nvPr/>
        </p:nvSpPr>
        <p:spPr>
          <a:xfrm>
            <a:off x="6372200" y="4191471"/>
            <a:ext cx="28803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Network Rail Sans"/>
                <a:ea typeface="+mn-ea"/>
                <a:cs typeface="+mn-cs"/>
              </a:rPr>
              <a:t>7</a:t>
            </a:r>
          </a:p>
        </p:txBody>
      </p:sp>
      <p:pic>
        <p:nvPicPr>
          <p:cNvPr id="3" name="Picture 2" descr="Logo&#10;&#10;Description automatically generated">
            <a:extLst>
              <a:ext uri="{FF2B5EF4-FFF2-40B4-BE49-F238E27FC236}">
                <a16:creationId xmlns:a16="http://schemas.microsoft.com/office/drawing/2014/main" id="{E4A7C751-ACFC-4F5F-BBBE-1661726408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13286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1"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137120"/>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812265"/>
            <a:ext cx="6796857"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Dialling of Emergency and Non-emergency numbers</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E5A7D60-B00A-4295-8755-C40E53B8AF5D}"/>
              </a:ext>
            </a:extLst>
          </p:cNvPr>
          <p:cNvSpPr txBox="1"/>
          <p:nvPr/>
        </p:nvSpPr>
        <p:spPr>
          <a:xfrm>
            <a:off x="783681" y="6101152"/>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Ensure you dial the appropriate prefix</a:t>
            </a:r>
            <a:endParaRPr kumimoji="0" lang="en-GB" sz="2000" b="1" i="0" u="sng" strike="noStrike" kern="1200" cap="none" spc="0" normalizeH="0" baseline="0" noProof="0" dirty="0">
              <a:ln>
                <a:noFill/>
              </a:ln>
              <a:solidFill>
                <a:prstClr val="black"/>
              </a:solidFill>
              <a:effectLst/>
              <a:uLnTx/>
              <a:uFillTx/>
              <a:latin typeface="Network Rail Sans" panose="02000000040000020004" pitchFamily="50" charset="0"/>
              <a:ea typeface="+mn-ea"/>
              <a:cs typeface="+mn-cs"/>
            </a:endParaRPr>
          </a:p>
        </p:txBody>
      </p:sp>
      <p:sp>
        <p:nvSpPr>
          <p:cNvPr id="31" name="TextBox 30">
            <a:extLst>
              <a:ext uri="{FF2B5EF4-FFF2-40B4-BE49-F238E27FC236}">
                <a16:creationId xmlns:a16="http://schemas.microsoft.com/office/drawing/2014/main" id="{151CE1DC-6370-48DC-BE5F-7F4C35A698D9}"/>
              </a:ext>
            </a:extLst>
          </p:cNvPr>
          <p:cNvSpPr txBox="1"/>
          <p:nvPr/>
        </p:nvSpPr>
        <p:spPr>
          <a:xfrm>
            <a:off x="179513" y="1307083"/>
            <a:ext cx="8712968" cy="34163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A recent investigation into</a:t>
            </a:r>
            <a:r>
              <a:rPr lang="en-GB" sz="1400" dirty="0">
                <a:solidFill>
                  <a:srgbClr val="000000"/>
                </a:solidFill>
                <a:latin typeface="Network Rail Sans" panose="02000000040000020004" pitchFamily="50" charset="0"/>
              </a:rPr>
              <a:t> a significant accident recognised the need to raise awareness about the requirement of using a prefix if dialling a non-emergency number.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800" b="1"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sz="1400" b="1" dirty="0">
                <a:solidFill>
                  <a:srgbClr val="000000"/>
                </a:solidFill>
                <a:latin typeface="Network Rail Sans" panose="02000000040000020004" pitchFamily="50" charset="0"/>
              </a:rPr>
              <a:t>Did you know?</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800" b="1"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When dialling </a:t>
            </a:r>
            <a:r>
              <a:rPr kumimoji="0" lang="en-GB" sz="1400" b="1"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101</a:t>
            </a:r>
            <a:r>
              <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 (non-emergency police) from a company mobile phone, you must use the prefix </a:t>
            </a:r>
            <a:r>
              <a:rPr kumimoji="0" lang="en-GB" sz="1400" b="1"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9</a:t>
            </a:r>
            <a:r>
              <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You can make an </a:t>
            </a:r>
            <a:r>
              <a:rPr kumimoji="0" lang="en-GB" sz="1400" b="1"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emergency</a:t>
            </a:r>
            <a:r>
              <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 call from a company mobile phone by dialling </a:t>
            </a:r>
            <a:r>
              <a:rPr kumimoji="0" lang="en-GB" sz="1400" b="1"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112 or 999 directly</a:t>
            </a:r>
            <a:r>
              <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400" b="1" i="0" u="sng"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Making a phone call from an occupational or emergency telephone (at access points) or using a desk telephone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79646">
                    <a:lumMod val="50000"/>
                  </a:srgbClr>
                </a:solidFill>
                <a:effectLst/>
                <a:uLnTx/>
                <a:uFillTx/>
                <a:latin typeface="Network Rail Sans" panose="02000000040000020004" pitchFamily="50" charset="0"/>
                <a:ea typeface="+mn-ea"/>
                <a:cs typeface="+mn-cs"/>
              </a:rPr>
              <a:t>Unless you are dialling an emergency number (either 112 or 999), you will need to dial the prefix 91.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800" b="1" i="0" u="none" strike="noStrike" kern="1200" cap="none" spc="0" normalizeH="0" baseline="0" noProof="0" dirty="0">
              <a:ln>
                <a:noFill/>
              </a:ln>
              <a:solidFill>
                <a:srgbClr val="F79646">
                  <a:lumMod val="50000"/>
                </a:srgbClr>
              </a:solidFill>
              <a:effectLst/>
              <a:uLnTx/>
              <a:uFillTx/>
              <a:latin typeface="Network Rail Sans" panose="0200000004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It is best not to use non-emergency short dial services (such as, 101 and 111) from an occupational/emergency telephone or a desk telephone as they are not always supported at all locations due to their geographic nature. Instead, you should use the appropriate full long dial number to make non-emergency calls.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endParaRPr>
          </a:p>
        </p:txBody>
      </p:sp>
      <p:sp>
        <p:nvSpPr>
          <p:cNvPr id="34" name="Oval 33">
            <a:extLst>
              <a:ext uri="{FF2B5EF4-FFF2-40B4-BE49-F238E27FC236}">
                <a16:creationId xmlns:a16="http://schemas.microsoft.com/office/drawing/2014/main" id="{3B76BDB4-A068-4FFD-80D9-E9336796058A}"/>
              </a:ext>
            </a:extLst>
          </p:cNvPr>
          <p:cNvSpPr/>
          <p:nvPr/>
        </p:nvSpPr>
        <p:spPr>
          <a:xfrm>
            <a:off x="314287" y="6040710"/>
            <a:ext cx="619302" cy="62865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TextBox 34">
            <a:extLst>
              <a:ext uri="{FF2B5EF4-FFF2-40B4-BE49-F238E27FC236}">
                <a16:creationId xmlns:a16="http://schemas.microsoft.com/office/drawing/2014/main" id="{BD9BF735-A3E8-4994-9EAD-83B0F6487D8A}"/>
              </a:ext>
            </a:extLst>
          </p:cNvPr>
          <p:cNvSpPr txBox="1"/>
          <p:nvPr/>
        </p:nvSpPr>
        <p:spPr>
          <a:xfrm>
            <a:off x="276275" y="6200993"/>
            <a:ext cx="695325" cy="25495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charset="0"/>
                <a:ea typeface="+mn-ea"/>
                <a:cs typeface="+mn-cs"/>
              </a:rPr>
              <a:t>ACTION</a:t>
            </a:r>
          </a:p>
        </p:txBody>
      </p:sp>
      <p:pic>
        <p:nvPicPr>
          <p:cNvPr id="14" name="Picture 13">
            <a:extLst>
              <a:ext uri="{FF2B5EF4-FFF2-40B4-BE49-F238E27FC236}">
                <a16:creationId xmlns:a16="http://schemas.microsoft.com/office/drawing/2014/main" id="{88A0B04A-DEB2-4866-AC82-EB2A4EC8CE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80312" y="4221088"/>
            <a:ext cx="1665879" cy="1665879"/>
          </a:xfrm>
          <a:prstGeom prst="rect">
            <a:avLst/>
          </a:prstGeom>
        </p:spPr>
      </p:pic>
    </p:spTree>
    <p:extLst>
      <p:ext uri="{BB962C8B-B14F-4D97-AF65-F5344CB8AC3E}">
        <p14:creationId xmlns:p14="http://schemas.microsoft.com/office/powerpoint/2010/main" val="2212084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5"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137120"/>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812265"/>
            <a:ext cx="6796857"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2000" b="1" dirty="0">
                <a:solidFill>
                  <a:prstClr val="white">
                    <a:lumMod val="50000"/>
                  </a:prstClr>
                </a:solidFill>
              </a:rPr>
              <a:t>Delegating task risks to a ‘Task Risk Controller’</a:t>
            </a:r>
            <a:endPar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E5A7D60-B00A-4295-8755-C40E53B8AF5D}"/>
              </a:ext>
            </a:extLst>
          </p:cNvPr>
          <p:cNvSpPr txBox="1"/>
          <p:nvPr/>
        </p:nvSpPr>
        <p:spPr>
          <a:xfrm>
            <a:off x="783681" y="6101152"/>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The ‘How to SWP Guide’ can be found </a:t>
            </a:r>
            <a:r>
              <a:rPr kumimoji="0" lang="en-GB" sz="2000" b="1" i="0" u="none" strike="noStrike" kern="1200" cap="none" spc="0" normalizeH="0" baseline="0" noProof="0" dirty="0">
                <a:ln>
                  <a:noFill/>
                </a:ln>
                <a:solidFill>
                  <a:schemeClr val="bg1"/>
                </a:solidFill>
                <a:effectLst/>
                <a:uLnTx/>
                <a:uFillTx/>
                <a:latin typeface="Network Rail Sans" panose="02000000040000020004" pitchFamily="50" charset="0"/>
                <a:ea typeface="+mn-ea"/>
                <a:cs typeface="+mn-cs"/>
                <a:hlinkClick r:id="rId8" action="ppaction://hlinkfile">
                  <a:extLst>
                    <a:ext uri="{A12FA001-AC4F-418D-AE19-62706E023703}">
                      <ahyp:hlinkClr xmlns:ahyp="http://schemas.microsoft.com/office/drawing/2018/hyperlinkcolor" val="tx"/>
                    </a:ext>
                  </a:extLst>
                </a:hlinkClick>
              </a:rPr>
              <a:t>here</a:t>
            </a:r>
            <a:endParaRPr kumimoji="0" lang="en-GB" sz="2000" b="1" i="0" u="sng" strike="noStrike" kern="1200" cap="none" spc="0" normalizeH="0" baseline="0" noProof="0" dirty="0">
              <a:ln>
                <a:noFill/>
              </a:ln>
              <a:solidFill>
                <a:schemeClr val="bg1"/>
              </a:solidFill>
              <a:effectLst/>
              <a:uLnTx/>
              <a:uFillTx/>
              <a:latin typeface="Network Rail Sans" panose="02000000040000020004" pitchFamily="50" charset="0"/>
              <a:ea typeface="+mn-ea"/>
              <a:cs typeface="+mn-cs"/>
            </a:endParaRPr>
          </a:p>
        </p:txBody>
      </p:sp>
      <p:pic>
        <p:nvPicPr>
          <p:cNvPr id="21" name="Picture 20" descr="Image result for discuss white icon">
            <a:extLst>
              <a:ext uri="{FF2B5EF4-FFF2-40B4-BE49-F238E27FC236}">
                <a16:creationId xmlns:a16="http://schemas.microsoft.com/office/drawing/2014/main" id="{72B54FBB-4D40-4569-BEA9-43B21860F2CD}"/>
              </a:ext>
            </a:extLst>
          </p:cNvPr>
          <p:cNvPicPr>
            <a:picLocks noChangeAspect="1" noChangeArrowheads="1"/>
          </p:cNvPicPr>
          <p:nvPr/>
        </p:nvPicPr>
        <p:blipFill>
          <a:blip r:embed="rId9"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97742" y="6101152"/>
            <a:ext cx="528413" cy="52841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0640B1B1-C219-49B5-BD6F-7B15511534AA}"/>
              </a:ext>
            </a:extLst>
          </p:cNvPr>
          <p:cNvPicPr>
            <a:picLocks noChangeAspect="1"/>
          </p:cNvPicPr>
          <p:nvPr/>
        </p:nvPicPr>
        <p:blipFill>
          <a:blip r:embed="rId10"/>
          <a:stretch>
            <a:fillRect/>
          </a:stretch>
        </p:blipFill>
        <p:spPr>
          <a:xfrm>
            <a:off x="287310" y="1558316"/>
            <a:ext cx="5076778" cy="2806788"/>
          </a:xfrm>
          <a:prstGeom prst="rect">
            <a:avLst/>
          </a:prstGeom>
        </p:spPr>
      </p:pic>
      <p:sp>
        <p:nvSpPr>
          <p:cNvPr id="20" name="Oval 19">
            <a:extLst>
              <a:ext uri="{FF2B5EF4-FFF2-40B4-BE49-F238E27FC236}">
                <a16:creationId xmlns:a16="http://schemas.microsoft.com/office/drawing/2014/main" id="{812FC333-60FB-4291-9727-0DCF5D990C53}"/>
              </a:ext>
            </a:extLst>
          </p:cNvPr>
          <p:cNvSpPr/>
          <p:nvPr/>
        </p:nvSpPr>
        <p:spPr>
          <a:xfrm>
            <a:off x="323529" y="3880515"/>
            <a:ext cx="792088" cy="356581"/>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alibri" panose="020F0502020204030204"/>
                <a:ea typeface="+mn-ea"/>
                <a:cs typeface="+mn-cs"/>
              </a:rPr>
              <a:t>PIC</a:t>
            </a:r>
          </a:p>
        </p:txBody>
      </p:sp>
      <p:cxnSp>
        <p:nvCxnSpPr>
          <p:cNvPr id="22" name="Straight Arrow Connector 21">
            <a:extLst>
              <a:ext uri="{FF2B5EF4-FFF2-40B4-BE49-F238E27FC236}">
                <a16:creationId xmlns:a16="http://schemas.microsoft.com/office/drawing/2014/main" id="{794839E3-28B0-4D15-9DF4-D7F5D03D1471}"/>
              </a:ext>
            </a:extLst>
          </p:cNvPr>
          <p:cNvCxnSpPr>
            <a:cxnSpLocks/>
          </p:cNvCxnSpPr>
          <p:nvPr/>
        </p:nvCxnSpPr>
        <p:spPr>
          <a:xfrm flipH="1">
            <a:off x="2627784" y="2327480"/>
            <a:ext cx="686514" cy="634230"/>
          </a:xfrm>
          <a:prstGeom prst="straightConnector1">
            <a:avLst/>
          </a:prstGeom>
          <a:noFill/>
          <a:ln w="57150" cap="flat" cmpd="sng" algn="ctr">
            <a:solidFill>
              <a:srgbClr val="ED7D31"/>
            </a:solidFill>
            <a:prstDash val="solid"/>
            <a:miter lim="800000"/>
            <a:tailEnd type="triangle"/>
          </a:ln>
          <a:effectLst/>
        </p:spPr>
      </p:cxnSp>
      <p:cxnSp>
        <p:nvCxnSpPr>
          <p:cNvPr id="24" name="Straight Arrow Connector 23">
            <a:extLst>
              <a:ext uri="{FF2B5EF4-FFF2-40B4-BE49-F238E27FC236}">
                <a16:creationId xmlns:a16="http://schemas.microsoft.com/office/drawing/2014/main" id="{45DB970D-C660-4C71-B837-9EBF608654BF}"/>
              </a:ext>
            </a:extLst>
          </p:cNvPr>
          <p:cNvCxnSpPr>
            <a:cxnSpLocks/>
          </p:cNvCxnSpPr>
          <p:nvPr/>
        </p:nvCxnSpPr>
        <p:spPr>
          <a:xfrm>
            <a:off x="1187624" y="4094218"/>
            <a:ext cx="360040" cy="0"/>
          </a:xfrm>
          <a:prstGeom prst="straightConnector1">
            <a:avLst/>
          </a:prstGeom>
          <a:noFill/>
          <a:ln w="57150" cap="flat" cmpd="sng" algn="ctr">
            <a:solidFill>
              <a:srgbClr val="4472C4"/>
            </a:solidFill>
            <a:prstDash val="solid"/>
            <a:miter lim="800000"/>
            <a:tailEnd type="triangle"/>
          </a:ln>
          <a:effectLst/>
        </p:spPr>
      </p:cxnSp>
      <p:sp>
        <p:nvSpPr>
          <p:cNvPr id="29" name="TextBox 28">
            <a:extLst>
              <a:ext uri="{FF2B5EF4-FFF2-40B4-BE49-F238E27FC236}">
                <a16:creationId xmlns:a16="http://schemas.microsoft.com/office/drawing/2014/main" id="{05DB5A3E-62A9-4D02-8588-7C41699E975C}"/>
              </a:ext>
            </a:extLst>
          </p:cNvPr>
          <p:cNvSpPr txBox="1"/>
          <p:nvPr/>
        </p:nvSpPr>
        <p:spPr>
          <a:xfrm>
            <a:off x="5868144" y="1577857"/>
            <a:ext cx="2988546" cy="4299415"/>
          </a:xfrm>
          <a:prstGeom prst="rect">
            <a:avLst/>
          </a:prstGeom>
        </p:spPr>
        <p:txBody>
          <a:bodyPr vert="horz" lIns="91440" tIns="45720" rIns="91440" bIns="45720" rtlCol="0" anchor="t">
            <a:normAutofit/>
          </a:bodyPr>
          <a:lstStyle/>
          <a:p>
            <a:pPr eaLnBrk="1" fontAlgn="auto" hangingPunct="1">
              <a:lnSpc>
                <a:spcPct val="90000"/>
              </a:lnSpc>
              <a:spcBef>
                <a:spcPts val="0"/>
              </a:spcBef>
              <a:spcAft>
                <a:spcPts val="600"/>
              </a:spcAft>
            </a:pPr>
            <a:r>
              <a:rPr lang="en-US" sz="1400" b="1" dirty="0">
                <a:solidFill>
                  <a:schemeClr val="tx1"/>
                </a:solidFill>
                <a:latin typeface="Network Rail Sans" panose="02000000040000020004" pitchFamily="2" charset="0"/>
              </a:rPr>
              <a:t>As you will have seen, as part of your 019 Principles briefing (in the ‘How to SWP guide’);</a:t>
            </a:r>
          </a:p>
          <a:p>
            <a:pPr marL="342900" indent="-285750" eaLnBrk="1" fontAlgn="auto" hangingPunct="1">
              <a:lnSpc>
                <a:spcPct val="90000"/>
              </a:lnSpc>
              <a:spcBef>
                <a:spcPts val="0"/>
              </a:spcBef>
              <a:spcAft>
                <a:spcPts val="600"/>
              </a:spcAft>
              <a:buFont typeface="Wingdings" panose="05000000000000000000" pitchFamily="2" charset="2"/>
              <a:buChar char="Ø"/>
            </a:pPr>
            <a:r>
              <a:rPr lang="en-US" sz="1400" dirty="0">
                <a:solidFill>
                  <a:schemeClr val="tx1"/>
                </a:solidFill>
                <a:latin typeface="Network Rail Sans" panose="02000000040000020004" pitchFamily="2" charset="0"/>
              </a:rPr>
              <a:t>The PIC has the overall accountability for on-site safety. </a:t>
            </a:r>
          </a:p>
          <a:p>
            <a:pPr marL="342900" indent="-285750" eaLnBrk="1" fontAlgn="auto" hangingPunct="1">
              <a:lnSpc>
                <a:spcPct val="90000"/>
              </a:lnSpc>
              <a:spcBef>
                <a:spcPts val="0"/>
              </a:spcBef>
              <a:spcAft>
                <a:spcPts val="600"/>
              </a:spcAft>
              <a:buFont typeface="Wingdings" panose="05000000000000000000" pitchFamily="2" charset="2"/>
              <a:buChar char="Ø"/>
            </a:pPr>
            <a:r>
              <a:rPr lang="en-US" sz="1400" dirty="0">
                <a:solidFill>
                  <a:schemeClr val="tx1"/>
                </a:solidFill>
                <a:latin typeface="Network Rail Sans" panose="02000000040000020004" pitchFamily="2" charset="0"/>
              </a:rPr>
              <a:t>However, the PIC may choose to delegate a risk and control. For example, if the PIC is part of a P-Way team but there is a welding activity taking place, the lead welder will be responsible for controlling the risk/s associated with the welding. </a:t>
            </a:r>
          </a:p>
          <a:p>
            <a:pPr marL="342900" indent="-285750" eaLnBrk="1" fontAlgn="auto" hangingPunct="1">
              <a:lnSpc>
                <a:spcPct val="90000"/>
              </a:lnSpc>
              <a:spcBef>
                <a:spcPts val="0"/>
              </a:spcBef>
              <a:spcAft>
                <a:spcPts val="600"/>
              </a:spcAft>
              <a:buFont typeface="Wingdings" panose="05000000000000000000" pitchFamily="2" charset="2"/>
              <a:buChar char="Ø"/>
            </a:pPr>
            <a:r>
              <a:rPr lang="en-US" sz="1400" dirty="0">
                <a:solidFill>
                  <a:schemeClr val="tx1"/>
                </a:solidFill>
                <a:latin typeface="Network Rail Sans" panose="02000000040000020004" pitchFamily="2" charset="0"/>
              </a:rPr>
              <a:t>The PIC does not have the technical understanding of the grinding activity, so has delegated the task risk controls to the Task Risk Controller (in this case), the Grinder.</a:t>
            </a:r>
          </a:p>
        </p:txBody>
      </p:sp>
      <p:sp>
        <p:nvSpPr>
          <p:cNvPr id="5" name="Rectangle 4">
            <a:extLst>
              <a:ext uri="{FF2B5EF4-FFF2-40B4-BE49-F238E27FC236}">
                <a16:creationId xmlns:a16="http://schemas.microsoft.com/office/drawing/2014/main" id="{B8C8EC8F-A3B4-4CB6-9D39-2F17521CC6EC}"/>
              </a:ext>
            </a:extLst>
          </p:cNvPr>
          <p:cNvSpPr/>
          <p:nvPr/>
        </p:nvSpPr>
        <p:spPr>
          <a:xfrm>
            <a:off x="287311" y="4581128"/>
            <a:ext cx="5076778" cy="80619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accent6">
                    <a:lumMod val="50000"/>
                  </a:schemeClr>
                </a:solidFill>
                <a:latin typeface="Network Rail Sans" panose="02000000040000020004" pitchFamily="2" charset="0"/>
              </a:rPr>
              <a:t>The deadline for the 019 Principles briefing to be delivered to all PTS competence holders and Planners has been extended until 31</a:t>
            </a:r>
            <a:r>
              <a:rPr lang="en-GB" sz="1400" b="1" baseline="30000" dirty="0">
                <a:solidFill>
                  <a:schemeClr val="accent6">
                    <a:lumMod val="50000"/>
                  </a:schemeClr>
                </a:solidFill>
                <a:latin typeface="Network Rail Sans" panose="02000000040000020004" pitchFamily="2" charset="0"/>
              </a:rPr>
              <a:t>st</a:t>
            </a:r>
            <a:r>
              <a:rPr lang="en-GB" sz="1400" b="1" dirty="0">
                <a:solidFill>
                  <a:schemeClr val="accent6">
                    <a:lumMod val="50000"/>
                  </a:schemeClr>
                </a:solidFill>
                <a:latin typeface="Network Rail Sans" panose="02000000040000020004" pitchFamily="2" charset="0"/>
              </a:rPr>
              <a:t> August 2021.</a:t>
            </a:r>
            <a:r>
              <a:rPr lang="en-GB" sz="1200" b="1" dirty="0">
                <a:solidFill>
                  <a:schemeClr val="accent6">
                    <a:lumMod val="50000"/>
                  </a:schemeClr>
                </a:solidFill>
                <a:latin typeface="Network Rail Sans" panose="02000000040000020004" pitchFamily="2" charset="0"/>
              </a:rPr>
              <a:t> </a:t>
            </a:r>
          </a:p>
        </p:txBody>
      </p:sp>
      <p:pic>
        <p:nvPicPr>
          <p:cNvPr id="6" name="Picture 5">
            <a:extLst>
              <a:ext uri="{FF2B5EF4-FFF2-40B4-BE49-F238E27FC236}">
                <a16:creationId xmlns:a16="http://schemas.microsoft.com/office/drawing/2014/main" id="{0C2B437F-84B0-4B78-B00F-7AC7A4EDBD72}"/>
              </a:ext>
            </a:extLst>
          </p:cNvPr>
          <p:cNvPicPr>
            <a:picLocks noChangeAspect="1"/>
          </p:cNvPicPr>
          <p:nvPr/>
        </p:nvPicPr>
        <p:blipFill>
          <a:blip r:embed="rId11"/>
          <a:stretch>
            <a:fillRect/>
          </a:stretch>
        </p:blipFill>
        <p:spPr>
          <a:xfrm>
            <a:off x="4078213" y="5190748"/>
            <a:ext cx="1285875" cy="600075"/>
          </a:xfrm>
          <a:prstGeom prst="rect">
            <a:avLst/>
          </a:prstGeom>
        </p:spPr>
      </p:pic>
    </p:spTree>
    <p:extLst>
      <p:ext uri="{BB962C8B-B14F-4D97-AF65-F5344CB8AC3E}">
        <p14:creationId xmlns:p14="http://schemas.microsoft.com/office/powerpoint/2010/main" val="592160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9"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27384"/>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5" y="620688"/>
            <a:ext cx="6624736"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rPr>
              <a:t>Crossing open lines to reach a position of safety when using lookout warning</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E5A7D60-B00A-4295-8755-C40E53B8AF5D}"/>
              </a:ext>
            </a:extLst>
          </p:cNvPr>
          <p:cNvSpPr txBox="1"/>
          <p:nvPr/>
        </p:nvSpPr>
        <p:spPr>
          <a:xfrm>
            <a:off x="783680" y="5949280"/>
            <a:ext cx="8253969"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PLEASE NOTE - This briefing does not refer to “Crossing the line procedure” as per Section 2.3 of Handbook 7 (GERT8000-HB7) </a:t>
            </a:r>
            <a:endParaRPr kumimoji="0" lang="en-GB" sz="2000" b="1" i="0" u="sng" strike="noStrike" kern="1200" cap="none" spc="0" normalizeH="0" baseline="0" noProof="0" dirty="0">
              <a:ln>
                <a:noFill/>
              </a:ln>
              <a:solidFill>
                <a:prstClr val="black"/>
              </a:solidFill>
              <a:effectLst/>
              <a:uLnTx/>
              <a:uFillTx/>
              <a:latin typeface="Network Rail Sans" panose="02000000040000020004" pitchFamily="50" charset="0"/>
              <a:ea typeface="+mn-ea"/>
              <a:cs typeface="+mn-cs"/>
            </a:endParaRPr>
          </a:p>
        </p:txBody>
      </p:sp>
      <p:pic>
        <p:nvPicPr>
          <p:cNvPr id="7" name="Picture 6">
            <a:extLst>
              <a:ext uri="{FF2B5EF4-FFF2-40B4-BE49-F238E27FC236}">
                <a16:creationId xmlns:a16="http://schemas.microsoft.com/office/drawing/2014/main" id="{6ECFFC93-EFD3-418D-9088-1E67EA259129}"/>
              </a:ext>
            </a:extLst>
          </p:cNvPr>
          <p:cNvPicPr>
            <a:picLocks noChangeAspect="1"/>
          </p:cNvPicPr>
          <p:nvPr/>
        </p:nvPicPr>
        <p:blipFill>
          <a:blip r:embed="rId8"/>
          <a:stretch>
            <a:fillRect/>
          </a:stretch>
        </p:blipFill>
        <p:spPr>
          <a:xfrm>
            <a:off x="2396601" y="3102785"/>
            <a:ext cx="4335000" cy="2830344"/>
          </a:xfrm>
          <a:prstGeom prst="rect">
            <a:avLst/>
          </a:prstGeom>
        </p:spPr>
      </p:pic>
      <p:sp>
        <p:nvSpPr>
          <p:cNvPr id="8" name="Rectangle 7">
            <a:extLst>
              <a:ext uri="{FF2B5EF4-FFF2-40B4-BE49-F238E27FC236}">
                <a16:creationId xmlns:a16="http://schemas.microsoft.com/office/drawing/2014/main" id="{46F93849-2F4E-4D49-8194-B2694A713972}"/>
              </a:ext>
            </a:extLst>
          </p:cNvPr>
          <p:cNvSpPr/>
          <p:nvPr/>
        </p:nvSpPr>
        <p:spPr>
          <a:xfrm>
            <a:off x="124765" y="1340768"/>
            <a:ext cx="8912885" cy="165443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15000"/>
              </a:lnSpc>
              <a:spcAft>
                <a:spcPts val="600"/>
              </a:spcAft>
            </a:pPr>
            <a:r>
              <a:rPr lang="en-GB" sz="1200" b="1" dirty="0">
                <a:solidFill>
                  <a:prstClr val="black"/>
                </a:solidFill>
                <a:latin typeface="Network Rail Sans" panose="02000000040000020004" pitchFamily="2" charset="0"/>
                <a:ea typeface="Calibri" panose="020F0502020204030204" pitchFamily="34" charset="0"/>
                <a:cs typeface="Times New Roman" panose="02020603050405020304" pitchFamily="18" charset="0"/>
              </a:rPr>
              <a:t>Compliance with Rule Book places limits on the number of open lines that can be crossed to reach a position of safety when working under lookout warning system.</a:t>
            </a:r>
            <a:endParaRPr lang="en-GB" sz="1200" dirty="0">
              <a:solidFill>
                <a:prstClr val="black"/>
              </a:solidFill>
              <a:latin typeface="Network Rail Sans" panose="02000000040000020004" pitchFamily="2" charset="0"/>
              <a:ea typeface="Calibri" panose="020F0502020204030204" pitchFamily="34" charset="0"/>
              <a:cs typeface="Times New Roman" panose="02020603050405020304" pitchFamily="18" charset="0"/>
            </a:endParaRPr>
          </a:p>
          <a:p>
            <a:pPr lvl="0">
              <a:lnSpc>
                <a:spcPct val="115000"/>
              </a:lnSpc>
              <a:spcAft>
                <a:spcPts val="600"/>
              </a:spcAft>
            </a:pPr>
            <a:r>
              <a:rPr lang="en-GB" sz="1200" dirty="0">
                <a:solidFill>
                  <a:prstClr val="black"/>
                </a:solidFill>
                <a:latin typeface="Network Rail Sans" panose="02000000040000020004" pitchFamily="2" charset="0"/>
                <a:ea typeface="Calibri" panose="020F0502020204030204" pitchFamily="34" charset="0"/>
                <a:cs typeface="Times New Roman" panose="02020603050405020304" pitchFamily="18" charset="0"/>
              </a:rPr>
              <a:t>The Rule Book GERT8000-HB7 Issue 7, General duties of a controller of site safety (COSS), Section 4.8 Safe system of work using lookout warning states that a COSS can set up a Safe System of Work (SSOW) using one or more lookouts if the following criteria can be met;</a:t>
            </a:r>
          </a:p>
          <a:p>
            <a:pPr>
              <a:lnSpc>
                <a:spcPct val="115000"/>
              </a:lnSpc>
              <a:spcAft>
                <a:spcPts val="0"/>
              </a:spcAft>
            </a:pPr>
            <a:r>
              <a:rPr lang="en-GB" sz="1200" b="1" u="sng" dirty="0">
                <a:solidFill>
                  <a:schemeClr val="tx1"/>
                </a:solidFill>
                <a:latin typeface="Network Rail Sans" panose="02000000040000020004" pitchFamily="2" charset="0"/>
                <a:ea typeface="Calibri" panose="020F0502020204030204" pitchFamily="34" charset="0"/>
                <a:cs typeface="Times New Roman" panose="02020603050405020304" pitchFamily="18" charset="0"/>
              </a:rPr>
              <a:t>There will be no need for anyone to cross more than two open lines to reach the position of safety (POS). </a:t>
            </a:r>
            <a:endParaRPr lang="en-GB" sz="1200" dirty="0">
              <a:solidFill>
                <a:schemeClr val="tx1"/>
              </a:solidFill>
              <a:latin typeface="Network Rail Sans" panose="02000000040000020004" pitchFamily="2" charset="0"/>
              <a:ea typeface="Calibri" panose="020F0502020204030204" pitchFamily="34" charset="0"/>
              <a:cs typeface="Times New Roman" panose="02020603050405020304" pitchFamily="18" charset="0"/>
            </a:endParaRPr>
          </a:p>
          <a:p>
            <a:pPr>
              <a:lnSpc>
                <a:spcPct val="115000"/>
              </a:lnSpc>
              <a:spcAft>
                <a:spcPts val="0"/>
              </a:spcAft>
            </a:pPr>
            <a:r>
              <a:rPr lang="en-GB" sz="1200" b="1" dirty="0">
                <a:solidFill>
                  <a:schemeClr val="tx1"/>
                </a:solidFill>
                <a:latin typeface="Network Rail Sans" panose="02000000040000020004" pitchFamily="2" charset="0"/>
                <a:ea typeface="Calibri" panose="020F0502020204030204" pitchFamily="34" charset="0"/>
                <a:cs typeface="Times New Roman" panose="02020603050405020304" pitchFamily="18" charset="0"/>
              </a:rPr>
              <a:t>This means that the team/individual team members can leave the line they are working/walking in and cross two more complete lines in order to reach their POS, please refer to the below examples for clarity.</a:t>
            </a:r>
          </a:p>
          <a:p>
            <a:pPr>
              <a:lnSpc>
                <a:spcPct val="115000"/>
              </a:lnSpc>
              <a:spcAft>
                <a:spcPts val="0"/>
              </a:spcAft>
            </a:pPr>
            <a:endParaRPr lang="en-GB" sz="1200" dirty="0">
              <a:solidFill>
                <a:schemeClr val="tx1"/>
              </a:solidFill>
              <a:latin typeface="Network Rail Sans" panose="02000000040000020004" pitchFamily="2" charset="0"/>
              <a:ea typeface="Calibri" panose="020F0502020204030204" pitchFamily="34" charset="0"/>
              <a:cs typeface="Times New Roman" panose="02020603050405020304" pitchFamily="18" charset="0"/>
            </a:endParaRPr>
          </a:p>
          <a:p>
            <a:pPr lvl="0">
              <a:lnSpc>
                <a:spcPct val="115000"/>
              </a:lnSpc>
              <a:spcAft>
                <a:spcPts val="1000"/>
              </a:spcAft>
            </a:pPr>
            <a:endParaRPr lang="en-GB" sz="1200" dirty="0">
              <a:solidFill>
                <a:prstClr val="black"/>
              </a:solidFill>
              <a:latin typeface="Network Rail Sans" panose="02000000040000020004" pitchFamily="2" charset="0"/>
              <a:ea typeface="Calibri" panose="020F0502020204030204" pitchFamily="34" charset="0"/>
              <a:cs typeface="Times New Roman" panose="02020603050405020304" pitchFamily="18" charset="0"/>
            </a:endParaRPr>
          </a:p>
        </p:txBody>
      </p:sp>
      <p:pic>
        <p:nvPicPr>
          <p:cNvPr id="19" name="Picture 18" descr="Image result for discuss white icon">
            <a:extLst>
              <a:ext uri="{FF2B5EF4-FFF2-40B4-BE49-F238E27FC236}">
                <a16:creationId xmlns:a16="http://schemas.microsoft.com/office/drawing/2014/main" id="{29D805A2-1ECB-4109-8B9C-193753E3E359}"/>
              </a:ext>
            </a:extLst>
          </p:cNvPr>
          <p:cNvPicPr>
            <a:picLocks noChangeAspect="1" noChangeArrowheads="1"/>
          </p:cNvPicPr>
          <p:nvPr/>
        </p:nvPicPr>
        <p:blipFill>
          <a:blip r:embed="rId9"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97742" y="6101152"/>
            <a:ext cx="528413" cy="52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874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3"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27384"/>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5" y="620688"/>
            <a:ext cx="6624736"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rPr>
              <a:t>Crossing open lines to reach a position of safety when using lookout warning - continued</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E5A7D60-B00A-4295-8755-C40E53B8AF5D}"/>
              </a:ext>
            </a:extLst>
          </p:cNvPr>
          <p:cNvSpPr txBox="1"/>
          <p:nvPr/>
        </p:nvSpPr>
        <p:spPr>
          <a:xfrm>
            <a:off x="783681" y="6101152"/>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The </a:t>
            </a:r>
            <a:r>
              <a:rPr lang="en-GB" sz="2000" b="1" dirty="0">
                <a:solidFill>
                  <a:prstClr val="white"/>
                </a:solidFill>
                <a:latin typeface="Network Rail Sans" panose="02000000040000020004" pitchFamily="50" charset="0"/>
              </a:rPr>
              <a:t>full </a:t>
            </a: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Briefing Note can be found </a:t>
            </a:r>
            <a:r>
              <a:rPr kumimoji="0" lang="en-GB" sz="2000" b="1" i="0" u="none" strike="noStrike" kern="1200" cap="none" spc="0" normalizeH="0" baseline="0" noProof="0" dirty="0">
                <a:ln>
                  <a:noFill/>
                </a:ln>
                <a:solidFill>
                  <a:schemeClr val="bg1"/>
                </a:solidFill>
                <a:effectLst/>
                <a:uLnTx/>
                <a:uFillTx/>
                <a:latin typeface="Network Rail Sans" panose="02000000040000020004" pitchFamily="50" charset="0"/>
                <a:ea typeface="+mn-ea"/>
                <a:cs typeface="+mn-cs"/>
                <a:hlinkClick r:id="rId8" action="ppaction://hlinkfile">
                  <a:extLst>
                    <a:ext uri="{A12FA001-AC4F-418D-AE19-62706E023703}">
                      <ahyp:hlinkClr xmlns:ahyp="http://schemas.microsoft.com/office/drawing/2018/hyperlinkcolor" val="tx"/>
                    </a:ext>
                  </a:extLst>
                </a:hlinkClick>
              </a:rPr>
              <a:t>here</a:t>
            </a:r>
            <a:endParaRPr kumimoji="0" lang="en-GB" sz="2000" b="1" i="0" u="sng" strike="noStrike" kern="1200" cap="none" spc="0" normalizeH="0" baseline="0" noProof="0" dirty="0">
              <a:ln>
                <a:noFill/>
              </a:ln>
              <a:solidFill>
                <a:schemeClr val="bg1"/>
              </a:solidFill>
              <a:effectLst/>
              <a:uLnTx/>
              <a:uFillTx/>
              <a:latin typeface="Network Rail Sans" panose="02000000040000020004" pitchFamily="50" charset="0"/>
              <a:ea typeface="+mn-ea"/>
              <a:cs typeface="+mn-cs"/>
            </a:endParaRPr>
          </a:p>
        </p:txBody>
      </p:sp>
      <p:sp>
        <p:nvSpPr>
          <p:cNvPr id="8" name="Rectangle 7">
            <a:extLst>
              <a:ext uri="{FF2B5EF4-FFF2-40B4-BE49-F238E27FC236}">
                <a16:creationId xmlns:a16="http://schemas.microsoft.com/office/drawing/2014/main" id="{46F93849-2F4E-4D49-8194-B2694A713972}"/>
              </a:ext>
            </a:extLst>
          </p:cNvPr>
          <p:cNvSpPr/>
          <p:nvPr/>
        </p:nvSpPr>
        <p:spPr>
          <a:xfrm>
            <a:off x="124765" y="1340768"/>
            <a:ext cx="8912885" cy="165443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5000"/>
              </a:lnSpc>
              <a:spcAft>
                <a:spcPts val="0"/>
              </a:spcAft>
            </a:pPr>
            <a:endParaRPr lang="en-GB" sz="1200" dirty="0">
              <a:solidFill>
                <a:schemeClr val="tx1"/>
              </a:solidFill>
              <a:latin typeface="Network Rail Sans" panose="02000000040000020004" pitchFamily="2" charset="0"/>
              <a:ea typeface="Calibri" panose="020F0502020204030204" pitchFamily="34" charset="0"/>
              <a:cs typeface="Times New Roman" panose="02020603050405020304" pitchFamily="18" charset="0"/>
            </a:endParaRPr>
          </a:p>
          <a:p>
            <a:pPr lvl="0">
              <a:lnSpc>
                <a:spcPct val="115000"/>
              </a:lnSpc>
              <a:spcAft>
                <a:spcPts val="1000"/>
              </a:spcAft>
            </a:pPr>
            <a:endParaRPr lang="en-GB" sz="1200" dirty="0">
              <a:solidFill>
                <a:prstClr val="black"/>
              </a:solidFill>
              <a:latin typeface="Network Rail Sans" panose="02000000040000020004" pitchFamily="2"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5C59BE2-86A2-43FE-8B14-D10F0A0212BE}"/>
              </a:ext>
            </a:extLst>
          </p:cNvPr>
          <p:cNvPicPr>
            <a:picLocks noChangeAspect="1"/>
          </p:cNvPicPr>
          <p:nvPr/>
        </p:nvPicPr>
        <p:blipFill>
          <a:blip r:embed="rId9"/>
          <a:stretch>
            <a:fillRect/>
          </a:stretch>
        </p:blipFill>
        <p:spPr>
          <a:xfrm>
            <a:off x="2413418" y="1385826"/>
            <a:ext cx="4330438" cy="1408057"/>
          </a:xfrm>
          <a:prstGeom prst="rect">
            <a:avLst/>
          </a:prstGeom>
        </p:spPr>
      </p:pic>
      <p:pic>
        <p:nvPicPr>
          <p:cNvPr id="6" name="Picture 5">
            <a:extLst>
              <a:ext uri="{FF2B5EF4-FFF2-40B4-BE49-F238E27FC236}">
                <a16:creationId xmlns:a16="http://schemas.microsoft.com/office/drawing/2014/main" id="{6E9F80B3-5196-434E-BAA3-CDAB11A450A1}"/>
              </a:ext>
            </a:extLst>
          </p:cNvPr>
          <p:cNvPicPr>
            <a:picLocks noChangeAspect="1"/>
          </p:cNvPicPr>
          <p:nvPr/>
        </p:nvPicPr>
        <p:blipFill>
          <a:blip r:embed="rId10"/>
          <a:stretch>
            <a:fillRect/>
          </a:stretch>
        </p:blipFill>
        <p:spPr>
          <a:xfrm>
            <a:off x="2414663" y="2805857"/>
            <a:ext cx="4314673" cy="1349990"/>
          </a:xfrm>
          <a:prstGeom prst="rect">
            <a:avLst/>
          </a:prstGeom>
        </p:spPr>
      </p:pic>
      <p:sp>
        <p:nvSpPr>
          <p:cNvPr id="9" name="Rectangle 8">
            <a:extLst>
              <a:ext uri="{FF2B5EF4-FFF2-40B4-BE49-F238E27FC236}">
                <a16:creationId xmlns:a16="http://schemas.microsoft.com/office/drawing/2014/main" id="{79F35B07-E5BE-4122-AE5F-CACD2D5AACA1}"/>
              </a:ext>
            </a:extLst>
          </p:cNvPr>
          <p:cNvSpPr/>
          <p:nvPr/>
        </p:nvSpPr>
        <p:spPr>
          <a:xfrm>
            <a:off x="124765" y="4221088"/>
            <a:ext cx="8839723" cy="16666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200" u="sng" dirty="0">
                <a:solidFill>
                  <a:schemeClr val="tx1"/>
                </a:solidFill>
                <a:latin typeface="Network Rail Sans" panose="02000000040000020004" pitchFamily="2" charset="0"/>
              </a:rPr>
              <a:t>The list of the examples above is not exhaustive and there might be different scenarios out on site. But it is important to remember that the same principle will apply, and teams can only cross two more lines except the line they are working/walking in.</a:t>
            </a:r>
            <a:endParaRPr lang="en-GB" sz="1200" dirty="0">
              <a:solidFill>
                <a:schemeClr val="tx1"/>
              </a:solidFill>
              <a:latin typeface="Network Rail Sans" panose="02000000040000020004" pitchFamily="2" charset="0"/>
            </a:endParaRPr>
          </a:p>
          <a:p>
            <a:r>
              <a:rPr lang="en-GB" sz="1200" b="1" dirty="0">
                <a:solidFill>
                  <a:schemeClr val="tx1"/>
                </a:solidFill>
                <a:latin typeface="Network Rail Sans" panose="02000000040000020004" pitchFamily="2" charset="0"/>
              </a:rPr>
              <a:t>Whilst we work to move as much of our work as possible from SSOW using warning into SSOW using protection, it is important to ensure at the planning, verification and authorisation stage (as per NR/L2/OHS/019 – Safety of people at work on or near the line) that we do not plan any SSOW that would require the teams to cross more than two lines.</a:t>
            </a:r>
          </a:p>
          <a:p>
            <a:endParaRPr lang="en-GB" sz="800" dirty="0">
              <a:solidFill>
                <a:schemeClr val="tx1"/>
              </a:solidFill>
              <a:latin typeface="Network Rail Sans" panose="02000000040000020004" pitchFamily="2" charset="0"/>
            </a:endParaRPr>
          </a:p>
          <a:p>
            <a:r>
              <a:rPr lang="en-GB" sz="1200" b="1" dirty="0">
                <a:solidFill>
                  <a:schemeClr val="tx1"/>
                </a:solidFill>
                <a:latin typeface="Network Rail Sans" panose="02000000040000020004" pitchFamily="2" charset="0"/>
              </a:rPr>
              <a:t>Note:</a:t>
            </a:r>
            <a:endParaRPr lang="en-GB" sz="1200" dirty="0">
              <a:solidFill>
                <a:schemeClr val="tx1"/>
              </a:solidFill>
              <a:latin typeface="Network Rail Sans" panose="02000000040000020004" pitchFamily="2" charset="0"/>
            </a:endParaRPr>
          </a:p>
          <a:p>
            <a:r>
              <a:rPr lang="en-GB" sz="1200" b="1" dirty="0">
                <a:solidFill>
                  <a:schemeClr val="tx1"/>
                </a:solidFill>
                <a:latin typeface="Network Rail Sans" panose="02000000040000020004" pitchFamily="2" charset="0"/>
              </a:rPr>
              <a:t>Although addressed to the Route Infrastructure Team the information contained in this briefing note is in line with GE/RT8000 and as such is applicable to all groups or individuals working on or about Network Rail Infrastructure. </a:t>
            </a:r>
            <a:endParaRPr lang="en-GB" sz="1200" dirty="0">
              <a:solidFill>
                <a:schemeClr val="tx1"/>
              </a:solidFill>
              <a:latin typeface="Network Rail Sans" panose="02000000040000020004" pitchFamily="2" charset="0"/>
            </a:endParaRPr>
          </a:p>
        </p:txBody>
      </p:sp>
      <p:pic>
        <p:nvPicPr>
          <p:cNvPr id="15" name="Picture 14" descr="Image result for discuss white icon">
            <a:extLst>
              <a:ext uri="{FF2B5EF4-FFF2-40B4-BE49-F238E27FC236}">
                <a16:creationId xmlns:a16="http://schemas.microsoft.com/office/drawing/2014/main" id="{3272211C-0CD3-4C44-B808-1E9C0A02DA72}"/>
              </a:ext>
            </a:extLst>
          </p:cNvPr>
          <p:cNvPicPr>
            <a:picLocks noChangeAspect="1" noChangeArrowheads="1"/>
          </p:cNvPicPr>
          <p:nvPr/>
        </p:nvPicPr>
        <p:blipFill>
          <a:blip r:embed="rId11"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97742" y="6101152"/>
            <a:ext cx="528413" cy="52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849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7"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137120"/>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812265"/>
            <a:ext cx="6796857"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Site Warden/Lookout duties and correct equipment</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E5A7D60-B00A-4295-8755-C40E53B8AF5D}"/>
              </a:ext>
            </a:extLst>
          </p:cNvPr>
          <p:cNvSpPr txBox="1"/>
          <p:nvPr/>
        </p:nvSpPr>
        <p:spPr>
          <a:xfrm>
            <a:off x="783681" y="6101152"/>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Is your red flag on the wooden pole?</a:t>
            </a:r>
            <a:endParaRPr kumimoji="0" lang="en-GB" sz="2000" b="1" i="0" u="sng" strike="noStrike" kern="1200" cap="none" spc="0" normalizeH="0" baseline="0" noProof="0" dirty="0">
              <a:ln>
                <a:noFill/>
              </a:ln>
              <a:solidFill>
                <a:prstClr val="black"/>
              </a:solidFill>
              <a:effectLst/>
              <a:uLnTx/>
              <a:uFillTx/>
              <a:latin typeface="Network Rail Sans" panose="02000000040000020004" pitchFamily="50" charset="0"/>
              <a:ea typeface="+mn-ea"/>
              <a:cs typeface="+mn-cs"/>
            </a:endParaRPr>
          </a:p>
        </p:txBody>
      </p:sp>
      <p:sp>
        <p:nvSpPr>
          <p:cNvPr id="31" name="TextBox 30">
            <a:extLst>
              <a:ext uri="{FF2B5EF4-FFF2-40B4-BE49-F238E27FC236}">
                <a16:creationId xmlns:a16="http://schemas.microsoft.com/office/drawing/2014/main" id="{151CE1DC-6370-48DC-BE5F-7F4C35A698D9}"/>
              </a:ext>
            </a:extLst>
          </p:cNvPr>
          <p:cNvSpPr txBox="1"/>
          <p:nvPr/>
        </p:nvSpPr>
        <p:spPr>
          <a:xfrm>
            <a:off x="251519" y="1412776"/>
            <a:ext cx="7510343" cy="452431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Although we are significantly reducing the use of lookout warning by 3</a:t>
            </a:r>
            <a:r>
              <a:rPr kumimoji="0" lang="en-GB" sz="1400" b="1" i="0" u="none" strike="noStrike" kern="1200" cap="none" spc="0" normalizeH="0" baseline="30000" noProof="0" dirty="0">
                <a:ln>
                  <a:noFill/>
                </a:ln>
                <a:solidFill>
                  <a:srgbClr val="000000"/>
                </a:solidFill>
                <a:effectLst/>
                <a:uLnTx/>
                <a:uFillTx/>
                <a:latin typeface="Network Rail Sans" panose="02000000040000020004" pitchFamily="50" charset="0"/>
                <a:ea typeface="+mn-ea"/>
                <a:cs typeface="+mn-cs"/>
              </a:rPr>
              <a:t>rd</a:t>
            </a:r>
            <a:r>
              <a:rPr kumimoji="0" lang="en-GB" sz="1400" b="1"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 April 2021, there may be situations when the lookout duties will still be required.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If you are acting as Site Warden/Lookout, you must wear a white armlet or badge.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You must also make sure you have the following equipment with you and check that it works properly:</a:t>
            </a: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Whistle or horn (ideally carry both),</a:t>
            </a: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Blue and White chequered flag on a wooden pole,</a:t>
            </a: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Red flag on a wooden pole (during daylight),</a:t>
            </a: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Six or more (in date) detonators,</a:t>
            </a: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Hand lamp, capable of showing a red aspect (if required),</a:t>
            </a: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Track circuit operating clip (if required),</a:t>
            </a: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Valid Sentinel track safety competence card endorsed as competent.</a:t>
            </a: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There have been instances when the red flag was not on a pole but was folded inside the bag.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Network Rail Sans" panose="02000000040000020004" pitchFamily="50" charset="0"/>
                <a:ea typeface="+mn-ea"/>
                <a:cs typeface="+mn-cs"/>
              </a:rPr>
              <a:t>Do you know that it can take up to 25 to 30 seconds to change the blue/white flag over for the red one?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79646">
                    <a:lumMod val="50000"/>
                  </a:srgbClr>
                </a:solidFill>
                <a:effectLst/>
                <a:uLnTx/>
                <a:uFillTx/>
                <a:latin typeface="Network Rail Sans" panose="02000000040000020004" pitchFamily="50" charset="0"/>
                <a:ea typeface="+mn-ea"/>
                <a:cs typeface="+mn-cs"/>
              </a:rPr>
              <a:t>If there is an emergency and you need to stop the train, will you have 25 to 30 seconds to change the flags over?</a:t>
            </a:r>
          </a:p>
        </p:txBody>
      </p:sp>
      <p:pic>
        <p:nvPicPr>
          <p:cNvPr id="32" name="Picture 31">
            <a:extLst>
              <a:ext uri="{FF2B5EF4-FFF2-40B4-BE49-F238E27FC236}">
                <a16:creationId xmlns:a16="http://schemas.microsoft.com/office/drawing/2014/main" id="{B11FA244-36C9-4C78-B012-24EFAB75A0D5}"/>
              </a:ext>
            </a:extLst>
          </p:cNvPr>
          <p:cNvPicPr>
            <a:picLocks noChangeAspect="1"/>
          </p:cNvPicPr>
          <p:nvPr/>
        </p:nvPicPr>
        <p:blipFill>
          <a:blip r:embed="rId8"/>
          <a:stretch>
            <a:fillRect/>
          </a:stretch>
        </p:blipFill>
        <p:spPr>
          <a:xfrm>
            <a:off x="7783773" y="4869160"/>
            <a:ext cx="1108707" cy="1025720"/>
          </a:xfrm>
          <a:prstGeom prst="rect">
            <a:avLst/>
          </a:prstGeom>
        </p:spPr>
      </p:pic>
      <p:pic>
        <p:nvPicPr>
          <p:cNvPr id="33" name="Picture 32">
            <a:extLst>
              <a:ext uri="{FF2B5EF4-FFF2-40B4-BE49-F238E27FC236}">
                <a16:creationId xmlns:a16="http://schemas.microsoft.com/office/drawing/2014/main" id="{CA598E11-F0D6-4C79-8D57-BF994C12FB1E}"/>
              </a:ext>
            </a:extLst>
          </p:cNvPr>
          <p:cNvPicPr>
            <a:picLocks noChangeAspect="1"/>
          </p:cNvPicPr>
          <p:nvPr/>
        </p:nvPicPr>
        <p:blipFill>
          <a:blip r:embed="rId9"/>
          <a:stretch>
            <a:fillRect/>
          </a:stretch>
        </p:blipFill>
        <p:spPr>
          <a:xfrm>
            <a:off x="7761863" y="3645024"/>
            <a:ext cx="1130617" cy="1066800"/>
          </a:xfrm>
          <a:prstGeom prst="rect">
            <a:avLst/>
          </a:prstGeom>
        </p:spPr>
      </p:pic>
      <p:sp>
        <p:nvSpPr>
          <p:cNvPr id="34" name="Oval 33">
            <a:extLst>
              <a:ext uri="{FF2B5EF4-FFF2-40B4-BE49-F238E27FC236}">
                <a16:creationId xmlns:a16="http://schemas.microsoft.com/office/drawing/2014/main" id="{3B76BDB4-A068-4FFD-80D9-E9336796058A}"/>
              </a:ext>
            </a:extLst>
          </p:cNvPr>
          <p:cNvSpPr/>
          <p:nvPr/>
        </p:nvSpPr>
        <p:spPr>
          <a:xfrm>
            <a:off x="314287" y="6040710"/>
            <a:ext cx="619302" cy="62865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TextBox 34">
            <a:extLst>
              <a:ext uri="{FF2B5EF4-FFF2-40B4-BE49-F238E27FC236}">
                <a16:creationId xmlns:a16="http://schemas.microsoft.com/office/drawing/2014/main" id="{BD9BF735-A3E8-4994-9EAD-83B0F6487D8A}"/>
              </a:ext>
            </a:extLst>
          </p:cNvPr>
          <p:cNvSpPr txBox="1"/>
          <p:nvPr/>
        </p:nvSpPr>
        <p:spPr>
          <a:xfrm>
            <a:off x="276275" y="6200993"/>
            <a:ext cx="695325" cy="25495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charset="0"/>
                <a:ea typeface="+mn-ea"/>
                <a:cs typeface="+mn-cs"/>
              </a:rPr>
              <a:t>ACTION</a:t>
            </a:r>
          </a:p>
        </p:txBody>
      </p:sp>
      <p:pic>
        <p:nvPicPr>
          <p:cNvPr id="5" name="Picture 4">
            <a:extLst>
              <a:ext uri="{FF2B5EF4-FFF2-40B4-BE49-F238E27FC236}">
                <a16:creationId xmlns:a16="http://schemas.microsoft.com/office/drawing/2014/main" id="{DBAF8DCC-D351-4CE6-95AA-A7849B80B47B}"/>
              </a:ext>
            </a:extLst>
          </p:cNvPr>
          <p:cNvPicPr>
            <a:picLocks noChangeAspect="1"/>
          </p:cNvPicPr>
          <p:nvPr/>
        </p:nvPicPr>
        <p:blipFill rotWithShape="1">
          <a:blip r:embed="rId10"/>
          <a:srcRect r="1938"/>
          <a:stretch/>
        </p:blipFill>
        <p:spPr>
          <a:xfrm>
            <a:off x="7761861" y="1335706"/>
            <a:ext cx="1130617" cy="1006048"/>
          </a:xfrm>
          <a:prstGeom prst="rect">
            <a:avLst/>
          </a:prstGeom>
        </p:spPr>
      </p:pic>
      <p:pic>
        <p:nvPicPr>
          <p:cNvPr id="6" name="Picture 5">
            <a:extLst>
              <a:ext uri="{FF2B5EF4-FFF2-40B4-BE49-F238E27FC236}">
                <a16:creationId xmlns:a16="http://schemas.microsoft.com/office/drawing/2014/main" id="{ECD25DCA-26F9-4C8C-9DF6-B6696E0286B7}"/>
              </a:ext>
            </a:extLst>
          </p:cNvPr>
          <p:cNvPicPr>
            <a:picLocks noChangeAspect="1"/>
          </p:cNvPicPr>
          <p:nvPr/>
        </p:nvPicPr>
        <p:blipFill>
          <a:blip r:embed="rId11"/>
          <a:stretch>
            <a:fillRect/>
          </a:stretch>
        </p:blipFill>
        <p:spPr>
          <a:xfrm>
            <a:off x="7761861" y="2492896"/>
            <a:ext cx="1130617" cy="1035072"/>
          </a:xfrm>
          <a:prstGeom prst="rect">
            <a:avLst/>
          </a:prstGeom>
        </p:spPr>
      </p:pic>
    </p:spTree>
    <p:extLst>
      <p:ext uri="{BB962C8B-B14F-4D97-AF65-F5344CB8AC3E}">
        <p14:creationId xmlns:p14="http://schemas.microsoft.com/office/powerpoint/2010/main" val="2414067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9"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25960" y="28773"/>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Resource Library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24634"/>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Safety Bulletins, Alerts, Advice and Shared Learning</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ED4AB55-433A-4E6D-B5FE-42291601F878}"/>
              </a:ext>
            </a:extLst>
          </p:cNvPr>
          <p:cNvSpPr/>
          <p:nvPr/>
        </p:nvSpPr>
        <p:spPr>
          <a:xfrm>
            <a:off x="313376" y="1448400"/>
            <a:ext cx="8579104" cy="3682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hlinkClick r:id="rId8" action="ppaction://hlinkfile"/>
              </a:rPr>
              <a:t>Safety-Alert-NRX21-01-Surbiton-workforce-fatality.pdf</a:t>
            </a: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hlinkClick r:id="rId9" action="ppaction://hlinkfile"/>
              </a:rPr>
              <a:t>Safety-Advice-NRA21-03-Camera-mast-winch-failure.pdf</a:t>
            </a: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hlinkClick r:id="rId10" action="ppaction://hlinkfile"/>
              </a:rPr>
              <a:t>Safety-Alert-NRX21-03-Supply-of-incorrect-safety-gloves.pdf</a:t>
            </a: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hlinkClick r:id="rId11" action="ppaction://hlinkfile"/>
              </a:rPr>
              <a:t>Safety-Advice-NRA21-04-Staff-accident-maintaining-HW-1000-points-machine.pdf</a:t>
            </a: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hlinkClick r:id="rId12" action="ppaction://hlinkfile"/>
              </a:rPr>
              <a:t>Safety-Alert-NRX21-04-Unsafe-access-into-machinery.pdf</a:t>
            </a: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hlinkClick r:id="rId13" action="ppaction://hlinkfile"/>
              </a:rPr>
              <a:t>Issue 104 Transferable Lessons - Stop  Examine_.pdf</a:t>
            </a: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hlinkClick r:id="rId14" action="ppaction://hlinkfile"/>
              </a:rPr>
              <a:t>SAFETY BULLETIN_NEAR MISS_BEDHAMPTON_.pdf</a:t>
            </a: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p:txBody>
      </p:sp>
      <p:sp>
        <p:nvSpPr>
          <p:cNvPr id="11" name="TextBox 10">
            <a:extLst>
              <a:ext uri="{FF2B5EF4-FFF2-40B4-BE49-F238E27FC236}">
                <a16:creationId xmlns:a16="http://schemas.microsoft.com/office/drawing/2014/main" id="{437707CD-0C10-4A07-96B9-57B090AC4A9A}"/>
              </a:ext>
            </a:extLst>
          </p:cNvPr>
          <p:cNvSpPr txBox="1"/>
          <p:nvPr/>
        </p:nvSpPr>
        <p:spPr>
          <a:xfrm>
            <a:off x="791580" y="6121779"/>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Resource</a:t>
            </a:r>
            <a:r>
              <a:rPr lang="en-GB" sz="2000" b="1" dirty="0">
                <a:solidFill>
                  <a:prstClr val="white"/>
                </a:solidFill>
                <a:latin typeface="Network Rail Sans" panose="02000000040000020004" pitchFamily="50" charset="0"/>
              </a:rPr>
              <a:t> Library</a:t>
            </a:r>
            <a:endPar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endParaRPr>
          </a:p>
        </p:txBody>
      </p:sp>
      <p:pic>
        <p:nvPicPr>
          <p:cNvPr id="14" name="Picture 13" descr="Image result for discuss white icon">
            <a:extLst>
              <a:ext uri="{FF2B5EF4-FFF2-40B4-BE49-F238E27FC236}">
                <a16:creationId xmlns:a16="http://schemas.microsoft.com/office/drawing/2014/main" id="{0A9ED09F-3CEC-4550-B0C1-F8B6F82EF69A}"/>
              </a:ext>
            </a:extLst>
          </p:cNvPr>
          <p:cNvPicPr>
            <a:picLocks noChangeAspect="1" noChangeArrowheads="1"/>
          </p:cNvPicPr>
          <p:nvPr/>
        </p:nvPicPr>
        <p:blipFill>
          <a:blip r:embed="rId15"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71342" y="6121779"/>
            <a:ext cx="528413" cy="52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200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1ADB437-C636-485E-BF8E-19CAC8C83DD6}"/>
              </a:ext>
            </a:extLst>
          </p:cNvPr>
          <p:cNvGrpSpPr/>
          <p:nvPr/>
        </p:nvGrpSpPr>
        <p:grpSpPr>
          <a:xfrm>
            <a:off x="1763688" y="1383702"/>
            <a:ext cx="6048672" cy="3342174"/>
            <a:chOff x="1763688" y="2565402"/>
            <a:chExt cx="6048672" cy="2326324"/>
          </a:xfrm>
        </p:grpSpPr>
        <p:sp>
          <p:nvSpPr>
            <p:cNvPr id="6" name="TextBox 5">
              <a:extLst>
                <a:ext uri="{FF2B5EF4-FFF2-40B4-BE49-F238E27FC236}">
                  <a16:creationId xmlns:a16="http://schemas.microsoft.com/office/drawing/2014/main" id="{22881DA1-E00C-4328-9299-56AFA5350887}"/>
                </a:ext>
              </a:extLst>
            </p:cNvPr>
            <p:cNvSpPr txBox="1"/>
            <p:nvPr/>
          </p:nvSpPr>
          <p:spPr>
            <a:xfrm>
              <a:off x="6372200" y="4191471"/>
              <a:ext cx="28803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Network Rail Sans"/>
                  <a:ea typeface="+mn-ea"/>
                  <a:cs typeface="+mn-cs"/>
                </a:rPr>
                <a:t>7</a:t>
              </a:r>
            </a:p>
          </p:txBody>
        </p:sp>
        <p:grpSp>
          <p:nvGrpSpPr>
            <p:cNvPr id="4" name="Group 3">
              <a:extLst>
                <a:ext uri="{FF2B5EF4-FFF2-40B4-BE49-F238E27FC236}">
                  <a16:creationId xmlns:a16="http://schemas.microsoft.com/office/drawing/2014/main" id="{B67F416F-D6D7-477E-AE24-0EE769A757F6}"/>
                </a:ext>
              </a:extLst>
            </p:cNvPr>
            <p:cNvGrpSpPr/>
            <p:nvPr/>
          </p:nvGrpSpPr>
          <p:grpSpPr>
            <a:xfrm>
              <a:off x="1763688" y="2565402"/>
              <a:ext cx="6048672" cy="2326324"/>
              <a:chOff x="1475656" y="1700808"/>
              <a:chExt cx="6048672" cy="2326324"/>
            </a:xfrm>
          </p:grpSpPr>
          <p:sp>
            <p:nvSpPr>
              <p:cNvPr id="7" name="Rectangle 6">
                <a:hlinkClick r:id="rId2"/>
                <a:extLst>
                  <a:ext uri="{FF2B5EF4-FFF2-40B4-BE49-F238E27FC236}">
                    <a16:creationId xmlns:a16="http://schemas.microsoft.com/office/drawing/2014/main" id="{30880810-EC53-46F9-BAAF-3B22F9E6D6D3}"/>
                  </a:ext>
                </a:extLst>
              </p:cNvPr>
              <p:cNvSpPr/>
              <p:nvPr/>
            </p:nvSpPr>
            <p:spPr>
              <a:xfrm>
                <a:off x="1475656" y="1700808"/>
                <a:ext cx="6048672" cy="1904608"/>
              </a:xfrm>
              <a:prstGeom prst="rect">
                <a:avLst/>
              </a:prstGeom>
              <a:solidFill>
                <a:schemeClr val="bg1"/>
              </a:solidFill>
              <a:ln>
                <a:solidFill>
                  <a:schemeClr val="bg1">
                    <a:lumMod val="6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6FE73B4A-04BE-42D9-A742-F4FE590B1A81}"/>
                  </a:ext>
                </a:extLst>
              </p:cNvPr>
              <p:cNvSpPr/>
              <p:nvPr/>
            </p:nvSpPr>
            <p:spPr>
              <a:xfrm>
                <a:off x="1672517" y="1820581"/>
                <a:ext cx="5688632" cy="2206551"/>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1F497D"/>
                    </a:solidFill>
                    <a:effectLst/>
                    <a:uLnTx/>
                    <a:uFillTx/>
                    <a:latin typeface="Network Rail Sans" panose="02000000040000020004"/>
                    <a:ea typeface="+mn-ea"/>
                    <a:cs typeface="Arial" panose="020B0604020202020204" pitchFamily="34" charset="0"/>
                  </a:rPr>
                  <a:t>Remember to record that you have watched Team Talk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1F497D"/>
                    </a:solidFill>
                    <a:effectLst/>
                    <a:uLnTx/>
                    <a:uFillTx/>
                    <a:latin typeface="Network Rail Sans" panose="02000000040000020004"/>
                    <a:ea typeface="+mn-ea"/>
                    <a:cs typeface="Arial" panose="020B0604020202020204" pitchFamily="34" charset="0"/>
                    <a:hlinkClick r:id="rId3"/>
                  </a:rPr>
                  <a:t>Click here </a:t>
                </a:r>
                <a:r>
                  <a:rPr kumimoji="0" lang="en-GB" sz="1600" b="0" i="0" u="none" strike="noStrike" kern="1200" cap="none" spc="0" normalizeH="0" baseline="0" noProof="0" dirty="0">
                    <a:ln>
                      <a:noFill/>
                    </a:ln>
                    <a:solidFill>
                      <a:srgbClr val="1F497D"/>
                    </a:solidFill>
                    <a:effectLst/>
                    <a:uLnTx/>
                    <a:uFillTx/>
                    <a:latin typeface="Network Rail Sans" panose="02000000040000020004"/>
                    <a:ea typeface="+mn-ea"/>
                    <a:cs typeface="Arial" panose="020B0604020202020204" pitchFamily="34" charset="0"/>
                  </a:rPr>
                  <a:t>for a guide on how to use the new Business Briefing System to do this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1F497D"/>
                  </a:solidFill>
                  <a:effectLst/>
                  <a:uLnTx/>
                  <a:uFillTx/>
                  <a:latin typeface="Network Rail Sans" panose="02000000040000020004"/>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GB" sz="2000" dirty="0">
                    <a:solidFill>
                      <a:srgbClr val="1F497D"/>
                    </a:solidFill>
                    <a:latin typeface="Network Rail Sans" panose="02000000040000020004"/>
                    <a:cs typeface="Arial" panose="020B0604020202020204" pitchFamily="34" charset="0"/>
                  </a:rPr>
                  <a:t>Also remember to record that you have received Safety Briefing via the Business Briefing System or via the dedicated person in </a:t>
                </a:r>
                <a:r>
                  <a:rPr lang="en-GB" sz="2000">
                    <a:solidFill>
                      <a:srgbClr val="1F497D"/>
                    </a:solidFill>
                    <a:latin typeface="Network Rail Sans" panose="02000000040000020004"/>
                    <a:cs typeface="Arial" panose="020B0604020202020204" pitchFamily="34" charset="0"/>
                  </a:rPr>
                  <a:t>your Business Unit.</a:t>
                </a:r>
                <a:endParaRPr kumimoji="0" lang="en-GB" sz="2000" b="0" i="0" u="none" strike="noStrike" kern="1200" cap="none" spc="0" normalizeH="0" baseline="0" noProof="0" dirty="0">
                  <a:ln>
                    <a:noFill/>
                  </a:ln>
                  <a:solidFill>
                    <a:srgbClr val="1F497D"/>
                  </a:solidFill>
                  <a:effectLst/>
                  <a:uLnTx/>
                  <a:uFillTx/>
                  <a:latin typeface="Network Rail Sans" panose="020000000400000200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2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grpSp>
      </p:grpSp>
      <p:pic>
        <p:nvPicPr>
          <p:cNvPr id="2" name="Picture 1">
            <a:extLst>
              <a:ext uri="{FF2B5EF4-FFF2-40B4-BE49-F238E27FC236}">
                <a16:creationId xmlns:a16="http://schemas.microsoft.com/office/drawing/2014/main" id="{0FF0D469-47C0-46A9-AB11-2D37519F2BC2}"/>
              </a:ext>
            </a:extLst>
          </p:cNvPr>
          <p:cNvPicPr>
            <a:picLocks noChangeAspect="1"/>
          </p:cNvPicPr>
          <p:nvPr/>
        </p:nvPicPr>
        <p:blipFill>
          <a:blip r:embed="rId4"/>
          <a:stretch>
            <a:fillRect/>
          </a:stretch>
        </p:blipFill>
        <p:spPr>
          <a:xfrm>
            <a:off x="179512" y="4329552"/>
            <a:ext cx="3779912" cy="2362445"/>
          </a:xfrm>
          <a:prstGeom prst="rect">
            <a:avLst/>
          </a:prstGeom>
        </p:spPr>
      </p:pic>
      <p:pic>
        <p:nvPicPr>
          <p:cNvPr id="11" name="Picture 10" descr="Graphical user interface, website&#10;&#10;Description automatically generated">
            <a:extLst>
              <a:ext uri="{FF2B5EF4-FFF2-40B4-BE49-F238E27FC236}">
                <a16:creationId xmlns:a16="http://schemas.microsoft.com/office/drawing/2014/main" id="{D1F1B1DB-E2B4-4B01-9203-B8FC38B065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378" y="5476302"/>
            <a:ext cx="4571622" cy="1249577"/>
          </a:xfrm>
          <a:prstGeom prst="rect">
            <a:avLst/>
          </a:prstGeom>
        </p:spPr>
      </p:pic>
      <p:sp>
        <p:nvSpPr>
          <p:cNvPr id="14" name="TextBox 13">
            <a:extLst>
              <a:ext uri="{FF2B5EF4-FFF2-40B4-BE49-F238E27FC236}">
                <a16:creationId xmlns:a16="http://schemas.microsoft.com/office/drawing/2014/main" id="{26E203E7-9ECA-4ECE-B22E-1533D2F6EF0D}"/>
              </a:ext>
            </a:extLst>
          </p:cNvPr>
          <p:cNvSpPr txBox="1"/>
          <p:nvPr/>
        </p:nvSpPr>
        <p:spPr>
          <a:xfrm>
            <a:off x="323528" y="5070"/>
            <a:ext cx="1440160" cy="1700808"/>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1F497D"/>
              </a:solidFill>
              <a:effectLst/>
              <a:uLnTx/>
              <a:uFillTx/>
              <a:latin typeface="Arial" charset="0"/>
              <a:ea typeface="+mn-ea"/>
              <a:cs typeface="+mn-cs"/>
            </a:endParaRPr>
          </a:p>
        </p:txBody>
      </p:sp>
      <p:pic>
        <p:nvPicPr>
          <p:cNvPr id="13" name="Picture 12" descr="A picture containing graphical user interface, text&#10;&#10;Description automatically generated">
            <a:extLst>
              <a:ext uri="{FF2B5EF4-FFF2-40B4-BE49-F238E27FC236}">
                <a16:creationId xmlns:a16="http://schemas.microsoft.com/office/drawing/2014/main" id="{268085AD-3389-476A-B807-63F9A6DF56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619" y="-292664"/>
            <a:ext cx="1623365" cy="2296276"/>
          </a:xfrm>
          <a:prstGeom prst="rect">
            <a:avLst/>
          </a:prstGeom>
        </p:spPr>
      </p:pic>
    </p:spTree>
    <p:extLst>
      <p:ext uri="{BB962C8B-B14F-4D97-AF65-F5344CB8AC3E}">
        <p14:creationId xmlns:p14="http://schemas.microsoft.com/office/powerpoint/2010/main" val="477269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8"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479927" y="107184"/>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77428"/>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Accidents and Operational Close Calls Period 12</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4261074" y="1272898"/>
            <a:ext cx="4746246" cy="5647700"/>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ts val="600"/>
              </a:spcAft>
              <a:buClrTx/>
              <a:buSzTx/>
              <a:tabLst/>
              <a:defRPr/>
            </a:pPr>
            <a:r>
              <a:rPr lang="en-GB" sz="1400" b="1" dirty="0">
                <a:solidFill>
                  <a:srgbClr val="000000"/>
                </a:solidFill>
                <a:latin typeface="Network Rail Sans" panose="02000000040000020004" pitchFamily="50" charset="0"/>
              </a:rPr>
              <a:t>Significant Accidents</a:t>
            </a:r>
          </a:p>
          <a:p>
            <a:pPr marR="0" lvl="0" algn="l" defTabSz="914400" rtl="0" eaLnBrk="0" fontAlgn="base" latinLnBrk="0" hangingPunct="0">
              <a:lnSpc>
                <a:spcPct val="100000"/>
              </a:lnSpc>
              <a:spcBef>
                <a:spcPct val="0"/>
              </a:spcBef>
              <a:spcAft>
                <a:spcPts val="600"/>
              </a:spcAft>
              <a:buClrTx/>
              <a:buSzTx/>
              <a:tabLst/>
              <a:defRPr/>
            </a:pPr>
            <a:r>
              <a:rPr lang="en-GB" sz="1200" b="1" dirty="0">
                <a:solidFill>
                  <a:srgbClr val="000000"/>
                </a:solidFill>
                <a:latin typeface="Network Rail Sans" panose="02000000040000020004" pitchFamily="50" charset="0"/>
              </a:rPr>
              <a:t>Tragic fatality at Surbiton; </a:t>
            </a:r>
            <a:r>
              <a:rPr lang="en-GB" sz="1200" dirty="0">
                <a:solidFill>
                  <a:srgbClr val="000000"/>
                </a:solidFill>
                <a:latin typeface="Network Rail Sans" panose="02000000040000020004" pitchFamily="50" charset="0"/>
              </a:rPr>
              <a:t>09/02/2021</a:t>
            </a:r>
          </a:p>
          <a:p>
            <a:pPr marR="0" lvl="0" algn="l" defTabSz="914400" rtl="0" eaLnBrk="0" fontAlgn="base" latinLnBrk="0" hangingPunct="0">
              <a:lnSpc>
                <a:spcPct val="100000"/>
              </a:lnSpc>
              <a:spcBef>
                <a:spcPct val="0"/>
              </a:spcBef>
              <a:spcAft>
                <a:spcPts val="600"/>
              </a:spcAft>
              <a:buClrTx/>
              <a:buSzTx/>
              <a:tabLst/>
              <a:defRPr/>
            </a:pPr>
            <a:r>
              <a:rPr lang="en-GB" sz="1200" b="1" dirty="0">
                <a:solidFill>
                  <a:srgbClr val="000000"/>
                </a:solidFill>
                <a:latin typeface="Network Rail Sans" panose="02000000040000020004" pitchFamily="50" charset="0"/>
              </a:rPr>
              <a:t>Damaged finger tendon;</a:t>
            </a:r>
          </a:p>
          <a:p>
            <a:pPr marR="0" lvl="0" algn="l" defTabSz="914400" rtl="0" eaLnBrk="0" fontAlgn="base" latinLnBrk="0" hangingPunct="0">
              <a:lnSpc>
                <a:spcPct val="100000"/>
              </a:lnSpc>
              <a:spcBef>
                <a:spcPct val="0"/>
              </a:spcBef>
              <a:spcAft>
                <a:spcPts val="600"/>
              </a:spcAft>
              <a:buClrTx/>
              <a:buSzTx/>
              <a:tabLst/>
              <a:defRPr/>
            </a:pPr>
            <a:r>
              <a:rPr lang="en-GB" sz="1200" dirty="0">
                <a:solidFill>
                  <a:srgbClr val="000000"/>
                </a:solidFill>
                <a:latin typeface="Network Rail Sans" panose="02000000040000020004" pitchFamily="50" charset="0"/>
              </a:rPr>
              <a:t>20/02/2021 (Outer DU) a member of staff carrying out maintenance on E465B HW 1000 points machine, sustained tendon damage to his right middle finger after the points motor powered up rotating the clutch mechanism and catching his finger. </a:t>
            </a:r>
            <a:r>
              <a:rPr lang="en-GB" sz="1200" b="1" dirty="0">
                <a:solidFill>
                  <a:srgbClr val="000000"/>
                </a:solidFill>
                <a:latin typeface="Network Rail Sans" panose="02000000040000020004" pitchFamily="50" charset="0"/>
              </a:rPr>
              <a:t>Investigation ongoing.</a:t>
            </a:r>
          </a:p>
          <a:p>
            <a:pPr marR="0" lvl="0" algn="l" defTabSz="914400" rtl="0" eaLnBrk="0" fontAlgn="base" latinLnBrk="0" hangingPunct="0">
              <a:lnSpc>
                <a:spcPct val="100000"/>
              </a:lnSpc>
              <a:spcBef>
                <a:spcPct val="0"/>
              </a:spcBef>
              <a:spcAft>
                <a:spcPts val="600"/>
              </a:spcAft>
              <a:buClrTx/>
              <a:buSzTx/>
              <a:tabLst/>
              <a:defRPr/>
            </a:pPr>
            <a:r>
              <a:rPr lang="en-GB" sz="1200" b="1" dirty="0">
                <a:solidFill>
                  <a:srgbClr val="000000"/>
                </a:solidFill>
                <a:latin typeface="Network Rail Sans" panose="02000000040000020004" pitchFamily="50" charset="0"/>
              </a:rPr>
              <a:t>Significant eye injury;</a:t>
            </a:r>
          </a:p>
          <a:p>
            <a:pPr lvl="0">
              <a:spcAft>
                <a:spcPts val="600"/>
              </a:spcAft>
              <a:defRPr/>
            </a:pPr>
            <a:r>
              <a:rPr lang="en-GB" sz="1200" dirty="0">
                <a:solidFill>
                  <a:srgbClr val="000000"/>
                </a:solidFill>
                <a:latin typeface="Network Rail Sans" panose="02000000040000020004" pitchFamily="50" charset="0"/>
              </a:rPr>
              <a:t>26/02/2021 (Outer DU) a member of staff acting as a machine controller (MC) for an RRV with a ballast brush attachment in the Warminster area, was struck by a projectile that may have been ejected by the ballast brush and caused a significant injury to his left eye and his cheek bone. </a:t>
            </a:r>
            <a:r>
              <a:rPr lang="en-GB" sz="1200" b="1" dirty="0">
                <a:solidFill>
                  <a:srgbClr val="000000"/>
                </a:solidFill>
                <a:latin typeface="Network Rail Sans" panose="02000000040000020004" pitchFamily="50" charset="0"/>
              </a:rPr>
              <a:t>Investigation ongoing.</a:t>
            </a:r>
            <a:endParaRPr lang="en-GB" sz="800" b="1" dirty="0">
              <a:solidFill>
                <a:srgbClr val="000000"/>
              </a:solidFill>
              <a:latin typeface="Network Rail Sans" panose="02000000040000020004" pitchFamily="50" charset="0"/>
            </a:endParaRPr>
          </a:p>
          <a:p>
            <a:pPr lvl="0">
              <a:spcAft>
                <a:spcPts val="600"/>
              </a:spcAft>
              <a:defRPr/>
            </a:pPr>
            <a:r>
              <a:rPr lang="en-GB" sz="1400" b="1" dirty="0">
                <a:solidFill>
                  <a:srgbClr val="000000"/>
                </a:solidFill>
                <a:latin typeface="Network Rail Sans" panose="02000000040000020004" pitchFamily="50" charset="0"/>
              </a:rPr>
              <a:t>Other accidents</a:t>
            </a:r>
          </a:p>
          <a:p>
            <a:pPr lvl="0">
              <a:spcAft>
                <a:spcPts val="600"/>
              </a:spcAft>
              <a:defRPr/>
            </a:pPr>
            <a:r>
              <a:rPr lang="en-GB" sz="1200" dirty="0">
                <a:solidFill>
                  <a:srgbClr val="000000"/>
                </a:solidFill>
                <a:latin typeface="Network Rail Sans" panose="02000000040000020004" pitchFamily="50" charset="0"/>
              </a:rPr>
              <a:t>10/02/2021 (Inner DU) a member of staff walking across the car park at Guildford depot slipped on some residual ice and experienced pains in his left wrist after falling over. The yard is regularly gritted in cold weather but a patch had been missed and the IP was in a hurry to start work.</a:t>
            </a:r>
            <a:r>
              <a:rPr lang="en-GB" sz="1200" b="1" dirty="0">
                <a:solidFill>
                  <a:srgbClr val="000000"/>
                </a:solidFill>
                <a:latin typeface="Network Rail Sans" panose="02000000040000020004" pitchFamily="50" charset="0"/>
              </a:rPr>
              <a:t> Lessons Learnt – the importance of being cautious and situationally aware under challenging weather conditions. Process for gritting should be reviewed as part of the PAISS (depot inspection).</a:t>
            </a:r>
          </a:p>
          <a:p>
            <a:pPr lvl="0">
              <a:spcAft>
                <a:spcPts val="600"/>
              </a:spcAft>
              <a:defRPr/>
            </a:pPr>
            <a:endParaRPr lang="en-GB" sz="1200" b="1" dirty="0">
              <a:solidFill>
                <a:srgbClr val="000000"/>
              </a:solidFill>
              <a:latin typeface="Network Rail Sans" panose="02000000040000020004" pitchFamily="50" charset="0"/>
            </a:endParaRPr>
          </a:p>
          <a:p>
            <a:pPr marR="0" lvl="0" algn="l" defTabSz="914400" rtl="0" eaLnBrk="0" fontAlgn="base" latinLnBrk="0" hangingPunct="0">
              <a:lnSpc>
                <a:spcPct val="100000"/>
              </a:lnSpc>
              <a:spcBef>
                <a:spcPct val="0"/>
              </a:spcBef>
              <a:spcAft>
                <a:spcPts val="600"/>
              </a:spcAft>
              <a:buClrTx/>
              <a:buSzTx/>
              <a:tabLst/>
              <a:defRPr/>
            </a:pPr>
            <a:endParaRPr lang="en-GB" sz="1400" b="1" dirty="0">
              <a:solidFill>
                <a:srgbClr val="000000"/>
              </a:solidFill>
              <a:latin typeface="Network Rail Sans" panose="02000000040000020004" pitchFamily="50" charset="0"/>
            </a:endParaRPr>
          </a:p>
          <a:p>
            <a:pPr marR="0" lvl="0" algn="l" defTabSz="914400" rtl="0" eaLnBrk="0" fontAlgn="base" latinLnBrk="0" hangingPunct="0">
              <a:lnSpc>
                <a:spcPct val="100000"/>
              </a:lnSpc>
              <a:spcBef>
                <a:spcPct val="0"/>
              </a:spcBef>
              <a:spcAft>
                <a:spcPts val="600"/>
              </a:spcAft>
              <a:buClrTx/>
              <a:buSzTx/>
              <a:tabLst/>
              <a:defRPr/>
            </a:pPr>
            <a:endParaRPr lang="en-GB" sz="1400" b="1" dirty="0">
              <a:solidFill>
                <a:srgbClr val="000000"/>
              </a:solidFill>
              <a:latin typeface="Network Rail Sans" panose="02000000040000020004" pitchFamily="50" charset="0"/>
            </a:endParaRPr>
          </a:p>
        </p:txBody>
      </p:sp>
      <p:sp>
        <p:nvSpPr>
          <p:cNvPr id="13" name="TextBox 12">
            <a:extLst>
              <a:ext uri="{FF2B5EF4-FFF2-40B4-BE49-F238E27FC236}">
                <a16:creationId xmlns:a16="http://schemas.microsoft.com/office/drawing/2014/main" id="{1F851545-AA83-4D74-BE8A-FF718FCDC898}"/>
              </a:ext>
            </a:extLst>
          </p:cNvPr>
          <p:cNvSpPr txBox="1"/>
          <p:nvPr/>
        </p:nvSpPr>
        <p:spPr>
          <a:xfrm>
            <a:off x="135142" y="5373216"/>
            <a:ext cx="4060374" cy="461665"/>
          </a:xfrm>
          <a:prstGeom prst="rect">
            <a:avLst/>
          </a:prstGeom>
          <a:solidFill>
            <a:schemeClr val="accent5">
              <a:lumMod val="20000"/>
              <a:lumOff val="80000"/>
            </a:schemeClr>
          </a:solidFill>
          <a:ln w="19050">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Network Rail Sans" panose="02000000040000020004" pitchFamily="2" charset="0"/>
              </a:rPr>
              <a:t>Fatality Weighted Injuries (FWI)</a:t>
            </a:r>
          </a:p>
          <a:p>
            <a:pPr lvl="0">
              <a:defRPr/>
            </a:pPr>
            <a:r>
              <a:rPr lang="en-GB" sz="1200" b="1" dirty="0">
                <a:solidFill>
                  <a:schemeClr val="tx1"/>
                </a:solidFill>
                <a:latin typeface="Network Rail Sans" panose="02000000040000020004" pitchFamily="2" charset="0"/>
              </a:rPr>
              <a:t>1.116</a:t>
            </a:r>
            <a:r>
              <a:rPr lang="en-GB" sz="1200" b="1" dirty="0">
                <a:solidFill>
                  <a:srgbClr val="FF0000"/>
                </a:solidFill>
                <a:latin typeface="Network Rail Sans" panose="02000000040000020004" pitchFamily="2" charset="0"/>
              </a:rPr>
              <a:t> </a:t>
            </a:r>
            <a:r>
              <a:rPr lang="en-GB" sz="1200" b="1" dirty="0">
                <a:solidFill>
                  <a:schemeClr val="tx1"/>
                </a:solidFill>
                <a:latin typeface="Network Rail Sans" panose="02000000040000020004" pitchFamily="2" charset="0"/>
              </a:rPr>
              <a:t>MAA </a:t>
            </a:r>
            <a:r>
              <a:rPr kumimoji="0" lang="en-GB" sz="1200" b="1" i="0" u="none" strike="noStrike" kern="1200" cap="none" spc="0" normalizeH="0" baseline="0" noProof="0" dirty="0">
                <a:ln>
                  <a:noFill/>
                </a:ln>
                <a:solidFill>
                  <a:schemeClr val="tx1"/>
                </a:solidFill>
                <a:effectLst/>
                <a:uLnTx/>
                <a:uFillTx/>
                <a:latin typeface="Network Rail Sans" panose="02000000040000020004" pitchFamily="2" charset="0"/>
              </a:rPr>
              <a:t>against target of 0.059 for </a:t>
            </a:r>
            <a:r>
              <a:rPr lang="en-GB" sz="1200" b="1" dirty="0">
                <a:solidFill>
                  <a:schemeClr val="tx1"/>
                </a:solidFill>
                <a:latin typeface="Network Rail Sans" panose="02000000040000020004" pitchFamily="2" charset="0"/>
              </a:rPr>
              <a:t>the</a:t>
            </a:r>
            <a:r>
              <a:rPr kumimoji="0" lang="en-GB" sz="1200" b="1" i="0" u="none" strike="noStrike" kern="1200" cap="none" spc="0" normalizeH="0" baseline="0" noProof="0" dirty="0">
                <a:ln>
                  <a:noFill/>
                </a:ln>
                <a:solidFill>
                  <a:schemeClr val="tx1"/>
                </a:solidFill>
                <a:effectLst/>
                <a:uLnTx/>
                <a:uFillTx/>
                <a:latin typeface="Network Rail Sans" panose="02000000040000020004" pitchFamily="2" charset="0"/>
              </a:rPr>
              <a:t> route</a:t>
            </a:r>
          </a:p>
        </p:txBody>
      </p:sp>
      <p:sp>
        <p:nvSpPr>
          <p:cNvPr id="15" name="TextBox 14">
            <a:extLst>
              <a:ext uri="{FF2B5EF4-FFF2-40B4-BE49-F238E27FC236}">
                <a16:creationId xmlns:a16="http://schemas.microsoft.com/office/drawing/2014/main" id="{1FBE42D7-CDAB-4ED5-817F-3BD5069B75FA}"/>
              </a:ext>
            </a:extLst>
          </p:cNvPr>
          <p:cNvSpPr txBox="1"/>
          <p:nvPr/>
        </p:nvSpPr>
        <p:spPr>
          <a:xfrm>
            <a:off x="791580" y="5980955"/>
            <a:ext cx="756084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Lessons learnt from these events will be shared once the investigation has been concluded </a:t>
            </a:r>
          </a:p>
        </p:txBody>
      </p:sp>
      <p:pic>
        <p:nvPicPr>
          <p:cNvPr id="21" name="Picture 20" descr="Image result for discuss white icon">
            <a:extLst>
              <a:ext uri="{FF2B5EF4-FFF2-40B4-BE49-F238E27FC236}">
                <a16:creationId xmlns:a16="http://schemas.microsoft.com/office/drawing/2014/main" id="{796BB83E-29C9-46E5-B106-74BF85A767FE}"/>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78004" y="6116022"/>
            <a:ext cx="528413" cy="528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id="{3B4903E4-6F31-4756-96BF-02447E4DAC2A}"/>
              </a:ext>
            </a:extLst>
          </p:cNvPr>
          <p:cNvGraphicFramePr>
            <a:graphicFrameLocks noChangeAspect="1"/>
          </p:cNvGraphicFramePr>
          <p:nvPr>
            <p:extLst>
              <p:ext uri="{D42A27DB-BD31-4B8C-83A1-F6EECF244321}">
                <p14:modId xmlns:p14="http://schemas.microsoft.com/office/powerpoint/2010/main" val="2375836981"/>
              </p:ext>
            </p:extLst>
          </p:nvPr>
        </p:nvGraphicFramePr>
        <p:xfrm>
          <a:off x="135141" y="1412776"/>
          <a:ext cx="4060374" cy="2146912"/>
        </p:xfrm>
        <a:graphic>
          <a:graphicData uri="http://schemas.openxmlformats.org/presentationml/2006/ole">
            <mc:AlternateContent xmlns:mc="http://schemas.openxmlformats.org/markup-compatibility/2006">
              <mc:Choice xmlns:v="urn:schemas-microsoft-com:vml" Requires="v">
                <p:oleObj spid="_x0000_s25609" name="Worksheet" r:id="rId9" imgW="6184777" imgH="3270434" progId="Excel.Sheet.12">
                  <p:embed/>
                </p:oleObj>
              </mc:Choice>
              <mc:Fallback>
                <p:oleObj name="Worksheet" r:id="rId9" imgW="6184777" imgH="3270434" progId="Excel.Sheet.12">
                  <p:embed/>
                  <p:pic>
                    <p:nvPicPr>
                      <p:cNvPr id="6" name="Object 5">
                        <a:extLst>
                          <a:ext uri="{FF2B5EF4-FFF2-40B4-BE49-F238E27FC236}">
                            <a16:creationId xmlns:a16="http://schemas.microsoft.com/office/drawing/2014/main" id="{3B4903E4-6F31-4756-96BF-02447E4DAC2A}"/>
                          </a:ext>
                        </a:extLst>
                      </p:cNvPr>
                      <p:cNvPicPr/>
                      <p:nvPr/>
                    </p:nvPicPr>
                    <p:blipFill>
                      <a:blip r:embed="rId10"/>
                      <a:stretch>
                        <a:fillRect/>
                      </a:stretch>
                    </p:blipFill>
                    <p:spPr>
                      <a:xfrm>
                        <a:off x="135141" y="1412776"/>
                        <a:ext cx="4060374" cy="2146912"/>
                      </a:xfrm>
                      <a:prstGeom prst="rect">
                        <a:avLst/>
                      </a:prstGeom>
                      <a:ln w="19050">
                        <a:solidFill>
                          <a:schemeClr val="tx1"/>
                        </a:solidFill>
                      </a:ln>
                    </p:spPr>
                  </p:pic>
                </p:oleObj>
              </mc:Fallback>
            </mc:AlternateContent>
          </a:graphicData>
        </a:graphic>
      </p:graphicFrame>
      <p:sp>
        <p:nvSpPr>
          <p:cNvPr id="16" name="Rectangle 7">
            <a:extLst>
              <a:ext uri="{FF2B5EF4-FFF2-40B4-BE49-F238E27FC236}">
                <a16:creationId xmlns:a16="http://schemas.microsoft.com/office/drawing/2014/main" id="{4114E8FD-E09B-4F37-B4BC-AB13E8A23A5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4" name="Picture 13">
            <a:extLst>
              <a:ext uri="{FF2B5EF4-FFF2-40B4-BE49-F238E27FC236}">
                <a16:creationId xmlns:a16="http://schemas.microsoft.com/office/drawing/2014/main" id="{2560A391-9DF3-4265-9742-993966423912}"/>
              </a:ext>
            </a:extLst>
          </p:cNvPr>
          <p:cNvPicPr/>
          <p:nvPr/>
        </p:nvPicPr>
        <p:blipFill rotWithShape="1">
          <a:blip r:embed="rId11" cstate="print">
            <a:extLst>
              <a:ext uri="{28A0092B-C50C-407E-A947-70E740481C1C}">
                <a14:useLocalDpi xmlns:a14="http://schemas.microsoft.com/office/drawing/2010/main" val="0"/>
              </a:ext>
            </a:extLst>
          </a:blip>
          <a:srcRect l="1330" t="3270" b="2316"/>
          <a:stretch/>
        </p:blipFill>
        <p:spPr bwMode="auto">
          <a:xfrm>
            <a:off x="135141" y="3691129"/>
            <a:ext cx="4060374" cy="1538071"/>
          </a:xfrm>
          <a:prstGeom prst="rect">
            <a:avLst/>
          </a:prstGeom>
          <a:noFill/>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8723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9"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13794" y="777428"/>
            <a:ext cx="6576395"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rPr>
              <a:t>Accidents and Operational Close Calls  Period 12 </a:t>
            </a:r>
            <a:r>
              <a:rPr lang="en-GB" sz="1800" b="1" dirty="0">
                <a:solidFill>
                  <a:prstClr val="white">
                    <a:lumMod val="50000"/>
                  </a:prstClr>
                </a:solidFill>
              </a:rPr>
              <a:t>cont.</a:t>
            </a:r>
            <a:endPar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1458EA9-96B1-40AA-A45D-94E33EEA8727}"/>
              </a:ext>
            </a:extLst>
          </p:cNvPr>
          <p:cNvSpPr txBox="1"/>
          <p:nvPr/>
        </p:nvSpPr>
        <p:spPr>
          <a:xfrm>
            <a:off x="179512" y="1341923"/>
            <a:ext cx="8856984" cy="424731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rPr>
              <a:t>Other Accidents continued</a:t>
            </a: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GB" sz="800" b="1"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endParaRPr>
          </a:p>
          <a:p>
            <a:pPr lvl="0">
              <a:spcAft>
                <a:spcPts val="600"/>
              </a:spcAft>
              <a:defRPr/>
            </a:pPr>
            <a:r>
              <a:rPr kumimoji="0" lang="en-GB" sz="1200"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rPr>
              <a:t>12/02/2021 (Outer DU) a member of staff felt a sharp pain in his lower back whilst retrieving an item out of a van at Weymouth. He carried on with his duties but later reported pains in his inner hip/groin when stepping from cess onto</a:t>
            </a:r>
            <a:r>
              <a:rPr lang="en-GB" sz="1200" dirty="0">
                <a:solidFill>
                  <a:prstClr val="black"/>
                </a:solidFill>
                <a:latin typeface="Network Rail Sans" panose="02000000040000020004" pitchFamily="50" charset="0"/>
              </a:rPr>
              <a:t> ballast shoulder. The IP overstretched whilst retrieving the item from the van. </a:t>
            </a:r>
            <a:r>
              <a:rPr lang="en-GB" sz="1200" b="1" dirty="0">
                <a:solidFill>
                  <a:prstClr val="black"/>
                </a:solidFill>
                <a:latin typeface="Network Rail Sans" panose="02000000040000020004" pitchFamily="50" charset="0"/>
              </a:rPr>
              <a:t>Lessons Learnt – the importance of following TRC sheets </a:t>
            </a:r>
            <a:r>
              <a:rPr lang="en-GB" sz="1200" b="1" dirty="0">
                <a:solidFill>
                  <a:schemeClr val="accent6">
                    <a:lumMod val="50000"/>
                  </a:schemeClr>
                </a:solidFill>
                <a:latin typeface="Network Rail Sans" panose="02000000040000020004" pitchFamily="50" charset="0"/>
              </a:rPr>
              <a:t>(</a:t>
            </a:r>
            <a:r>
              <a:rPr lang="nn-NO" sz="1200" b="1" dirty="0">
                <a:solidFill>
                  <a:schemeClr val="accent6">
                    <a:lumMod val="50000"/>
                  </a:schemeClr>
                </a:solidFill>
                <a:latin typeface="Network Rail Sans" panose="02000000040000020004" pitchFamily="50" charset="0"/>
                <a:hlinkClick r:id="rId8">
                  <a:extLst>
                    <a:ext uri="{A12FA001-AC4F-418D-AE19-62706E023703}">
                      <ahyp:hlinkClr xmlns:ahyp="http://schemas.microsoft.com/office/drawing/2018/hyperlinkcolor" val="tx"/>
                    </a:ext>
                  </a:extLst>
                </a:hlinkClick>
              </a:rPr>
              <a:t>NR/L3/MTC/RCS0216/GH01</a:t>
            </a:r>
            <a:r>
              <a:rPr lang="nn-NO" sz="1200" b="1" dirty="0">
                <a:solidFill>
                  <a:schemeClr val="accent6">
                    <a:lumMod val="50000"/>
                  </a:schemeClr>
                </a:solidFill>
                <a:latin typeface="Network Rail Sans" panose="02000000040000020004" pitchFamily="50" charset="0"/>
              </a:rPr>
              <a:t>)</a:t>
            </a:r>
            <a:r>
              <a:rPr lang="nn-NO" sz="1200" b="1" dirty="0">
                <a:solidFill>
                  <a:prstClr val="black"/>
                </a:solidFill>
                <a:latin typeface="Network Rail Sans" panose="02000000040000020004" pitchFamily="50" charset="0"/>
              </a:rPr>
              <a:t> </a:t>
            </a:r>
            <a:r>
              <a:rPr lang="en-GB" sz="1200" b="1" dirty="0">
                <a:solidFill>
                  <a:prstClr val="black"/>
                </a:solidFill>
                <a:latin typeface="Network Rail Sans" panose="02000000040000020004" pitchFamily="50" charset="0"/>
              </a:rPr>
              <a:t>and correct manual handling.</a:t>
            </a:r>
          </a:p>
          <a:p>
            <a:pPr marL="0" marR="0" lvl="0" indent="0" algn="l" defTabSz="914400" rtl="0" eaLnBrk="0" fontAlgn="base" latinLnBrk="0" hangingPunct="0">
              <a:lnSpc>
                <a:spcPct val="100000"/>
              </a:lnSpc>
              <a:spcBef>
                <a:spcPct val="0"/>
              </a:spcBef>
              <a:spcAft>
                <a:spcPts val="600"/>
              </a:spcAft>
              <a:buClrTx/>
              <a:buSzTx/>
              <a:buFontTx/>
              <a:buNone/>
              <a:tabLst/>
              <a:defRPr/>
            </a:pPr>
            <a:r>
              <a:rPr lang="en-GB" sz="1200" dirty="0">
                <a:solidFill>
                  <a:prstClr val="black"/>
                </a:solidFill>
                <a:latin typeface="Network Rail Sans" panose="02000000040000020004" pitchFamily="50" charset="0"/>
              </a:rPr>
              <a:t>19/02/2021 (Works Delivery) a member of staff carrying out manhole cover renewals at Virginia Water sustained a minor injury to his right ring finger. The IP removed the cover in order to break away the concrete surround around the frame. He then attempted to lift the frame  out of position when it sprung back and trapped his finger between the frame and the concrete surround. </a:t>
            </a:r>
            <a:r>
              <a:rPr lang="en-GB" sz="1200" b="1" dirty="0">
                <a:solidFill>
                  <a:prstClr val="black"/>
                </a:solidFill>
                <a:latin typeface="Network Rail Sans" panose="02000000040000020004" pitchFamily="50" charset="0"/>
              </a:rPr>
              <a:t>Lessons Learnt – prior to lifting the frame out ensure it is loosened completely or if needed, use a wrecking bar to assist with the removal of the cover.</a:t>
            </a:r>
            <a:endParaRPr lang="en-GB" sz="1200" dirty="0">
              <a:solidFill>
                <a:prstClr val="black"/>
              </a:solidFill>
              <a:latin typeface="Network Rail Sans" panose="02000000040000020004" pitchFamily="50" charset="0"/>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200"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rPr>
              <a:t>20/02/2021 (Inner DU) a member of staff collecting his PPE from the drying room at Feltham, turned around and hit his head on a recently installed key cabinet attached to the wall, sustaining a 2cm laceration to the</a:t>
            </a:r>
            <a:r>
              <a:rPr lang="en-GB" sz="1200" dirty="0">
                <a:solidFill>
                  <a:prstClr val="black"/>
                </a:solidFill>
                <a:latin typeface="Network Rail Sans" panose="02000000040000020004" pitchFamily="50" charset="0"/>
              </a:rPr>
              <a:t> right side of his head. The location  of the cabinet will be reviewed. </a:t>
            </a:r>
            <a:r>
              <a:rPr lang="en-GB" sz="1200" b="1" dirty="0">
                <a:solidFill>
                  <a:prstClr val="black"/>
                </a:solidFill>
                <a:latin typeface="Network Rail Sans" panose="02000000040000020004" pitchFamily="50" charset="0"/>
              </a:rPr>
              <a:t>Lessons Learnt – importance of situational awareness.</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200"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rPr>
              <a:t>26/02/2021 (Outer Telecoms) a member of staff involved in a RTA when a member of public rear ended his vehicle on the</a:t>
            </a:r>
            <a:r>
              <a:rPr lang="en-GB" sz="1200" dirty="0">
                <a:solidFill>
                  <a:prstClr val="black"/>
                </a:solidFill>
                <a:latin typeface="Network Rail Sans" panose="02000000040000020004" pitchFamily="50" charset="0"/>
              </a:rPr>
              <a:t> A326 at </a:t>
            </a:r>
            <a:r>
              <a:rPr lang="en-GB" sz="1200" dirty="0" err="1">
                <a:solidFill>
                  <a:prstClr val="black"/>
                </a:solidFill>
                <a:latin typeface="Network Rail Sans" panose="02000000040000020004" pitchFamily="50" charset="0"/>
              </a:rPr>
              <a:t>Staplewood</a:t>
            </a:r>
            <a:r>
              <a:rPr lang="en-GB" sz="1200" dirty="0">
                <a:solidFill>
                  <a:prstClr val="black"/>
                </a:solidFill>
                <a:latin typeface="Network Rail Sans" panose="02000000040000020004" pitchFamily="50" charset="0"/>
              </a:rPr>
              <a:t> Lane, after he stopped at mobile road works. As a result the individual was experiencing slight concussion, grogginess and stiffness in his shoulder.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rPr>
              <a:t>02/03/2021 (Inner DU) a member of staff was part of </a:t>
            </a:r>
            <a:r>
              <a:rPr lang="en-GB" sz="1200" dirty="0">
                <a:solidFill>
                  <a:prstClr val="black"/>
                </a:solidFill>
                <a:latin typeface="Network Rail Sans" panose="02000000040000020004" pitchFamily="50" charset="0"/>
              </a:rPr>
              <a:t>team changing wooden sleepers and S&amp;C timbers during the daylight hours at Chessington South. A number of beds were dug out with some of the sleepers laid out approx. 30cm apart. The IP tripped over one of the sleepers, his right foot twisted, and he fell over also sustaining some minor grazes to his forearm. PRICE protocol followed and the application of an ice pack significantly reduced the swelling. </a:t>
            </a:r>
            <a:r>
              <a:rPr lang="en-GB" sz="1200" b="1" dirty="0">
                <a:solidFill>
                  <a:prstClr val="black"/>
                </a:solidFill>
                <a:latin typeface="Network Rail Sans" panose="02000000040000020004" pitchFamily="50" charset="0"/>
              </a:rPr>
              <a:t>Lessons Learnt – importance of situational awareness and following the PRICE (Protect, Rest, Ice, Comfortable and Elevate) protocol.</a:t>
            </a:r>
            <a:endParaRPr kumimoji="0" lang="en-GB" sz="1200" b="0" i="0" u="none" strike="noStrike" kern="1200" cap="none" spc="0" normalizeH="0" baseline="0" noProof="0" dirty="0">
              <a:ln>
                <a:noFill/>
              </a:ln>
              <a:solidFill>
                <a:srgbClr val="1F497D"/>
              </a:solidFill>
              <a:effectLst/>
              <a:uLnTx/>
              <a:uFillTx/>
              <a:latin typeface="Arial" charset="0"/>
              <a:ea typeface="+mn-ea"/>
              <a:cs typeface="+mn-cs"/>
            </a:endParaRPr>
          </a:p>
        </p:txBody>
      </p:sp>
      <p:sp>
        <p:nvSpPr>
          <p:cNvPr id="11" name="TextBox 10">
            <a:extLst>
              <a:ext uri="{FF2B5EF4-FFF2-40B4-BE49-F238E27FC236}">
                <a16:creationId xmlns:a16="http://schemas.microsoft.com/office/drawing/2014/main" id="{546B23CB-25A9-4F3F-8A06-4A7D9E200253}"/>
              </a:ext>
            </a:extLst>
          </p:cNvPr>
          <p:cNvSpPr txBox="1"/>
          <p:nvPr/>
        </p:nvSpPr>
        <p:spPr>
          <a:xfrm>
            <a:off x="899591" y="5994261"/>
            <a:ext cx="756084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Lessons learnt from these events will be shared once the investigation has been concluded </a:t>
            </a:r>
          </a:p>
        </p:txBody>
      </p:sp>
      <p:pic>
        <p:nvPicPr>
          <p:cNvPr id="14" name="Picture 13" descr="Image result for discuss white icon">
            <a:extLst>
              <a:ext uri="{FF2B5EF4-FFF2-40B4-BE49-F238E27FC236}">
                <a16:creationId xmlns:a16="http://schemas.microsoft.com/office/drawing/2014/main" id="{4E7017B4-A5C0-4505-965B-5DF1E7DEA030}"/>
              </a:ext>
            </a:extLst>
          </p:cNvPr>
          <p:cNvPicPr>
            <a:picLocks noChangeAspect="1" noChangeArrowheads="1"/>
          </p:cNvPicPr>
          <p:nvPr/>
        </p:nvPicPr>
        <p:blipFill>
          <a:blip r:embed="rId9"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71179" y="6093296"/>
            <a:ext cx="528413" cy="52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804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3"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13794" y="777428"/>
            <a:ext cx="6576395"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rPr>
              <a:t>Accidents and Operational Close Calls  Period 12 </a:t>
            </a:r>
            <a:r>
              <a:rPr lang="en-GB" sz="1800" b="1" dirty="0">
                <a:solidFill>
                  <a:prstClr val="white">
                    <a:lumMod val="50000"/>
                  </a:prstClr>
                </a:solidFill>
              </a:rPr>
              <a:t>cont.</a:t>
            </a:r>
            <a:endPar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179512" y="1196752"/>
            <a:ext cx="8856984" cy="487825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Network Rail Sans" panose="02000000040000020004" pitchFamily="50" charset="0"/>
                <a:ea typeface="+mn-ea"/>
                <a:cs typeface="+mn-cs"/>
              </a:rPr>
              <a:t>Late reported Accident</a:t>
            </a:r>
            <a:endParaRPr kumimoji="0" lang="en-GB" sz="800" b="1" i="0" u="none" strike="noStrike" kern="1200" cap="none" spc="0" normalizeH="0" baseline="0" noProof="0" dirty="0">
              <a:ln>
                <a:noFill/>
              </a:ln>
              <a:solidFill>
                <a:srgbClr val="FF0000"/>
              </a:solidFill>
              <a:effectLst/>
              <a:uLnTx/>
              <a:uFillTx/>
              <a:latin typeface="Network Rail Sans" panose="02000000040000020004" pitchFamily="50" charset="0"/>
              <a:ea typeface="+mn-ea"/>
              <a:cs typeface="+mn-cs"/>
            </a:endParaRPr>
          </a:p>
          <a:p>
            <a:pPr lvl="0">
              <a:spcAft>
                <a:spcPts val="600"/>
              </a:spcAft>
              <a:defRPr/>
            </a:pPr>
            <a:r>
              <a:rPr lang="en-GB" sz="1200" dirty="0">
                <a:solidFill>
                  <a:prstClr val="black"/>
                </a:solidFill>
                <a:latin typeface="Network Rail Sans" panose="02000000040000020004" pitchFamily="50" charset="0"/>
              </a:rPr>
              <a:t>15/02/2021 (Inner DU) a member of staff experienced lower back pain whilst removing a welding metal works box from a RRV at Woking. This was not reported at the time but resulted in the individual being unable to return to work on his next shift. </a:t>
            </a:r>
            <a:r>
              <a:rPr lang="en-GB" sz="1200" b="1" dirty="0">
                <a:solidFill>
                  <a:prstClr val="black"/>
                </a:solidFill>
                <a:latin typeface="Network Rail Sans" panose="02000000040000020004" pitchFamily="50" charset="0"/>
              </a:rPr>
              <a:t>Investigation ongoing. </a:t>
            </a:r>
            <a:endParaRPr lang="en-GB" sz="800" b="1" dirty="0">
              <a:solidFill>
                <a:prstClr val="black"/>
              </a:solidFill>
              <a:latin typeface="Network Rail Sans" panose="02000000040000020004"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FF0000"/>
                </a:solidFill>
                <a:effectLst/>
                <a:uLnTx/>
                <a:uFillTx/>
                <a:latin typeface="Network Rail Sans" panose="02000000040000020004" pitchFamily="50" charset="0"/>
                <a:ea typeface="+mn-ea"/>
                <a:cs typeface="+mn-cs"/>
              </a:rPr>
              <a:t>All accidents and incidents should be reported as soon as it is safe to do so to your line manager or supervisor and Control. </a:t>
            </a:r>
          </a:p>
          <a:p>
            <a:pPr marL="0" marR="0" lvl="0" indent="0" algn="l" defTabSz="914400" rtl="0" eaLnBrk="0" fontAlgn="base" latinLnBrk="0" hangingPunct="0">
              <a:lnSpc>
                <a:spcPct val="100000"/>
              </a:lnSpc>
              <a:spcBef>
                <a:spcPct val="0"/>
              </a:spcBef>
              <a:spcAft>
                <a:spcPct val="0"/>
              </a:spcAft>
              <a:buClrTx/>
              <a:buSzTx/>
              <a:buFontTx/>
              <a:buNone/>
              <a:tabLst/>
              <a:defRPr/>
            </a:pPr>
            <a:r>
              <a:rPr lang="en-GB" sz="1200" b="1" dirty="0">
                <a:solidFill>
                  <a:srgbClr val="FF0000"/>
                </a:solidFill>
                <a:latin typeface="Network Rail Sans" panose="02000000040000020004" pitchFamily="50" charset="0"/>
              </a:rPr>
              <a:t>All line managers have a duty of care to their staff and as such need to know if anyone comes to harm so they can make sure all the necessary first aid, care and support is given to the individual.</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200" b="1" i="0" u="none" strike="noStrike" kern="1200" cap="none" spc="0" normalizeH="0" baseline="0" noProof="0" dirty="0">
                <a:ln>
                  <a:noFill/>
                </a:ln>
                <a:solidFill>
                  <a:srgbClr val="FF0000"/>
                </a:solidFill>
                <a:effectLst/>
                <a:uLnTx/>
                <a:uFillTx/>
                <a:latin typeface="Network Rail Sans" panose="02000000040000020004" pitchFamily="50" charset="0"/>
                <a:ea typeface="+mn-ea"/>
                <a:cs typeface="+mn-cs"/>
              </a:rPr>
              <a:t>We will investigate all accidents to prevent</a:t>
            </a:r>
            <a:r>
              <a:rPr lang="en-GB" sz="1200" b="1" dirty="0">
                <a:solidFill>
                  <a:srgbClr val="FF0000"/>
                </a:solidFill>
                <a:latin typeface="Network Rail Sans" panose="02000000040000020004" pitchFamily="50" charset="0"/>
              </a:rPr>
              <a:t> reoccurrence but this is so much more difficult if an accident is not reported or is reported late.</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rPr>
              <a:t>Operational Close Calls</a:t>
            </a:r>
            <a:endParaRPr lang="en-GB" sz="800" dirty="0">
              <a:solidFill>
                <a:prstClr val="black"/>
              </a:solidFill>
              <a:latin typeface="Network Rail Sans" panose="02000000040000020004" pitchFamily="50" charset="0"/>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200"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rPr>
              <a:t>22/02/2021 (Possession Management Group) hook switch 2159 was operated in error. Hook switch 2159 feeds platform 14 at Waterloo and as a result of it being open, there was no traction current present in the platform. The hook switch operated in error was within the possession </a:t>
            </a:r>
            <a:r>
              <a:rPr lang="en-GB" sz="1200" dirty="0">
                <a:solidFill>
                  <a:prstClr val="black"/>
                </a:solidFill>
                <a:latin typeface="Network Rail Sans" panose="02000000040000020004" pitchFamily="50" charset="0"/>
              </a:rPr>
              <a:t>and was safe to operate.</a:t>
            </a:r>
            <a:r>
              <a:rPr kumimoji="0" lang="en-GB" sz="1200" b="1"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rPr>
              <a:t>Investigation ongoing.</a:t>
            </a:r>
            <a:r>
              <a:rPr kumimoji="0" lang="en-GB" sz="1200"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rPr>
              <a:t> </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200"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rPr>
              <a:t>22/02/2021 (Works Delivery) a team of 3 contract staff (Supervisor and 2 Operatives) working with</a:t>
            </a:r>
            <a:r>
              <a:rPr lang="en-GB" sz="1200" dirty="0">
                <a:solidFill>
                  <a:prstClr val="black"/>
                </a:solidFill>
                <a:latin typeface="Network Rail Sans" panose="02000000040000020004" pitchFamily="50" charset="0"/>
              </a:rPr>
              <a:t> Tamper in Wessex WON 47 Item 172 Worksite B were found to be on or near the line at Guildford without a COSS and after their COSS returned his conductor rail permit to the ES. </a:t>
            </a:r>
            <a:r>
              <a:rPr lang="en-GB" sz="1200" b="1" dirty="0">
                <a:solidFill>
                  <a:prstClr val="black"/>
                </a:solidFill>
                <a:latin typeface="Network Rail Sans" panose="02000000040000020004" pitchFamily="50" charset="0"/>
              </a:rPr>
              <a:t>Investigation ongoing.</a:t>
            </a:r>
            <a:endParaRPr lang="en-GB" sz="800" b="1" dirty="0">
              <a:solidFill>
                <a:prstClr val="black"/>
              </a:solidFill>
              <a:latin typeface="Network Rail Sans" panose="02000000040000020004" pitchFamily="50" charset="0"/>
            </a:endParaRPr>
          </a:p>
          <a:p>
            <a:pPr marL="0" marR="0" lvl="0" indent="0" algn="l" defTabSz="914400" rtl="0" eaLnBrk="0" fontAlgn="base" latinLnBrk="0" hangingPunct="0">
              <a:lnSpc>
                <a:spcPct val="100000"/>
              </a:lnSpc>
              <a:spcBef>
                <a:spcPct val="0"/>
              </a:spcBef>
              <a:spcAft>
                <a:spcPts val="600"/>
              </a:spcAft>
              <a:buClrTx/>
              <a:buSzTx/>
              <a:buFontTx/>
              <a:buNone/>
              <a:tabLst/>
              <a:defRPr/>
            </a:pPr>
            <a:r>
              <a:rPr lang="en-GB" sz="1400" b="1" dirty="0">
                <a:solidFill>
                  <a:prstClr val="black"/>
                </a:solidFill>
                <a:latin typeface="Network Rail Sans" panose="02000000040000020004" pitchFamily="50" charset="0"/>
              </a:rPr>
              <a:t>Infrastructure Damage</a:t>
            </a:r>
          </a:p>
          <a:p>
            <a:pPr marL="0" marR="0" lvl="0" indent="0" algn="l" defTabSz="914400" rtl="0" eaLnBrk="0" fontAlgn="base" latinLnBrk="0" hangingPunct="0">
              <a:lnSpc>
                <a:spcPct val="100000"/>
              </a:lnSpc>
              <a:spcBef>
                <a:spcPct val="0"/>
              </a:spcBef>
              <a:spcAft>
                <a:spcPct val="0"/>
              </a:spcAft>
              <a:buClrTx/>
              <a:buSzTx/>
              <a:buFontTx/>
              <a:buNone/>
              <a:tabLst/>
              <a:defRPr/>
            </a:pPr>
            <a:r>
              <a:rPr lang="en-GB" sz="1200" dirty="0">
                <a:solidFill>
                  <a:prstClr val="black"/>
                </a:solidFill>
                <a:latin typeface="Network Rail Sans" panose="02000000040000020004" pitchFamily="50" charset="0"/>
              </a:rPr>
              <a:t>15/02/2021 (Works Delivery) whilst back filling with tonne ballast bags at Yeovil Pen Mill, a bag was attached to the boom of a RRV (PC138). A member of staff became aware of the boom that was being moved to unload the ballast, catching a cable and as a result pulling down a telegraph pole onto the track and damaging a dual head lighting column. </a:t>
            </a:r>
            <a:r>
              <a:rPr lang="en-GB" sz="1200" b="1" dirty="0">
                <a:solidFill>
                  <a:prstClr val="black"/>
                </a:solidFill>
                <a:latin typeface="Network Rail Sans" panose="02000000040000020004" pitchFamily="50" charset="0"/>
              </a:rPr>
              <a:t>Lessons Learnt – despite a number of site visits, the overhead cable was not noted as a hazard. A review established that there was no formal form to capture such hazards. A more formal method of capturing hazards has now been implemented. </a:t>
            </a:r>
            <a:endParaRPr kumimoji="0" lang="en-GB" sz="800" b="0" i="0" u="none" strike="noStrike" kern="1200" cap="none" spc="0" normalizeH="0" baseline="0" noProof="0" dirty="0">
              <a:ln>
                <a:noFill/>
              </a:ln>
              <a:solidFill>
                <a:srgbClr val="FF0000"/>
              </a:solidFill>
              <a:effectLst/>
              <a:uLnTx/>
              <a:uFillTx/>
              <a:latin typeface="Network Rail Sans" panose="02000000040000020004" pitchFamily="50" charset="0"/>
              <a:ea typeface="+mn-ea"/>
              <a:cs typeface="+mn-cs"/>
            </a:endParaRPr>
          </a:p>
        </p:txBody>
      </p:sp>
      <p:pic>
        <p:nvPicPr>
          <p:cNvPr id="13" name="Picture 12" descr="Image result for discuss white icon">
            <a:extLst>
              <a:ext uri="{FF2B5EF4-FFF2-40B4-BE49-F238E27FC236}">
                <a16:creationId xmlns:a16="http://schemas.microsoft.com/office/drawing/2014/main" id="{94CC6B69-197A-413B-8D10-1873BF179F2B}"/>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97742" y="6083997"/>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D4F9ED2-F0BD-4CCD-84EE-FDCD3ED42A52}"/>
              </a:ext>
            </a:extLst>
          </p:cNvPr>
          <p:cNvSpPr txBox="1"/>
          <p:nvPr/>
        </p:nvSpPr>
        <p:spPr>
          <a:xfrm>
            <a:off x="845117" y="5954643"/>
            <a:ext cx="756084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Lessons learnt from these events will be shared once the investigation has been concluded </a:t>
            </a:r>
          </a:p>
        </p:txBody>
      </p:sp>
    </p:spTree>
    <p:extLst>
      <p:ext uri="{BB962C8B-B14F-4D97-AF65-F5344CB8AC3E}">
        <p14:creationId xmlns:p14="http://schemas.microsoft.com/office/powerpoint/2010/main" val="4127478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7"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13794" y="777428"/>
            <a:ext cx="6576395"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rPr>
              <a:t>Reporting of Significant Incidents </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215516" y="1334953"/>
            <a:ext cx="8748972" cy="4278094"/>
          </a:xfrm>
          <a:prstGeom prst="rect">
            <a:avLst/>
          </a:prstGeom>
          <a:noFill/>
        </p:spPr>
        <p:txBody>
          <a:bodyPr wrap="square" rtlCol="0">
            <a:spAutoFit/>
          </a:bodyPr>
          <a:lstStyle/>
          <a:p>
            <a:pPr lvl="0">
              <a:spcAft>
                <a:spcPts val="600"/>
              </a:spcAft>
              <a:defRPr/>
            </a:pPr>
            <a:r>
              <a:rPr lang="en-GB" sz="1400" b="1" dirty="0">
                <a:solidFill>
                  <a:prstClr val="black"/>
                </a:solidFill>
                <a:latin typeface="Network Rail Sans" panose="02000000040000020004" pitchFamily="50" charset="0"/>
              </a:rPr>
              <a:t>Introduction</a:t>
            </a:r>
          </a:p>
          <a:p>
            <a:pPr lvl="0">
              <a:defRPr/>
            </a:pPr>
            <a:r>
              <a:rPr lang="en-GB" sz="1400" dirty="0">
                <a:solidFill>
                  <a:prstClr val="black"/>
                </a:solidFill>
                <a:latin typeface="Network Rail Sans" panose="02000000040000020004" pitchFamily="50" charset="0"/>
              </a:rPr>
              <a:t>The need to enhance the process of reporting of Significant Incidents was identified and we must improve the collation of initial and subsequent information in order to establish all the facts and to reach a better understanding of all the causes.</a:t>
            </a:r>
          </a:p>
          <a:p>
            <a:pPr lvl="0">
              <a:defRPr/>
            </a:pPr>
            <a:endParaRPr lang="en-GB" sz="800" dirty="0">
              <a:solidFill>
                <a:prstClr val="black"/>
              </a:solidFill>
              <a:latin typeface="Network Rail Sans" panose="02000000040000020004" pitchFamily="50" charset="0"/>
            </a:endParaRPr>
          </a:p>
          <a:p>
            <a:pPr lvl="0">
              <a:defRPr/>
            </a:pPr>
            <a:r>
              <a:rPr lang="en-GB" sz="1400" b="1" dirty="0">
                <a:solidFill>
                  <a:prstClr val="black"/>
                </a:solidFill>
                <a:latin typeface="Network Rail Sans" panose="02000000040000020004" pitchFamily="50" charset="0"/>
              </a:rPr>
              <a:t>Scope </a:t>
            </a:r>
          </a:p>
          <a:p>
            <a:pPr lvl="0">
              <a:defRPr/>
            </a:pPr>
            <a:r>
              <a:rPr lang="en-GB" sz="1400" dirty="0">
                <a:solidFill>
                  <a:prstClr val="black"/>
                </a:solidFill>
                <a:latin typeface="Network Rail Sans" panose="02000000040000020004" pitchFamily="50" charset="0"/>
              </a:rPr>
              <a:t>This process is applicable to the following business units operating within the Wessex Route and any sub-contractor staff working on their behalf, Infrastructure Maintenance, Operations, Works Delivery, Asset Management Team, Area Services Team, Wessex Incident Control Centre, Wessex Planning and Possession Management.</a:t>
            </a:r>
          </a:p>
          <a:p>
            <a:pPr lvl="0">
              <a:defRPr/>
            </a:pPr>
            <a:endParaRPr lang="en-GB" sz="800" dirty="0">
              <a:solidFill>
                <a:prstClr val="black"/>
              </a:solidFill>
              <a:latin typeface="Network Rail Sans" panose="02000000040000020004" pitchFamily="50" charset="0"/>
            </a:endParaRPr>
          </a:p>
          <a:p>
            <a:pPr lvl="0">
              <a:spcAft>
                <a:spcPts val="600"/>
              </a:spcAft>
              <a:defRPr/>
            </a:pPr>
            <a:r>
              <a:rPr lang="en-GB" sz="1400" dirty="0">
                <a:solidFill>
                  <a:prstClr val="black"/>
                </a:solidFill>
                <a:latin typeface="Network Rail Sans" panose="02000000040000020004" pitchFamily="50" charset="0"/>
              </a:rPr>
              <a:t>It will be utilised for reporting of all significant incidents including but not limited to:</a:t>
            </a:r>
          </a:p>
          <a:p>
            <a:pPr marL="742950" lvl="1" indent="-285750">
              <a:buFont typeface="Wingdings" panose="05000000000000000000" pitchFamily="2" charset="2"/>
              <a:buChar char="Ø"/>
              <a:defRPr/>
            </a:pPr>
            <a:r>
              <a:rPr lang="en-GB" sz="1400" dirty="0">
                <a:solidFill>
                  <a:prstClr val="black"/>
                </a:solidFill>
                <a:latin typeface="Network Rail Sans" panose="02000000040000020004" pitchFamily="50" charset="0"/>
              </a:rPr>
              <a:t>Near Miss with a Train whilst using Lookout warning,</a:t>
            </a:r>
          </a:p>
          <a:p>
            <a:pPr marL="742950" lvl="1" indent="-285750">
              <a:buFont typeface="Wingdings" panose="05000000000000000000" pitchFamily="2" charset="2"/>
              <a:buChar char="Ø"/>
              <a:defRPr/>
            </a:pPr>
            <a:r>
              <a:rPr lang="en-GB" sz="1400" dirty="0">
                <a:solidFill>
                  <a:prstClr val="black"/>
                </a:solidFill>
                <a:latin typeface="Network Rail Sans" panose="02000000040000020004" pitchFamily="50" charset="0"/>
              </a:rPr>
              <a:t>Near Miss with a Train whilst using Line Blockage Protection, </a:t>
            </a:r>
          </a:p>
          <a:p>
            <a:pPr marL="742950" lvl="1" indent="-285750">
              <a:buFont typeface="Wingdings" panose="05000000000000000000" pitchFamily="2" charset="2"/>
              <a:buChar char="Ø"/>
              <a:defRPr/>
            </a:pPr>
            <a:r>
              <a:rPr lang="en-GB" sz="1400" dirty="0">
                <a:solidFill>
                  <a:prstClr val="black"/>
                </a:solidFill>
                <a:latin typeface="Network Rail Sans" panose="02000000040000020004" pitchFamily="50" charset="0"/>
              </a:rPr>
              <a:t>Line Blockage Irregularity as a result of incorrect protection limits,</a:t>
            </a:r>
          </a:p>
          <a:p>
            <a:pPr marL="742950" lvl="1" indent="-285750">
              <a:buFont typeface="Wingdings" panose="05000000000000000000" pitchFamily="2" charset="2"/>
              <a:buChar char="Ø"/>
              <a:defRPr/>
            </a:pPr>
            <a:r>
              <a:rPr lang="en-GB" sz="1400" dirty="0">
                <a:solidFill>
                  <a:prstClr val="black"/>
                </a:solidFill>
                <a:latin typeface="Network Rail Sans" panose="02000000040000020004" pitchFamily="50" charset="0"/>
              </a:rPr>
              <a:t>Possession of a line given up with equipment left on the line,</a:t>
            </a:r>
          </a:p>
          <a:p>
            <a:pPr marL="742950" lvl="1" indent="-285750">
              <a:buFont typeface="Wingdings" panose="05000000000000000000" pitchFamily="2" charset="2"/>
              <a:buChar char="Ø"/>
              <a:defRPr/>
            </a:pPr>
            <a:r>
              <a:rPr lang="en-GB" sz="1400" dirty="0">
                <a:solidFill>
                  <a:prstClr val="black"/>
                </a:solidFill>
                <a:latin typeface="Network Rail Sans" panose="02000000040000020004" pitchFamily="50" charset="0"/>
              </a:rPr>
              <a:t>Electrical Incident as a result of inadvertent contact with a live conductor rail,</a:t>
            </a:r>
          </a:p>
          <a:p>
            <a:pPr marL="742950" lvl="1" indent="-285750">
              <a:buFont typeface="Wingdings" panose="05000000000000000000" pitchFamily="2" charset="2"/>
              <a:buChar char="Ø"/>
              <a:defRPr/>
            </a:pPr>
            <a:r>
              <a:rPr lang="en-GB" sz="1400" dirty="0">
                <a:solidFill>
                  <a:prstClr val="black"/>
                </a:solidFill>
                <a:latin typeface="Network Rail Sans" panose="02000000040000020004" pitchFamily="50" charset="0"/>
              </a:rPr>
              <a:t>Electrical Incident occurring in a Substation, TP Hut or a lineside cabinet.</a:t>
            </a:r>
          </a:p>
          <a:p>
            <a:pPr lvl="0">
              <a:defRPr/>
            </a:pPr>
            <a:endParaRPr lang="en-GB" sz="800" dirty="0">
              <a:solidFill>
                <a:prstClr val="black"/>
              </a:solidFill>
              <a:latin typeface="Network Rail Sans" panose="02000000040000020004" pitchFamily="50" charset="0"/>
            </a:endParaRPr>
          </a:p>
          <a:p>
            <a:pPr lvl="0">
              <a:defRPr/>
            </a:pPr>
            <a:r>
              <a:rPr lang="en-GB" sz="1400" u="sng" dirty="0">
                <a:solidFill>
                  <a:prstClr val="black"/>
                </a:solidFill>
                <a:latin typeface="Network Rail Sans" panose="02000000040000020004" pitchFamily="50" charset="0"/>
              </a:rPr>
              <a:t>Please note that this list is not exhaustive and other types of events may warrant the need to deploy this process based on their significance.</a:t>
            </a:r>
            <a:endParaRPr lang="en-GB" sz="1400" dirty="0">
              <a:solidFill>
                <a:prstClr val="black"/>
              </a:solidFill>
              <a:latin typeface="Network Rail Sans" panose="02000000040000020004" pitchFamily="50" charset="0"/>
            </a:endParaRPr>
          </a:p>
        </p:txBody>
      </p:sp>
      <p:pic>
        <p:nvPicPr>
          <p:cNvPr id="13" name="Picture 12" descr="Image result for discuss white icon">
            <a:extLst>
              <a:ext uri="{FF2B5EF4-FFF2-40B4-BE49-F238E27FC236}">
                <a16:creationId xmlns:a16="http://schemas.microsoft.com/office/drawing/2014/main" id="{94CC6B69-197A-413B-8D10-1873BF179F2B}"/>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97742" y="6083997"/>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D4F9ED2-F0BD-4CCD-84EE-FDCD3ED42A52}"/>
              </a:ext>
            </a:extLst>
          </p:cNvPr>
          <p:cNvSpPr txBox="1"/>
          <p:nvPr/>
        </p:nvSpPr>
        <p:spPr>
          <a:xfrm>
            <a:off x="845117" y="6125234"/>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Copy of the Process can be found </a:t>
            </a:r>
            <a:r>
              <a:rPr kumimoji="0" lang="en-GB" sz="2000" b="1" i="0" u="none" strike="noStrike" kern="1200" cap="none" spc="0" normalizeH="0" baseline="0" noProof="0" dirty="0">
                <a:ln>
                  <a:noFill/>
                </a:ln>
                <a:solidFill>
                  <a:schemeClr val="bg1"/>
                </a:solidFill>
                <a:effectLst/>
                <a:uLnTx/>
                <a:uFillTx/>
                <a:latin typeface="Network Rail Sans" panose="02000000040000020004" pitchFamily="50" charset="0"/>
                <a:ea typeface="+mn-ea"/>
                <a:cs typeface="+mn-cs"/>
                <a:hlinkClick r:id="rId9" action="ppaction://hlinkfile">
                  <a:extLst>
                    <a:ext uri="{A12FA001-AC4F-418D-AE19-62706E023703}">
                      <ahyp:hlinkClr xmlns:ahyp="http://schemas.microsoft.com/office/drawing/2018/hyperlinkcolor" val="tx"/>
                    </a:ext>
                  </a:extLst>
                </a:hlinkClick>
              </a:rPr>
              <a:t>here</a:t>
            </a:r>
            <a:endParaRPr kumimoji="0" lang="en-GB" sz="2000" b="1" i="0" u="none" strike="noStrike" kern="1200" cap="none" spc="0" normalizeH="0" baseline="0" noProof="0" dirty="0">
              <a:ln>
                <a:noFill/>
              </a:ln>
              <a:solidFill>
                <a:schemeClr val="bg1"/>
              </a:solidFill>
              <a:effectLst/>
              <a:uLnTx/>
              <a:uFillTx/>
              <a:latin typeface="Network Rail Sans" panose="02000000040000020004" pitchFamily="50" charset="0"/>
              <a:ea typeface="+mn-ea"/>
              <a:cs typeface="+mn-cs"/>
            </a:endParaRPr>
          </a:p>
        </p:txBody>
      </p:sp>
    </p:spTree>
    <p:extLst>
      <p:ext uri="{BB962C8B-B14F-4D97-AF65-F5344CB8AC3E}">
        <p14:creationId xmlns:p14="http://schemas.microsoft.com/office/powerpoint/2010/main" val="2943202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1"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13794" y="777428"/>
            <a:ext cx="6576395"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rPr>
              <a:t>Reporting of Significant Incidents - continued </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179512" y="1484784"/>
            <a:ext cx="8784976" cy="2323713"/>
          </a:xfrm>
          <a:prstGeom prst="rect">
            <a:avLst/>
          </a:prstGeom>
          <a:noFill/>
        </p:spPr>
        <p:txBody>
          <a:bodyPr wrap="square" rtlCol="0">
            <a:spAutoFit/>
          </a:bodyPr>
          <a:lstStyle/>
          <a:p>
            <a:pPr lvl="0">
              <a:defRPr/>
            </a:pPr>
            <a:r>
              <a:rPr lang="en-GB" sz="1400" b="1" dirty="0">
                <a:solidFill>
                  <a:prstClr val="black"/>
                </a:solidFill>
                <a:latin typeface="Network Rail Sans" panose="02000000040000020004" pitchFamily="50" charset="0"/>
              </a:rPr>
              <a:t>Process</a:t>
            </a:r>
          </a:p>
          <a:p>
            <a:pPr lvl="0">
              <a:spcAft>
                <a:spcPts val="600"/>
              </a:spcAft>
              <a:defRPr/>
            </a:pPr>
            <a:r>
              <a:rPr lang="en-GB" sz="1400" dirty="0">
                <a:solidFill>
                  <a:prstClr val="black"/>
                </a:solidFill>
                <a:latin typeface="Network Rail Sans" panose="02000000040000020004" pitchFamily="50" charset="0"/>
              </a:rPr>
              <a:t>At the time of reporting a Level 1b (1 page) report will be completed by the WICC and distributed to the Line Manager of the involved party, the On Call manager if applicable, and the appropriate Distribution List.</a:t>
            </a:r>
          </a:p>
          <a:p>
            <a:pPr lvl="0">
              <a:defRPr/>
            </a:pPr>
            <a:r>
              <a:rPr lang="en-GB" sz="1400" dirty="0">
                <a:solidFill>
                  <a:prstClr val="black"/>
                </a:solidFill>
                <a:latin typeface="Network Rail Sans" panose="02000000040000020004" pitchFamily="50" charset="0"/>
              </a:rPr>
              <a:t>This will enable the timely collation of any initial and subsequent information that is crucial to reach a better understanding of the causes and will support the creation of Lessons Learnt.</a:t>
            </a:r>
          </a:p>
          <a:p>
            <a:pPr lvl="0">
              <a:defRPr/>
            </a:pPr>
            <a:endParaRPr lang="en-GB" sz="1400" dirty="0">
              <a:solidFill>
                <a:prstClr val="black"/>
              </a:solidFill>
              <a:latin typeface="Network Rail Sans" panose="02000000040000020004" pitchFamily="50" charset="0"/>
            </a:endParaRPr>
          </a:p>
          <a:p>
            <a:pPr lvl="0">
              <a:defRPr/>
            </a:pPr>
            <a:r>
              <a:rPr lang="en-GB" sz="1400" dirty="0">
                <a:solidFill>
                  <a:prstClr val="black"/>
                </a:solidFill>
                <a:latin typeface="Network Rail Sans" panose="02000000040000020004" pitchFamily="50" charset="0"/>
              </a:rPr>
              <a:t>The 24-hour update via a teleconference call with a member of the Wessex Route Safety Team will also apply in line with the Golden Hour process that was updated in May 2019.</a:t>
            </a:r>
          </a:p>
          <a:p>
            <a:pPr lvl="0">
              <a:defRPr/>
            </a:pPr>
            <a:endParaRPr lang="en-GB" sz="1400" dirty="0">
              <a:solidFill>
                <a:prstClr val="black"/>
              </a:solidFill>
              <a:latin typeface="Network Rail Sans" panose="02000000040000020004" pitchFamily="50" charset="0"/>
            </a:endParaRPr>
          </a:p>
          <a:p>
            <a:pPr lvl="0">
              <a:defRPr/>
            </a:pPr>
            <a:r>
              <a:rPr lang="en-GB" sz="1400" b="1" dirty="0">
                <a:solidFill>
                  <a:schemeClr val="accent6">
                    <a:lumMod val="50000"/>
                  </a:schemeClr>
                </a:solidFill>
                <a:latin typeface="Network Rail Sans" panose="02000000040000020004" pitchFamily="50" charset="0"/>
              </a:rPr>
              <a:t>This process will be adopted from Saturday 13th March 2021.</a:t>
            </a:r>
          </a:p>
        </p:txBody>
      </p:sp>
      <p:pic>
        <p:nvPicPr>
          <p:cNvPr id="13" name="Picture 12" descr="Image result for discuss white icon">
            <a:extLst>
              <a:ext uri="{FF2B5EF4-FFF2-40B4-BE49-F238E27FC236}">
                <a16:creationId xmlns:a16="http://schemas.microsoft.com/office/drawing/2014/main" id="{94CC6B69-197A-413B-8D10-1873BF179F2B}"/>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97742" y="6083997"/>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D4F9ED2-F0BD-4CCD-84EE-FDCD3ED42A52}"/>
              </a:ext>
            </a:extLst>
          </p:cNvPr>
          <p:cNvSpPr txBox="1"/>
          <p:nvPr/>
        </p:nvSpPr>
        <p:spPr>
          <a:xfrm>
            <a:off x="845117" y="5954643"/>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Wessex Golden</a:t>
            </a:r>
            <a:r>
              <a:rPr lang="en-GB" sz="2000" b="1" dirty="0">
                <a:solidFill>
                  <a:prstClr val="white"/>
                </a:solidFill>
                <a:latin typeface="Network Rail Sans" panose="02000000040000020004" pitchFamily="50" charset="0"/>
              </a:rPr>
              <a:t> Hour Process can be found </a:t>
            </a:r>
            <a:r>
              <a:rPr lang="en-GB" sz="2000" b="1" dirty="0">
                <a:solidFill>
                  <a:schemeClr val="bg1"/>
                </a:solidFill>
                <a:latin typeface="Network Rail Sans" panose="02000000040000020004" pitchFamily="50" charset="0"/>
                <a:hlinkClick r:id="rId9" action="ppaction://hlinkfile">
                  <a:extLst>
                    <a:ext uri="{A12FA001-AC4F-418D-AE19-62706E023703}">
                      <ahyp:hlinkClr xmlns:ahyp="http://schemas.microsoft.com/office/drawing/2018/hyperlinkcolor" val="tx"/>
                    </a:ext>
                  </a:extLst>
                </a:hlinkClick>
              </a:rPr>
              <a:t>here</a:t>
            </a:r>
            <a:r>
              <a:rPr lang="en-GB" sz="2000" b="1" dirty="0">
                <a:solidFill>
                  <a:schemeClr val="bg1"/>
                </a:solidFill>
                <a:latin typeface="Network Rail Sans" panose="02000000040000020004" pitchFamily="50" charset="0"/>
              </a:rPr>
              <a:t> </a:t>
            </a:r>
            <a:endParaRPr kumimoji="0" lang="en-GB" sz="2000" b="1" i="0" u="none" strike="noStrike" kern="1200" cap="none" spc="0" normalizeH="0" baseline="0" noProof="0" dirty="0">
              <a:ln>
                <a:noFill/>
              </a:ln>
              <a:solidFill>
                <a:schemeClr val="bg1"/>
              </a:solidFill>
              <a:effectLst/>
              <a:uLnTx/>
              <a:uFillTx/>
              <a:latin typeface="Network Rail Sans" panose="02000000040000020004" pitchFamily="50" charset="0"/>
            </a:endParaRPr>
          </a:p>
        </p:txBody>
      </p:sp>
      <p:pic>
        <p:nvPicPr>
          <p:cNvPr id="10" name="Picture 9">
            <a:extLst>
              <a:ext uri="{FF2B5EF4-FFF2-40B4-BE49-F238E27FC236}">
                <a16:creationId xmlns:a16="http://schemas.microsoft.com/office/drawing/2014/main" id="{016617D6-9681-491D-9445-06113A57AC9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050789" y="4877402"/>
            <a:ext cx="825956" cy="825956"/>
          </a:xfrm>
          <a:prstGeom prst="rect">
            <a:avLst/>
          </a:prstGeom>
        </p:spPr>
      </p:pic>
    </p:spTree>
    <p:extLst>
      <p:ext uri="{BB962C8B-B14F-4D97-AF65-F5344CB8AC3E}">
        <p14:creationId xmlns:p14="http://schemas.microsoft.com/office/powerpoint/2010/main" val="2158775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5"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schemeClr val="accent6">
                    <a:lumMod val="50000"/>
                  </a:schemeClr>
                </a:solidFill>
                <a:effectLst/>
                <a:uLnTx/>
                <a:uFillTx/>
                <a:latin typeface="Arial" charset="0"/>
                <a:ea typeface="+mn-ea"/>
                <a:cs typeface="+mn-cs"/>
              </a:rPr>
              <a:t>Learning from Previous </a:t>
            </a:r>
            <a:r>
              <a:rPr lang="en-GB" sz="2800" dirty="0">
                <a:solidFill>
                  <a:schemeClr val="accent6">
                    <a:lumMod val="50000"/>
                  </a:schemeClr>
                </a:solidFill>
              </a:rPr>
              <a:t>Accidents</a:t>
            </a:r>
            <a:endParaRPr kumimoji="0" lang="en-GB" sz="2800" b="1" i="0" u="none" strike="noStrike" kern="1200" cap="none" spc="0" normalizeH="0" baseline="0" noProof="0" dirty="0">
              <a:ln>
                <a:noFill/>
              </a:ln>
              <a:solidFill>
                <a:schemeClr val="accent6">
                  <a:lumMod val="50000"/>
                </a:schemeClr>
              </a:solidFill>
              <a:effectLst/>
              <a:uLnTx/>
              <a:uFillTx/>
            </a:endParaRP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77428"/>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chemeClr val="accent6">
                    <a:lumMod val="50000"/>
                  </a:schemeClr>
                </a:solidFill>
                <a:effectLst/>
                <a:uLnTx/>
                <a:uFillTx/>
                <a:latin typeface="Arial" charset="0"/>
                <a:ea typeface="+mn-ea"/>
                <a:cs typeface="+mn-cs"/>
              </a:rPr>
              <a:t>Electric Shock (P11)</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251521" y="1527463"/>
            <a:ext cx="8568951" cy="229293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rPr>
              <a:t>Overview</a:t>
            </a:r>
          </a:p>
          <a:p>
            <a:pPr lvl="0">
              <a:defRPr/>
            </a:pPr>
            <a:r>
              <a:rPr lang="en-GB" sz="1200" dirty="0">
                <a:solidFill>
                  <a:prstClr val="black"/>
                </a:solidFill>
                <a:latin typeface="Network Rail Sans" panose="02000000040000020004" pitchFamily="50" charset="0"/>
              </a:rPr>
              <a:t>On 30/01/2021 at approx. 1426hrs, </a:t>
            </a:r>
            <a:r>
              <a:rPr lang="en-GB" sz="1200" dirty="0">
                <a:solidFill>
                  <a:srgbClr val="000000"/>
                </a:solidFill>
                <a:latin typeface="Network Rail Sans" panose="02000000040000020004" pitchFamily="50" charset="0"/>
              </a:rPr>
              <a:t>a member of staff reported receiving an electric shock that caused tingling through his arms and subsequent chest pains. The injured party (IP) was in the process of tightening a bolt underneath a holding down strap as part of the </a:t>
            </a:r>
            <a:r>
              <a:rPr lang="en-GB" sz="1200" dirty="0" err="1">
                <a:solidFill>
                  <a:srgbClr val="000000"/>
                </a:solidFill>
                <a:latin typeface="Network Rail Sans" panose="02000000040000020004" pitchFamily="50" charset="0"/>
              </a:rPr>
              <a:t>wheeltimber</a:t>
            </a:r>
            <a:r>
              <a:rPr lang="en-GB" sz="1200" dirty="0">
                <a:solidFill>
                  <a:srgbClr val="000000"/>
                </a:solidFill>
                <a:latin typeface="Network Rail Sans" panose="02000000040000020004" pitchFamily="50" charset="0"/>
              </a:rPr>
              <a:t> renewal on </a:t>
            </a:r>
            <a:r>
              <a:rPr lang="en-GB" sz="1200" dirty="0" err="1">
                <a:solidFill>
                  <a:srgbClr val="000000"/>
                </a:solidFill>
                <a:latin typeface="Network Rail Sans" panose="02000000040000020004" pitchFamily="50" charset="0"/>
              </a:rPr>
              <a:t>Shottermill</a:t>
            </a:r>
            <a:r>
              <a:rPr lang="en-GB" sz="1200" dirty="0">
                <a:solidFill>
                  <a:srgbClr val="000000"/>
                </a:solidFill>
                <a:latin typeface="Network Rail Sans" panose="02000000040000020004" pitchFamily="50" charset="0"/>
              </a:rPr>
              <a:t> Bridge (WPH2). The traction current was isolated and this was confirmed with live line testers. The IP was able to return to work on his next shift. </a:t>
            </a:r>
          </a:p>
          <a:p>
            <a:pPr lvl="0">
              <a:defRPr/>
            </a:pPr>
            <a:endParaRPr lang="en-GB" sz="800" dirty="0">
              <a:solidFill>
                <a:srgbClr val="000000"/>
              </a:solidFill>
              <a:latin typeface="Network Rail Sans" panose="02000000040000020004" pitchFamily="50" charset="0"/>
            </a:endParaRPr>
          </a:p>
          <a:p>
            <a:pPr>
              <a:defRPr/>
            </a:pPr>
            <a:r>
              <a:rPr lang="en-GB" sz="1200" u="sng" dirty="0">
                <a:solidFill>
                  <a:prstClr val="black"/>
                </a:solidFill>
                <a:latin typeface="Network Rail Sans" panose="02000000040000020004" pitchFamily="50" charset="0"/>
              </a:rPr>
              <a:t>The investigation established the following:</a:t>
            </a:r>
          </a:p>
          <a:p>
            <a:pPr marL="685800" lvl="1" indent="-228600">
              <a:buFont typeface="+mj-lt"/>
              <a:buAutoNum type="arabicPeriod"/>
              <a:defRPr/>
            </a:pPr>
            <a:r>
              <a:rPr lang="en-GB" sz="1200" dirty="0">
                <a:solidFill>
                  <a:prstClr val="black"/>
                </a:solidFill>
                <a:latin typeface="Network Rail Sans" panose="02000000040000020004" pitchFamily="50" charset="0"/>
              </a:rPr>
              <a:t>Follow up inspection was carried out to test the current and potential voltage on the bridge work to running rails. No significant voltage was detected between the running rails and metal work on the bridge structure.</a:t>
            </a:r>
          </a:p>
          <a:p>
            <a:pPr marL="685800" lvl="1" indent="-228600">
              <a:buFont typeface="+mj-lt"/>
              <a:buAutoNum type="arabicPeriod"/>
              <a:defRPr/>
            </a:pPr>
            <a:r>
              <a:rPr lang="en-GB" sz="1200" dirty="0">
                <a:solidFill>
                  <a:prstClr val="black"/>
                </a:solidFill>
                <a:latin typeface="Network Rail Sans" panose="02000000040000020004" pitchFamily="50" charset="0"/>
              </a:rPr>
              <a:t>Extremely wet weather on the day had the potential to lead to a short from a track circuit on the bridge structure.</a:t>
            </a:r>
          </a:p>
          <a:p>
            <a:pPr lvl="0">
              <a:defRPr/>
            </a:pPr>
            <a:endParaRPr lang="en-GB" sz="1200" dirty="0">
              <a:solidFill>
                <a:prstClr val="black"/>
              </a:solidFill>
              <a:latin typeface="Network Rail Sans" panose="02000000040000020004"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800" dirty="0">
              <a:solidFill>
                <a:prstClr val="black"/>
              </a:solidFill>
              <a:latin typeface="Network Rail Sans" panose="02000000040000020004" pitchFamily="50" charset="0"/>
            </a:endParaRPr>
          </a:p>
        </p:txBody>
      </p:sp>
      <p:sp>
        <p:nvSpPr>
          <p:cNvPr id="15" name="Rectangle 14">
            <a:extLst>
              <a:ext uri="{FF2B5EF4-FFF2-40B4-BE49-F238E27FC236}">
                <a16:creationId xmlns:a16="http://schemas.microsoft.com/office/drawing/2014/main" id="{A05B5AFC-3E98-4E44-BB66-12D5B50B1467}"/>
              </a:ext>
            </a:extLst>
          </p:cNvPr>
          <p:cNvSpPr/>
          <p:nvPr/>
        </p:nvSpPr>
        <p:spPr>
          <a:xfrm>
            <a:off x="339062" y="4212844"/>
            <a:ext cx="8568951" cy="1160372"/>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nSpc>
                <a:spcPct val="107000"/>
              </a:lnSpc>
              <a:spcAft>
                <a:spcPts val="0"/>
              </a:spcAft>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What can we learn:</a:t>
            </a:r>
          </a:p>
          <a:p>
            <a:pPr marL="171450" lvl="0" indent="-171450">
              <a:lnSpc>
                <a:spcPct val="107000"/>
              </a:lnSpc>
              <a:spcAft>
                <a:spcPts val="0"/>
              </a:spcAft>
              <a:buFont typeface="Wingdings" panose="05000000000000000000" pitchFamily="2" charset="2"/>
              <a:buChar char="Ø"/>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Following the correct processes at all times. In this instance the conductor rail was isolated and it was checked and confirmed again immediately after the incident to ensure that there were no issues with the isolation of the worksite,</a:t>
            </a:r>
          </a:p>
          <a:p>
            <a:pPr marL="171450" lvl="0" indent="-171450">
              <a:lnSpc>
                <a:spcPct val="107000"/>
              </a:lnSpc>
              <a:spcAft>
                <a:spcPts val="0"/>
              </a:spcAft>
              <a:buFont typeface="Wingdings" panose="05000000000000000000" pitchFamily="2" charset="2"/>
              <a:buChar char="Ø"/>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Taking the extreme weather into consideration and how the challenging conditions can affect the safety on site.</a:t>
            </a:r>
          </a:p>
          <a:p>
            <a:pPr marL="171450" lvl="0" indent="-171450">
              <a:lnSpc>
                <a:spcPct val="107000"/>
              </a:lnSpc>
              <a:spcAft>
                <a:spcPts val="0"/>
              </a:spcAft>
              <a:buFont typeface="Wingdings" panose="05000000000000000000" pitchFamily="2" charset="2"/>
              <a:buChar char="Ø"/>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Taking into consideration the touch potential risk between running rails and other structure in wet conditions.</a:t>
            </a:r>
          </a:p>
          <a:p>
            <a:pPr marL="171450" lvl="0" indent="-171450">
              <a:lnSpc>
                <a:spcPct val="107000"/>
              </a:lnSpc>
              <a:spcAft>
                <a:spcPts val="0"/>
              </a:spcAft>
              <a:buFont typeface="Wingdings" panose="05000000000000000000" pitchFamily="2" charset="2"/>
              <a:buChar char="Ø"/>
              <a:defRPr/>
            </a:pPr>
            <a:endPar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C05DFC81-26DC-4AC1-B874-095697D17037}"/>
              </a:ext>
            </a:extLst>
          </p:cNvPr>
          <p:cNvSpPr txBox="1"/>
          <p:nvPr/>
        </p:nvSpPr>
        <p:spPr>
          <a:xfrm>
            <a:off x="1038507" y="6153780"/>
            <a:ext cx="7560840" cy="400110"/>
          </a:xfrm>
          <a:prstGeom prst="rect">
            <a:avLst/>
          </a:prstGeom>
          <a:noFill/>
        </p:spPr>
        <p:txBody>
          <a:bodyPr wrap="square" rtlCol="0">
            <a:spAutoFit/>
          </a:bodyPr>
          <a:lstStyle/>
          <a:p>
            <a:pPr lvl="0" algn="ctr">
              <a:defRPr/>
            </a:pPr>
            <a:r>
              <a:rPr lang="en-GB" sz="2000" b="1" dirty="0">
                <a:solidFill>
                  <a:prstClr val="white"/>
                </a:solidFill>
                <a:latin typeface="Network Rail Sans" panose="02000000040000020004" pitchFamily="50" charset="0"/>
              </a:rPr>
              <a:t>Discuss the learning points</a:t>
            </a:r>
            <a:endParaRPr lang="en-GB" sz="2000" b="1" dirty="0">
              <a:solidFill>
                <a:schemeClr val="bg1"/>
              </a:solidFill>
              <a:latin typeface="Network Rail Sans" panose="02000000040000020004" pitchFamily="50" charset="0"/>
            </a:endParaRPr>
          </a:p>
        </p:txBody>
      </p:sp>
      <p:pic>
        <p:nvPicPr>
          <p:cNvPr id="20" name="Picture 19" descr="Image result for discuss white icon">
            <a:extLst>
              <a:ext uri="{FF2B5EF4-FFF2-40B4-BE49-F238E27FC236}">
                <a16:creationId xmlns:a16="http://schemas.microsoft.com/office/drawing/2014/main" id="{A418CCD5-1B0E-4B2B-8121-676B06FAED06}"/>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68972" y="6134116"/>
            <a:ext cx="528413" cy="52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993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9"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3386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lvl="0">
              <a:defRPr/>
            </a:pPr>
            <a:r>
              <a:rPr lang="en-GB" sz="2800" dirty="0">
                <a:solidFill>
                  <a:schemeClr val="accent6">
                    <a:lumMod val="50000"/>
                  </a:schemeClr>
                </a:solidFill>
              </a:rPr>
              <a:t>Learning from Previous Accidents</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24634"/>
            <a:ext cx="6542526" cy="400110"/>
          </a:xfrm>
          <a:prstGeom prst="rect">
            <a:avLst/>
          </a:prstGeom>
          <a:noFill/>
        </p:spPr>
        <p:txBody>
          <a:bodyPr wrap="square" rtlCol="0">
            <a:spAutoFit/>
          </a:bodyPr>
          <a:lstStyle/>
          <a:p>
            <a:pPr lvl="0">
              <a:defRPr/>
            </a:pPr>
            <a:r>
              <a:rPr lang="en-GB" sz="2000" b="1" dirty="0">
                <a:solidFill>
                  <a:schemeClr val="accent6">
                    <a:lumMod val="50000"/>
                  </a:schemeClr>
                </a:solidFill>
              </a:rPr>
              <a:t>Slip, Trip, Fall accident resulting in Lost Time (P11)</a:t>
            </a:r>
            <a:endParaRPr kumimoji="0" lang="en-GB" sz="2000" b="1" i="0" u="none" strike="noStrike" kern="1200" cap="none" spc="0" normalizeH="0" baseline="0" noProof="0" dirty="0">
              <a:ln>
                <a:noFill/>
              </a:ln>
              <a:solidFill>
                <a:schemeClr val="accent6">
                  <a:lumMod val="50000"/>
                </a:schemeClr>
              </a:solidFill>
              <a:effectLst/>
              <a:uLnTx/>
              <a:uFillTx/>
            </a:endParaRP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364404" y="1573049"/>
            <a:ext cx="8456068" cy="221599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Overview</a:t>
            </a:r>
          </a:p>
          <a:p>
            <a:pPr lvl="0">
              <a:spcAft>
                <a:spcPts val="0"/>
              </a:spcAft>
              <a:defRPr/>
            </a:pPr>
            <a:r>
              <a:rPr lang="en-GB" sz="1200" dirty="0">
                <a:solidFill>
                  <a:srgbClr val="000000"/>
                </a:solidFill>
                <a:latin typeface="Network Rail Sans" panose="02000000040000020004" pitchFamily="50" charset="0"/>
              </a:rPr>
              <a:t>On 05/02/2021 at approx. 12:00, a member of staff after completing a patrol, was returning to his vehicle and whilst walking in the cess in </a:t>
            </a:r>
            <a:r>
              <a:rPr lang="en-GB" sz="1200" dirty="0" err="1">
                <a:solidFill>
                  <a:srgbClr val="000000"/>
                </a:solidFill>
                <a:latin typeface="Network Rail Sans" panose="02000000040000020004" pitchFamily="50" charset="0"/>
              </a:rPr>
              <a:t>Portcreek</a:t>
            </a:r>
            <a:r>
              <a:rPr lang="en-GB" sz="1200" dirty="0">
                <a:solidFill>
                  <a:srgbClr val="000000"/>
                </a:solidFill>
                <a:latin typeface="Network Rail Sans" panose="02000000040000020004" pitchFamily="50" charset="0"/>
              </a:rPr>
              <a:t> Viaduct area (WPH2), tripped on a metal grid. The IP fell over and hit his shoulder on a running rail (non con rail side). The fall aggravated a pre-existing injury which warrantied further medical attention and the IP was given painkillers and was signed off work by his GP.</a:t>
            </a:r>
          </a:p>
          <a:p>
            <a:pPr lvl="0">
              <a:spcAft>
                <a:spcPts val="0"/>
              </a:spcAft>
              <a:defRPr/>
            </a:pPr>
            <a:endParaRPr kumimoji="0" lang="en-GB" sz="8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endParaRPr>
          </a:p>
          <a:p>
            <a:pPr>
              <a:spcAft>
                <a:spcPts val="600"/>
              </a:spcAft>
              <a:defRPr/>
            </a:pPr>
            <a:r>
              <a:rPr lang="en-GB" sz="1200" u="sng" dirty="0">
                <a:solidFill>
                  <a:prstClr val="black"/>
                </a:solidFill>
                <a:latin typeface="Network Rail Sans" panose="02000000040000020004" pitchFamily="50" charset="0"/>
              </a:rPr>
              <a:t>The investigation established the following:</a:t>
            </a:r>
          </a:p>
          <a:p>
            <a:pPr marL="685800" lvl="1" indent="-228600">
              <a:spcAft>
                <a:spcPts val="600"/>
              </a:spcAft>
              <a:buFont typeface="+mj-lt"/>
              <a:buAutoNum type="arabicPeriod"/>
              <a:defRPr/>
            </a:pPr>
            <a:r>
              <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The individual was wearing appropriate footwear that was in a good condition.</a:t>
            </a:r>
          </a:p>
          <a:p>
            <a:pPr marL="685800" lvl="1" indent="-228600">
              <a:spcAft>
                <a:spcPts val="600"/>
              </a:spcAft>
              <a:buFont typeface="+mj-lt"/>
              <a:buAutoNum type="arabicPeriod"/>
              <a:defRPr/>
            </a:pPr>
            <a:r>
              <a:rPr lang="en-GB" sz="1200" dirty="0">
                <a:solidFill>
                  <a:srgbClr val="000000"/>
                </a:solidFill>
                <a:latin typeface="Network Rail Sans" panose="02000000040000020004" pitchFamily="50" charset="0"/>
              </a:rPr>
              <a:t>The metal grid was lose, slightly raised and presented a trip hazard.</a:t>
            </a:r>
          </a:p>
          <a:p>
            <a:pPr marL="685800" lvl="1" indent="-228600">
              <a:spcAft>
                <a:spcPts val="600"/>
              </a:spcAft>
              <a:buFont typeface="+mj-lt"/>
              <a:buAutoNum type="arabicPeriod"/>
              <a:defRPr/>
            </a:pPr>
            <a:r>
              <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The IP was not paying attention to the underfoot conditions.</a:t>
            </a:r>
          </a:p>
        </p:txBody>
      </p:sp>
      <p:sp>
        <p:nvSpPr>
          <p:cNvPr id="16" name="Rectangle 15">
            <a:extLst>
              <a:ext uri="{FF2B5EF4-FFF2-40B4-BE49-F238E27FC236}">
                <a16:creationId xmlns:a16="http://schemas.microsoft.com/office/drawing/2014/main" id="{ED284223-9A82-4929-955D-4CC1B5C4CFA9}"/>
              </a:ext>
            </a:extLst>
          </p:cNvPr>
          <p:cNvSpPr/>
          <p:nvPr/>
        </p:nvSpPr>
        <p:spPr>
          <a:xfrm>
            <a:off x="347284" y="4237345"/>
            <a:ext cx="8473188" cy="1248233"/>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0"/>
              </a:spcAft>
              <a:buClrTx/>
              <a:buSzTx/>
              <a:buFontTx/>
              <a:buNone/>
              <a:tabLst/>
              <a:defRPr/>
            </a:pPr>
            <a:r>
              <a:rPr kumimoji="0" lang="en-GB" sz="1200"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What can we learn:</a:t>
            </a:r>
          </a:p>
          <a:p>
            <a:pPr marL="171450" indent="-171450">
              <a:lnSpc>
                <a:spcPct val="107000"/>
              </a:lnSpc>
              <a:spcAft>
                <a:spcPts val="0"/>
              </a:spcAft>
              <a:buFont typeface="Wingdings" panose="05000000000000000000" pitchFamily="2" charset="2"/>
              <a:buChar char="Ø"/>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Importance of being situationally aware and taking the underfoot conditions and any changing hazards into consideration. How can you remain focused?</a:t>
            </a:r>
          </a:p>
          <a:p>
            <a:pPr marL="171450" indent="-171450">
              <a:lnSpc>
                <a:spcPct val="107000"/>
              </a:lnSpc>
              <a:spcAft>
                <a:spcPts val="0"/>
              </a:spcAft>
              <a:buFont typeface="Wingdings" panose="05000000000000000000" pitchFamily="2" charset="2"/>
              <a:buChar char="Ø"/>
              <a:defRPr/>
            </a:pPr>
            <a:r>
              <a:rPr kumimoji="0" lang="en-GB" sz="1200"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Importance of reporting any </a:t>
            </a: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unsafe conditions/hazards so they can be remedied.</a:t>
            </a:r>
          </a:p>
          <a:p>
            <a:pPr marL="171450" indent="-171450">
              <a:lnSpc>
                <a:spcPct val="107000"/>
              </a:lnSpc>
              <a:spcAft>
                <a:spcPts val="0"/>
              </a:spcAft>
              <a:buFont typeface="Wingdings" panose="05000000000000000000" pitchFamily="2" charset="2"/>
              <a:buChar char="Ø"/>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If it is safe to do so, making the location safe to stop your colleagues from getting injured.  </a:t>
            </a:r>
            <a:endParaRPr kumimoji="0" lang="en-GB" sz="1200"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4E5A7D60-B00A-4295-8755-C40E53B8AF5D}"/>
              </a:ext>
            </a:extLst>
          </p:cNvPr>
          <p:cNvSpPr txBox="1"/>
          <p:nvPr/>
        </p:nvSpPr>
        <p:spPr>
          <a:xfrm>
            <a:off x="783681" y="6101152"/>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Discuss the learning points</a:t>
            </a:r>
            <a:endParaRPr kumimoji="0" lang="en-GB" sz="2000" b="1" i="0" u="sng" strike="noStrike" kern="1200" cap="none" spc="0" normalizeH="0" baseline="0" noProof="0" dirty="0">
              <a:ln>
                <a:noFill/>
              </a:ln>
              <a:solidFill>
                <a:schemeClr val="tx1"/>
              </a:solidFill>
              <a:effectLst/>
              <a:uLnTx/>
              <a:uFillTx/>
              <a:latin typeface="Network Rail Sans" panose="02000000040000020004" pitchFamily="50" charset="0"/>
              <a:ea typeface="+mn-ea"/>
              <a:cs typeface="+mn-cs"/>
            </a:endParaRPr>
          </a:p>
        </p:txBody>
      </p:sp>
      <p:pic>
        <p:nvPicPr>
          <p:cNvPr id="21" name="Picture 20" descr="Image result for discuss white icon">
            <a:extLst>
              <a:ext uri="{FF2B5EF4-FFF2-40B4-BE49-F238E27FC236}">
                <a16:creationId xmlns:a16="http://schemas.microsoft.com/office/drawing/2014/main" id="{72B54FBB-4D40-4569-BEA9-43B21860F2CD}"/>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97742" y="6101152"/>
            <a:ext cx="528413" cy="52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857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3"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lvl="0">
              <a:defRPr/>
            </a:pPr>
            <a:r>
              <a:rPr lang="en-GB" sz="2800" dirty="0">
                <a:solidFill>
                  <a:schemeClr val="accent6">
                    <a:lumMod val="50000"/>
                  </a:schemeClr>
                </a:solidFill>
              </a:rPr>
              <a:t>Learning from Previous Incidents</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77428"/>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chemeClr val="accent6">
                    <a:lumMod val="50000"/>
                  </a:schemeClr>
                </a:solidFill>
                <a:effectLst/>
                <a:uLnTx/>
                <a:uFillTx/>
                <a:latin typeface="Arial" charset="0"/>
                <a:ea typeface="+mn-ea"/>
                <a:cs typeface="+mn-cs"/>
              </a:rPr>
              <a:t>Near Miss at Bedhampton – Works Delivery (P11)</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179512" y="1392098"/>
            <a:ext cx="6332433" cy="260071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Overview</a:t>
            </a:r>
          </a:p>
          <a:p>
            <a:pPr marL="0" marR="0" lvl="0" indent="0" algn="l" defTabSz="914400" rtl="0" eaLnBrk="0" fontAlgn="base" latinLnBrk="0" hangingPunct="0">
              <a:lnSpc>
                <a:spcPct val="100000"/>
              </a:lnSpc>
              <a:spcBef>
                <a:spcPct val="0"/>
              </a:spcBef>
              <a:spcAft>
                <a:spcPts val="0"/>
              </a:spcAft>
              <a:buClrTx/>
              <a:buSzTx/>
              <a:buFontTx/>
              <a:buNone/>
              <a:tabLst/>
              <a:defRPr/>
            </a:pPr>
            <a:r>
              <a:rPr lang="en-GB" sz="1200" dirty="0">
                <a:solidFill>
                  <a:srgbClr val="000000"/>
                </a:solidFill>
                <a:latin typeface="Network Rail Sans" panose="02000000040000020004" pitchFamily="50" charset="0"/>
              </a:rPr>
              <a:t>On 04/02/2021, Wessex Works Delivery Track Outer Tech member of staff with assistance from two Vital Rail contractors acting as lookout support were scoping future works in the Bedhampton area. </a:t>
            </a:r>
          </a:p>
          <a:p>
            <a:pPr marL="0" marR="0" lvl="0" indent="0" algn="l" defTabSz="914400" rtl="0" eaLnBrk="0" fontAlgn="base" latinLnBrk="0" hangingPunct="0">
              <a:lnSpc>
                <a:spcPct val="100000"/>
              </a:lnSpc>
              <a:spcBef>
                <a:spcPct val="0"/>
              </a:spcBef>
              <a:spcAft>
                <a:spcPct val="0"/>
              </a:spcAft>
              <a:buClrTx/>
              <a:buSzTx/>
              <a:buFontTx/>
              <a:buNone/>
              <a:tabLst/>
              <a:defRPr/>
            </a:pPr>
            <a:r>
              <a:rPr lang="en-GB" sz="1200" dirty="0">
                <a:solidFill>
                  <a:srgbClr val="000000"/>
                </a:solidFill>
                <a:latin typeface="Network Rail Sans" panose="02000000040000020004" pitchFamily="50" charset="0"/>
              </a:rPr>
              <a:t>The </a:t>
            </a:r>
            <a:r>
              <a:rPr lang="en-GB" sz="1200" dirty="0" err="1">
                <a:solidFill>
                  <a:srgbClr val="000000"/>
                </a:solidFill>
                <a:latin typeface="Network Rail Sans" panose="02000000040000020004" pitchFamily="50" charset="0"/>
              </a:rPr>
              <a:t>PiC</a:t>
            </a:r>
            <a:r>
              <a:rPr lang="en-GB" sz="1200" dirty="0">
                <a:solidFill>
                  <a:srgbClr val="000000"/>
                </a:solidFill>
                <a:latin typeface="Network Rail Sans" panose="02000000040000020004" pitchFamily="50" charset="0"/>
              </a:rPr>
              <a:t>/COSS had set up his safe system of work (SSOW) and positioned his Distant lookout in a position to achieve sufficient sighting distance.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At approx. 1110hrs, the 10:00 1S16 train from Brighton to Portsmouth Harbour approached on the Down Line (line speed of 85mph). A horn warning and flag was used by the Distant Lookout to inform the team a train was approaching, however the Site Lookout failed to notice the warning. </a:t>
            </a:r>
            <a:r>
              <a:rPr lang="en-GB" sz="1200" dirty="0">
                <a:solidFill>
                  <a:srgbClr val="000000"/>
                </a:solidFill>
                <a:latin typeface="Network Rail Sans" panose="02000000040000020004" pitchFamily="50" charset="0"/>
              </a:rPr>
              <a:t>The Person in Charge (</a:t>
            </a:r>
            <a:r>
              <a:rPr lang="en-GB" sz="1200" dirty="0" err="1">
                <a:solidFill>
                  <a:srgbClr val="000000"/>
                </a:solidFill>
                <a:latin typeface="Network Rail Sans" panose="02000000040000020004" pitchFamily="50" charset="0"/>
              </a:rPr>
              <a:t>PiC</a:t>
            </a:r>
            <a:r>
              <a:rPr lang="en-GB" sz="1200" dirty="0">
                <a:solidFill>
                  <a:srgbClr val="000000"/>
                </a:solidFill>
                <a:latin typeface="Network Rail Sans" panose="02000000040000020004" pitchFamily="50" charset="0"/>
              </a:rPr>
              <a:t>) did notice the warning and the team were in a position of safety (POS) for approx. 7 to 8 seconds before the train passed their location.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It is worth noting that the train driver did not report a near miss and it was raised by the </a:t>
            </a:r>
            <a:r>
              <a:rPr kumimoji="0" lang="en-GB" sz="1200" b="0" i="0" u="none" strike="noStrike" kern="1200" cap="none" spc="0" normalizeH="0" baseline="0" noProof="0" dirty="0" err="1">
                <a:ln>
                  <a:noFill/>
                </a:ln>
                <a:solidFill>
                  <a:srgbClr val="000000"/>
                </a:solidFill>
                <a:effectLst/>
                <a:uLnTx/>
                <a:uFillTx/>
                <a:latin typeface="Network Rail Sans" panose="02000000040000020004" pitchFamily="50" charset="0"/>
                <a:ea typeface="+mn-ea"/>
                <a:cs typeface="+mn-cs"/>
              </a:rPr>
              <a:t>PiC</a:t>
            </a:r>
            <a:r>
              <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/COSS in charge of the workgroup.</a:t>
            </a:r>
          </a:p>
        </p:txBody>
      </p:sp>
      <p:sp>
        <p:nvSpPr>
          <p:cNvPr id="16" name="Rectangle 15">
            <a:extLst>
              <a:ext uri="{FF2B5EF4-FFF2-40B4-BE49-F238E27FC236}">
                <a16:creationId xmlns:a16="http://schemas.microsoft.com/office/drawing/2014/main" id="{ED284223-9A82-4929-955D-4CC1B5C4CFA9}"/>
              </a:ext>
            </a:extLst>
          </p:cNvPr>
          <p:cNvSpPr/>
          <p:nvPr/>
        </p:nvSpPr>
        <p:spPr>
          <a:xfrm>
            <a:off x="267859" y="4596110"/>
            <a:ext cx="8693261" cy="1281162"/>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nSpc>
                <a:spcPct val="107000"/>
              </a:lnSpc>
              <a:spcAft>
                <a:spcPts val="0"/>
              </a:spcAft>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What can we learn:</a:t>
            </a:r>
          </a:p>
          <a:p>
            <a:pPr marL="171450" lvl="0" indent="-171450">
              <a:lnSpc>
                <a:spcPct val="107000"/>
              </a:lnSpc>
              <a:spcAft>
                <a:spcPts val="0"/>
              </a:spcAft>
              <a:buFont typeface="Wingdings" panose="05000000000000000000" pitchFamily="2" charset="2"/>
              <a:buChar char="Ø"/>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How are suppliers of contract or contingent labour monitoring fatigue in the staff they supply?</a:t>
            </a:r>
          </a:p>
          <a:p>
            <a:pPr marL="171450" lvl="0" indent="-171450">
              <a:lnSpc>
                <a:spcPct val="107000"/>
              </a:lnSpc>
              <a:spcAft>
                <a:spcPts val="0"/>
              </a:spcAft>
              <a:buFont typeface="Wingdings" panose="05000000000000000000" pitchFamily="2" charset="2"/>
              <a:buChar char="Ø"/>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How do you confirm the use of locally sourced contractors or the provision of accommodation to minimise fatigue risk?</a:t>
            </a:r>
          </a:p>
          <a:p>
            <a:pPr marL="171450" lvl="0" indent="-171450">
              <a:lnSpc>
                <a:spcPct val="107000"/>
              </a:lnSpc>
              <a:spcAft>
                <a:spcPts val="0"/>
              </a:spcAft>
              <a:buFont typeface="Wingdings" panose="05000000000000000000" pitchFamily="2" charset="2"/>
              <a:buChar char="Ø"/>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As a </a:t>
            </a:r>
            <a:r>
              <a:rPr lang="en-GB" sz="1200" b="1" i="1" dirty="0" err="1">
                <a:solidFill>
                  <a:srgbClr val="1F3864"/>
                </a:solidFill>
                <a:latin typeface="Network Rail Sans" panose="02000000040000020004" pitchFamily="2" charset="0"/>
                <a:ea typeface="Calibri" panose="020F0502020204030204" pitchFamily="34" charset="0"/>
                <a:cs typeface="Times New Roman" panose="02020603050405020304" pitchFamily="18" charset="0"/>
              </a:rPr>
              <a:t>PiC</a:t>
            </a: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/COSS are you asking the workgroup if they have any fatigue issues when giving  your brief and are you scanning sentinel cards for information prior to going on or near the line?</a:t>
            </a:r>
          </a:p>
          <a:p>
            <a:pPr marL="171450" lvl="0" indent="-171450">
              <a:lnSpc>
                <a:spcPct val="107000"/>
              </a:lnSpc>
              <a:spcAft>
                <a:spcPts val="0"/>
              </a:spcAft>
              <a:buFont typeface="Wingdings" panose="05000000000000000000" pitchFamily="2" charset="2"/>
              <a:buChar char="Ø"/>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Do your teams </a:t>
            </a:r>
            <a:r>
              <a:rPr lang="en-GB" sz="1200" b="1" i="1" dirty="0" err="1">
                <a:solidFill>
                  <a:srgbClr val="1F3864"/>
                </a:solidFill>
                <a:latin typeface="Network Rail Sans" panose="02000000040000020004" pitchFamily="2" charset="0"/>
                <a:ea typeface="Calibri" panose="020F0502020204030204" pitchFamily="34" charset="0"/>
                <a:cs typeface="Times New Roman" panose="02020603050405020304" pitchFamily="18" charset="0"/>
              </a:rPr>
              <a:t>PiC’s</a:t>
            </a: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/COSS’ test their SSOW at the site of work to ensure it is suitable, prior to starting work?</a:t>
            </a:r>
          </a:p>
        </p:txBody>
      </p:sp>
      <p:sp>
        <p:nvSpPr>
          <p:cNvPr id="18" name="TextBox 17">
            <a:extLst>
              <a:ext uri="{FF2B5EF4-FFF2-40B4-BE49-F238E27FC236}">
                <a16:creationId xmlns:a16="http://schemas.microsoft.com/office/drawing/2014/main" id="{4341374D-6D5A-4202-8607-E4580291046B}"/>
              </a:ext>
            </a:extLst>
          </p:cNvPr>
          <p:cNvSpPr txBox="1"/>
          <p:nvPr/>
        </p:nvSpPr>
        <p:spPr>
          <a:xfrm>
            <a:off x="899590" y="6109265"/>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Discuss the learning points</a:t>
            </a:r>
            <a:endParaRPr kumimoji="0" lang="en-GB" sz="2000" b="1" i="0" u="sng" strike="noStrike" kern="1200" cap="none" spc="0" normalizeH="0" baseline="0" noProof="0" dirty="0">
              <a:ln>
                <a:noFill/>
              </a:ln>
              <a:solidFill>
                <a:prstClr val="black"/>
              </a:solidFill>
              <a:effectLst/>
              <a:uLnTx/>
              <a:uFillTx/>
              <a:latin typeface="Network Rail Sans" panose="02000000040000020004" pitchFamily="50" charset="0"/>
              <a:ea typeface="+mn-ea"/>
              <a:cs typeface="+mn-cs"/>
            </a:endParaRPr>
          </a:p>
        </p:txBody>
      </p:sp>
      <p:pic>
        <p:nvPicPr>
          <p:cNvPr id="21" name="Picture 20" descr="Image result for discuss white icon">
            <a:extLst>
              <a:ext uri="{FF2B5EF4-FFF2-40B4-BE49-F238E27FC236}">
                <a16:creationId xmlns:a16="http://schemas.microsoft.com/office/drawing/2014/main" id="{31D83033-B948-4C66-B6EB-9F6C26088EC8}"/>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97742" y="6109265"/>
            <a:ext cx="528413" cy="5284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499DA2D-00A2-473C-B05D-854D5CB9F8F6}"/>
              </a:ext>
            </a:extLst>
          </p:cNvPr>
          <p:cNvPicPr>
            <a:picLocks noChangeAspect="1"/>
          </p:cNvPicPr>
          <p:nvPr/>
        </p:nvPicPr>
        <p:blipFill>
          <a:blip r:embed="rId9"/>
          <a:stretch>
            <a:fillRect/>
          </a:stretch>
        </p:blipFill>
        <p:spPr>
          <a:xfrm>
            <a:off x="6660233" y="1478525"/>
            <a:ext cx="2349582" cy="1858808"/>
          </a:xfrm>
          <a:prstGeom prst="rect">
            <a:avLst/>
          </a:prstGeom>
        </p:spPr>
      </p:pic>
      <p:sp>
        <p:nvSpPr>
          <p:cNvPr id="8" name="Rectangle 7">
            <a:extLst>
              <a:ext uri="{FF2B5EF4-FFF2-40B4-BE49-F238E27FC236}">
                <a16:creationId xmlns:a16="http://schemas.microsoft.com/office/drawing/2014/main" id="{B2FAA8C6-7586-432F-8139-5F74A00BAABB}"/>
              </a:ext>
            </a:extLst>
          </p:cNvPr>
          <p:cNvSpPr/>
          <p:nvPr/>
        </p:nvSpPr>
        <p:spPr>
          <a:xfrm>
            <a:off x="179512" y="4042752"/>
            <a:ext cx="8758296" cy="466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lang="en-GB" sz="1200" dirty="0">
                <a:solidFill>
                  <a:srgbClr val="000000"/>
                </a:solidFill>
                <a:latin typeface="Network Rail Sans" panose="02000000040000020004" pitchFamily="50" charset="0"/>
              </a:rPr>
              <a:t>The initial investigation established that the Site Lookout was tired following his journey to site. It transpired that the lookout had to make a 3 hour journey each way. </a:t>
            </a:r>
          </a:p>
        </p:txBody>
      </p:sp>
    </p:spTree>
    <p:extLst>
      <p:ext uri="{BB962C8B-B14F-4D97-AF65-F5344CB8AC3E}">
        <p14:creationId xmlns:p14="http://schemas.microsoft.com/office/powerpoint/2010/main" val="36015329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pzXO5hvbRUODhQBTcQeMH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mjEd1qXjQ5aXdwtvwxPw9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Jk2e9aybT3GVUKH8.b2gP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GC2hJBTSfK4JH8wrlLLJ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7u5zRNR6SBaSSjUUoK15u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6NYiFx4SQ.a8LNjnyv.P4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aIXCTmNhQ0.CzTavKhl6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FBzXnQ.JRdKZDm8LqK0wW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pzXO5hvbRUODhQBTcQeMH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mjEd1qXjQ5aXdwtvwxPw9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7u5zRNR6SBaSSjUUoK15u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Jk2e9aybT3GVUKH8.b2gP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UGC2hJBTSfK4JH8wrlLL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7u5zRNR6SBaSSjUUoK15u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6NYiFx4SQ.a8LNjnyv.P4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aIXCTmNhQ0.CzTavKhl6F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FBzXnQ.JRdKZDm8LqK0wW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pzXO5hvbRUODhQBTcQeMH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mjEd1qXjQ5aXdwtvwxPw9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Jk2e9aybT3GVUKH8.b2gP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UGC2hJBTSfK4JH8wrlLL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6NYiFx4SQ.a8LNjnyv.P4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aIXCTmNhQ0.CzTavKhl6F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FBzXnQ.JRdKZDm8LqK0wWA"/>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front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1F400290974042B9A503CE12218EDC" ma:contentTypeVersion="12" ma:contentTypeDescription="Create a new document." ma:contentTypeScope="" ma:versionID="3b744547be2f451007b25c3e9733c626">
  <xsd:schema xmlns:xsd="http://www.w3.org/2001/XMLSchema" xmlns:xs="http://www.w3.org/2001/XMLSchema" xmlns:p="http://schemas.microsoft.com/office/2006/metadata/properties" xmlns:ns3="1b9c3b65-a8e1-4122-bbc7-2a19ba1eb34d" xmlns:ns4="1182365e-51d5-46c9-b491-c6cba440cd11" targetNamespace="http://schemas.microsoft.com/office/2006/metadata/properties" ma:root="true" ma:fieldsID="20e0bed00908825f669b47e143867c01" ns3:_="" ns4:_="">
    <xsd:import namespace="1b9c3b65-a8e1-4122-bbc7-2a19ba1eb34d"/>
    <xsd:import namespace="1182365e-51d5-46c9-b491-c6cba440cd1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9c3b65-a8e1-4122-bbc7-2a19ba1eb34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82365e-51d5-46c9-b491-c6cba440cd1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6BC187-73F2-4D7E-BE36-8283305D998E}">
  <ds:schemaRefs>
    <ds:schemaRef ds:uri="http://schemas.microsoft.com/office/2006/metadata/properties"/>
    <ds:schemaRef ds:uri="1b9c3b65-a8e1-4122-bbc7-2a19ba1eb34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1182365e-51d5-46c9-b491-c6cba440cd11"/>
    <ds:schemaRef ds:uri="http://www.w3.org/XML/1998/namespace"/>
    <ds:schemaRef ds:uri="http://purl.org/dc/dcmitype/"/>
  </ds:schemaRefs>
</ds:datastoreItem>
</file>

<file path=customXml/itemProps2.xml><?xml version="1.0" encoding="utf-8"?>
<ds:datastoreItem xmlns:ds="http://schemas.openxmlformats.org/officeDocument/2006/customXml" ds:itemID="{9F604280-C349-44A7-BDD8-3F5FDAFA30A9}">
  <ds:schemaRefs>
    <ds:schemaRef ds:uri="http://schemas.microsoft.com/sharepoint/v3/contenttype/forms"/>
  </ds:schemaRefs>
</ds:datastoreItem>
</file>

<file path=customXml/itemProps3.xml><?xml version="1.0" encoding="utf-8"?>
<ds:datastoreItem xmlns:ds="http://schemas.openxmlformats.org/officeDocument/2006/customXml" ds:itemID="{EAF60700-5902-4289-9E39-29D682C3AD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9c3b65-a8e1-4122-bbc7-2a19ba1eb34d"/>
    <ds:schemaRef ds:uri="1182365e-51d5-46c9-b491-c6cba440cd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41964</TotalTime>
  <Words>3508</Words>
  <Application>Microsoft Office PowerPoint</Application>
  <PresentationFormat>On-screen Show (4:3)</PresentationFormat>
  <Paragraphs>207</Paragraphs>
  <Slides>16</Slides>
  <Notes>15</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2</vt:i4>
      </vt:variant>
      <vt:variant>
        <vt:lpstr>Slide Titles</vt:lpstr>
      </vt:variant>
      <vt:variant>
        <vt:i4>16</vt:i4>
      </vt:variant>
    </vt:vector>
  </HeadingPairs>
  <TitlesOfParts>
    <vt:vector size="27" baseType="lpstr">
      <vt:lpstr>Arial</vt:lpstr>
      <vt:lpstr>Calibri</vt:lpstr>
      <vt:lpstr>Calibri Light</vt:lpstr>
      <vt:lpstr>Network Rail Sans</vt:lpstr>
      <vt:lpstr>Wingdings</vt:lpstr>
      <vt:lpstr>2_Office Theme</vt:lpstr>
      <vt:lpstr>Blank front cover</vt:lpstr>
      <vt:lpstr>3_Office Theme</vt:lpstr>
      <vt:lpstr>7_Office Theme</vt:lpstr>
      <vt:lpstr>think-cell Slide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Network Rail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Groom Amy</dc:creator>
  <dc:description>built by www.mediasterling.com</dc:description>
  <cp:lastModifiedBy>Adam Stewardson</cp:lastModifiedBy>
  <cp:revision>1432</cp:revision>
  <cp:lastPrinted>2019-06-27T14:00:02Z</cp:lastPrinted>
  <dcterms:created xsi:type="dcterms:W3CDTF">2018-03-02T12:05:12Z</dcterms:created>
  <dcterms:modified xsi:type="dcterms:W3CDTF">2021-03-16T17:04:37Z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1.0.1</vt:lpwstr>
  </property>
  <property fmtid="{D5CDD505-2E9C-101B-9397-08002B2CF9AE}" pid="3" name="ContentTypeId">
    <vt:lpwstr>0x010100FE1F400290974042B9A503CE12218EDC</vt:lpwstr>
  </property>
  <property fmtid="{D5CDD505-2E9C-101B-9397-08002B2CF9AE}" pid="4" name="MSIP_Label_8577031b-11bc-4db9-b655-7d79027ad570_Enabled">
    <vt:lpwstr>true</vt:lpwstr>
  </property>
  <property fmtid="{D5CDD505-2E9C-101B-9397-08002B2CF9AE}" pid="5" name="MSIP_Label_8577031b-11bc-4db9-b655-7d79027ad570_SetDate">
    <vt:lpwstr>2020-07-30T07:45:03Z</vt:lpwstr>
  </property>
  <property fmtid="{D5CDD505-2E9C-101B-9397-08002B2CF9AE}" pid="6" name="MSIP_Label_8577031b-11bc-4db9-b655-7d79027ad570_Method">
    <vt:lpwstr>Standard</vt:lpwstr>
  </property>
  <property fmtid="{D5CDD505-2E9C-101B-9397-08002B2CF9AE}" pid="7" name="MSIP_Label_8577031b-11bc-4db9-b655-7d79027ad570_Name">
    <vt:lpwstr>8577031b-11bc-4db9-b655-7d79027ad570</vt:lpwstr>
  </property>
  <property fmtid="{D5CDD505-2E9C-101B-9397-08002B2CF9AE}" pid="8" name="MSIP_Label_8577031b-11bc-4db9-b655-7d79027ad570_SiteId">
    <vt:lpwstr>c22cc3e1-5d7f-4f4d-be03-d5a158cc9409</vt:lpwstr>
  </property>
  <property fmtid="{D5CDD505-2E9C-101B-9397-08002B2CF9AE}" pid="9" name="MSIP_Label_8577031b-11bc-4db9-b655-7d79027ad570_ActionId">
    <vt:lpwstr>8714af74-2119-425d-a6b3-be2d0564bfc0</vt:lpwstr>
  </property>
  <property fmtid="{D5CDD505-2E9C-101B-9397-08002B2CF9AE}" pid="10" name="MSIP_Label_8577031b-11bc-4db9-b655-7d79027ad570_ContentBits">
    <vt:lpwstr>1</vt:lpwstr>
  </property>
</Properties>
</file>