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comments/comment1.xml" ContentType="application/vnd.openxmlformats-officedocument.presentationml.comments+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9" r:id="rId4"/>
    <p:sldMasterId id="2147484077" r:id="rId5"/>
    <p:sldMasterId id="2147484089" r:id="rId6"/>
    <p:sldMasterId id="2147484104" r:id="rId7"/>
    <p:sldMasterId id="2147484119" r:id="rId8"/>
    <p:sldMasterId id="2147484126" r:id="rId9"/>
  </p:sldMasterIdLst>
  <p:notesMasterIdLst>
    <p:notesMasterId r:id="rId36"/>
  </p:notesMasterIdLst>
  <p:handoutMasterIdLst>
    <p:handoutMasterId r:id="rId37"/>
  </p:handoutMasterIdLst>
  <p:sldIdLst>
    <p:sldId id="1226" r:id="rId10"/>
    <p:sldId id="1230" r:id="rId11"/>
    <p:sldId id="436" r:id="rId12"/>
    <p:sldId id="1196" r:id="rId13"/>
    <p:sldId id="1235" r:id="rId14"/>
    <p:sldId id="1228" r:id="rId15"/>
    <p:sldId id="1234" r:id="rId16"/>
    <p:sldId id="1243" r:id="rId17"/>
    <p:sldId id="1191" r:id="rId18"/>
    <p:sldId id="1233" r:id="rId19"/>
    <p:sldId id="1238" r:id="rId20"/>
    <p:sldId id="1236" r:id="rId21"/>
    <p:sldId id="1244" r:id="rId22"/>
    <p:sldId id="1205" r:id="rId23"/>
    <p:sldId id="1240" r:id="rId24"/>
    <p:sldId id="1223" r:id="rId25"/>
    <p:sldId id="1231" r:id="rId26"/>
    <p:sldId id="1237" r:id="rId27"/>
    <p:sldId id="1219" r:id="rId28"/>
    <p:sldId id="1232" r:id="rId29"/>
    <p:sldId id="1242" r:id="rId30"/>
    <p:sldId id="1177" r:id="rId31"/>
    <p:sldId id="1157" r:id="rId32"/>
    <p:sldId id="1241" r:id="rId33"/>
    <p:sldId id="1210" r:id="rId34"/>
    <p:sldId id="1194" r:id="rId35"/>
  </p:sldIdLst>
  <p:sldSz cx="9144000" cy="6858000" type="screen4x3"/>
  <p:notesSz cx="6797675" cy="9928225"/>
  <p:custDataLst>
    <p:tags r:id="rId38"/>
  </p:custDataLst>
  <p:defaultTextStyle>
    <a:defPPr>
      <a:defRPr lang="en-GB"/>
    </a:defPPr>
    <a:lvl1pPr algn="l" rtl="0" eaLnBrk="0" fontAlgn="base" hangingPunct="0">
      <a:spcBef>
        <a:spcPct val="0"/>
      </a:spcBef>
      <a:spcAft>
        <a:spcPct val="0"/>
      </a:spcAft>
      <a:defRPr sz="1100" kern="1200">
        <a:solidFill>
          <a:schemeClr val="tx2"/>
        </a:solidFill>
        <a:latin typeface="Arial" charset="0"/>
        <a:ea typeface="+mn-ea"/>
        <a:cs typeface="+mn-cs"/>
      </a:defRPr>
    </a:lvl1pPr>
    <a:lvl2pPr marL="457200" algn="l" rtl="0" eaLnBrk="0" fontAlgn="base" hangingPunct="0">
      <a:spcBef>
        <a:spcPct val="0"/>
      </a:spcBef>
      <a:spcAft>
        <a:spcPct val="0"/>
      </a:spcAft>
      <a:defRPr sz="1100" kern="1200">
        <a:solidFill>
          <a:schemeClr val="tx2"/>
        </a:solidFill>
        <a:latin typeface="Arial" charset="0"/>
        <a:ea typeface="+mn-ea"/>
        <a:cs typeface="+mn-cs"/>
      </a:defRPr>
    </a:lvl2pPr>
    <a:lvl3pPr marL="914400" algn="l" rtl="0" eaLnBrk="0" fontAlgn="base" hangingPunct="0">
      <a:spcBef>
        <a:spcPct val="0"/>
      </a:spcBef>
      <a:spcAft>
        <a:spcPct val="0"/>
      </a:spcAft>
      <a:defRPr sz="1100" kern="1200">
        <a:solidFill>
          <a:schemeClr val="tx2"/>
        </a:solidFill>
        <a:latin typeface="Arial" charset="0"/>
        <a:ea typeface="+mn-ea"/>
        <a:cs typeface="+mn-cs"/>
      </a:defRPr>
    </a:lvl3pPr>
    <a:lvl4pPr marL="1371600" algn="l" rtl="0" eaLnBrk="0" fontAlgn="base" hangingPunct="0">
      <a:spcBef>
        <a:spcPct val="0"/>
      </a:spcBef>
      <a:spcAft>
        <a:spcPct val="0"/>
      </a:spcAft>
      <a:defRPr sz="1100" kern="1200">
        <a:solidFill>
          <a:schemeClr val="tx2"/>
        </a:solidFill>
        <a:latin typeface="Arial" charset="0"/>
        <a:ea typeface="+mn-ea"/>
        <a:cs typeface="+mn-cs"/>
      </a:defRPr>
    </a:lvl4pPr>
    <a:lvl5pPr marL="1828800" algn="l" rtl="0" eaLnBrk="0" fontAlgn="base" hangingPunct="0">
      <a:spcBef>
        <a:spcPct val="0"/>
      </a:spcBef>
      <a:spcAft>
        <a:spcPct val="0"/>
      </a:spcAft>
      <a:defRPr sz="1100" kern="1200">
        <a:solidFill>
          <a:schemeClr val="tx2"/>
        </a:solidFill>
        <a:latin typeface="Arial" charset="0"/>
        <a:ea typeface="+mn-ea"/>
        <a:cs typeface="+mn-cs"/>
      </a:defRPr>
    </a:lvl5pPr>
    <a:lvl6pPr marL="2286000" algn="l" defTabSz="914400" rtl="0" eaLnBrk="1" latinLnBrk="0" hangingPunct="1">
      <a:defRPr sz="1100" kern="1200">
        <a:solidFill>
          <a:schemeClr val="tx2"/>
        </a:solidFill>
        <a:latin typeface="Arial" charset="0"/>
        <a:ea typeface="+mn-ea"/>
        <a:cs typeface="+mn-cs"/>
      </a:defRPr>
    </a:lvl6pPr>
    <a:lvl7pPr marL="2743200" algn="l" defTabSz="914400" rtl="0" eaLnBrk="1" latinLnBrk="0" hangingPunct="1">
      <a:defRPr sz="1100" kern="1200">
        <a:solidFill>
          <a:schemeClr val="tx2"/>
        </a:solidFill>
        <a:latin typeface="Arial" charset="0"/>
        <a:ea typeface="+mn-ea"/>
        <a:cs typeface="+mn-cs"/>
      </a:defRPr>
    </a:lvl7pPr>
    <a:lvl8pPr marL="3200400" algn="l" defTabSz="914400" rtl="0" eaLnBrk="1" latinLnBrk="0" hangingPunct="1">
      <a:defRPr sz="1100" kern="1200">
        <a:solidFill>
          <a:schemeClr val="tx2"/>
        </a:solidFill>
        <a:latin typeface="Arial" charset="0"/>
        <a:ea typeface="+mn-ea"/>
        <a:cs typeface="+mn-cs"/>
      </a:defRPr>
    </a:lvl8pPr>
    <a:lvl9pPr marL="3657600" algn="l" defTabSz="914400" rtl="0" eaLnBrk="1" latinLnBrk="0" hangingPunct="1">
      <a:defRPr sz="1100" kern="1200">
        <a:solidFill>
          <a:schemeClr val="tx2"/>
        </a:solidFill>
        <a:latin typeface="Arial" charset="0"/>
        <a:ea typeface="+mn-ea"/>
        <a:cs typeface="+mn-cs"/>
      </a:defRPr>
    </a:lvl9pPr>
  </p:defaultTextStyle>
  <p:extLst>
    <p:ext uri="{521415D9-36F7-43E2-AB2F-B90AF26B5E84}">
      <p14:sectionLst xmlns:p14="http://schemas.microsoft.com/office/powerpoint/2010/main">
        <p14:section name="Default Section" id="{7618E53A-C01B-4DB0-B828-018D2B83BE73}">
          <p14:sldIdLst>
            <p14:sldId id="1226"/>
            <p14:sldId id="1230"/>
            <p14:sldId id="436"/>
            <p14:sldId id="1196"/>
            <p14:sldId id="1235"/>
            <p14:sldId id="1228"/>
            <p14:sldId id="1234"/>
            <p14:sldId id="1243"/>
            <p14:sldId id="1191"/>
            <p14:sldId id="1233"/>
            <p14:sldId id="1238"/>
            <p14:sldId id="1236"/>
            <p14:sldId id="1244"/>
            <p14:sldId id="1205"/>
            <p14:sldId id="1240"/>
            <p14:sldId id="1223"/>
            <p14:sldId id="1231"/>
            <p14:sldId id="1237"/>
            <p14:sldId id="1219"/>
            <p14:sldId id="1232"/>
            <p14:sldId id="1242"/>
            <p14:sldId id="1177"/>
            <p14:sldId id="1157"/>
            <p14:sldId id="1241"/>
            <p14:sldId id="1210"/>
            <p14:sldId id="11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ey Capstick" initials="TC" lastIdx="1" clrIdx="0">
    <p:extLst>
      <p:ext uri="{19B8F6BF-5375-455C-9EA6-DF929625EA0E}">
        <p15:presenceInfo xmlns:p15="http://schemas.microsoft.com/office/powerpoint/2012/main" userId="S::tcapstic@networkrail.co.uk::091ad6f2-cf95-4357-ac15-b7ee3880f581" providerId="AD"/>
      </p:ext>
    </p:extLst>
  </p:cmAuthor>
  <p:cmAuthor id="2" name="Achilleus Iheozor-Ejiofor" initials="AI" lastIdx="1" clrIdx="1">
    <p:extLst>
      <p:ext uri="{19B8F6BF-5375-455C-9EA6-DF929625EA0E}">
        <p15:presenceInfo xmlns:p15="http://schemas.microsoft.com/office/powerpoint/2012/main" userId="S::aiejiofo@networkrail.co.uk::5712568b-125a-4fb7-be38-ed1b44786f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6D2B"/>
    <a:srgbClr val="452381"/>
    <a:srgbClr val="016BA7"/>
    <a:srgbClr val="0000FF"/>
    <a:srgbClr val="FF3399"/>
    <a:srgbClr val="FFFFCC"/>
    <a:srgbClr val="3FB499"/>
    <a:srgbClr val="797979"/>
    <a:srgbClr val="CC154E"/>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92969-11AC-0DF6-2EC0-F539ADFD5FD8}" v="3" dt="2021-04-12T10:55:26.528"/>
    <p1510:client id="{979B2BCE-50DC-3248-4439-22223F3DA5F7}" v="344" dt="2021-04-12T10:54:31.544"/>
    <p1510:client id="{9BA483F8-C0FE-8876-E9D9-A8B1C3BBE7F4}" v="7" dt="2021-04-09T11:58:32.249"/>
    <p1510:client id="{C357B3BE-2FC7-9224-0566-98188F0B3E69}" v="234" dt="2021-04-09T11:45:49.003"/>
    <p1510:client id="{C8B72C9A-37F3-40F8-A547-9A40AA0608C0}" v="83" dt="2021-04-09T07:15:01.128"/>
    <p1510:client id="{C98ABC9F-1000-2000-C8DA-BECF88533F3F}" v="191" dt="2021-04-09T12:20:17.917"/>
    <p1510:client id="{DA805E1A-0FD7-39E1-B082-6D527B21A93A}" v="61" dt="2021-04-12T09:16:30.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a:t>Total Red Zone Working (Hours) 3</a:t>
            </a:r>
            <a:r>
              <a:rPr lang="en-GB" baseline="0"/>
              <a:t> period moving average</a:t>
            </a:r>
            <a:endParaRPr lang="en-GB"/>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0963804762421824E-2"/>
          <c:y val="0.10394084372840186"/>
          <c:w val="0.92759216922834009"/>
          <c:h val="0.70007448164002128"/>
        </c:manualLayout>
      </c:layout>
      <c:lineChart>
        <c:grouping val="standard"/>
        <c:varyColors val="0"/>
        <c:ser>
          <c:idx val="3"/>
          <c:order val="0"/>
          <c:tx>
            <c:strRef>
              <c:f>'Red Zone'!$E$1</c:f>
              <c:strCache>
                <c:ptCount val="1"/>
                <c:pt idx="0">
                  <c:v>Total Red Zone Working (Hours)</c:v>
                </c:pt>
              </c:strCache>
            </c:strRef>
          </c:tx>
          <c:spPr>
            <a:ln w="25400" cap="rnd">
              <a:noFill/>
              <a:round/>
            </a:ln>
            <a:effectLst>
              <a:outerShdw blurRad="57150" dist="19050" dir="5400000" algn="ctr" rotWithShape="0">
                <a:srgbClr val="000000">
                  <a:alpha val="63000"/>
                </a:srgbClr>
              </a:outerShdw>
            </a:effectLst>
          </c:spPr>
          <c:marker>
            <c:symbol val="none"/>
          </c:marker>
          <c:dLbls>
            <c:delete val="1"/>
          </c:dLbls>
          <c:trendline>
            <c:spPr>
              <a:ln w="19050" cap="rnd">
                <a:solidFill>
                  <a:schemeClr val="accent4"/>
                </a:solidFill>
              </a:ln>
              <a:effectLst/>
            </c:spPr>
            <c:trendlineType val="movingAvg"/>
            <c:period val="4"/>
            <c:dispRSqr val="0"/>
            <c:dispEq val="0"/>
          </c:trendline>
          <c:cat>
            <c:strRef>
              <c:f>'Red Zone'!$A$2:$A$17</c:f>
              <c:strCache>
                <c:ptCount val="16"/>
                <c:pt idx="0">
                  <c:v>P10 Week 1 </c:v>
                </c:pt>
                <c:pt idx="1">
                  <c:v>P10 Week 2</c:v>
                </c:pt>
                <c:pt idx="2">
                  <c:v>P10 Week 3</c:v>
                </c:pt>
                <c:pt idx="3">
                  <c:v>P10 Week 4</c:v>
                </c:pt>
                <c:pt idx="4">
                  <c:v>P11 Week 1 </c:v>
                </c:pt>
                <c:pt idx="5">
                  <c:v>P11 Week 2</c:v>
                </c:pt>
                <c:pt idx="6">
                  <c:v>P11 Week 3</c:v>
                </c:pt>
                <c:pt idx="7">
                  <c:v>P11 Week 4</c:v>
                </c:pt>
                <c:pt idx="8">
                  <c:v>P12 Week 1 </c:v>
                </c:pt>
                <c:pt idx="9">
                  <c:v>P12 Week 2</c:v>
                </c:pt>
                <c:pt idx="10">
                  <c:v>P12 Week 3</c:v>
                </c:pt>
                <c:pt idx="11">
                  <c:v>P12 Week 4</c:v>
                </c:pt>
                <c:pt idx="12">
                  <c:v>P13 Week 1 </c:v>
                </c:pt>
                <c:pt idx="13">
                  <c:v>P13 Week 2</c:v>
                </c:pt>
                <c:pt idx="14">
                  <c:v>P13 Week 3</c:v>
                </c:pt>
                <c:pt idx="15">
                  <c:v>P13 Week 4</c:v>
                </c:pt>
              </c:strCache>
            </c:strRef>
          </c:cat>
          <c:val>
            <c:numRef>
              <c:f>'Red Zone'!$E$2:$E$17</c:f>
              <c:numCache>
                <c:formatCode>General</c:formatCode>
                <c:ptCount val="16"/>
                <c:pt idx="0">
                  <c:v>2033</c:v>
                </c:pt>
                <c:pt idx="1">
                  <c:v>1342</c:v>
                </c:pt>
                <c:pt idx="2">
                  <c:v>1051</c:v>
                </c:pt>
                <c:pt idx="3">
                  <c:v>2974</c:v>
                </c:pt>
                <c:pt idx="4">
                  <c:v>2566</c:v>
                </c:pt>
                <c:pt idx="5">
                  <c:v>1992</c:v>
                </c:pt>
                <c:pt idx="6">
                  <c:v>1687</c:v>
                </c:pt>
                <c:pt idx="7">
                  <c:v>2394</c:v>
                </c:pt>
                <c:pt idx="8">
                  <c:v>3128</c:v>
                </c:pt>
                <c:pt idx="9">
                  <c:v>2081</c:v>
                </c:pt>
                <c:pt idx="10">
                  <c:v>2018</c:v>
                </c:pt>
                <c:pt idx="11">
                  <c:v>1084</c:v>
                </c:pt>
                <c:pt idx="12">
                  <c:v>1335</c:v>
                </c:pt>
                <c:pt idx="13">
                  <c:v>1303</c:v>
                </c:pt>
                <c:pt idx="14">
                  <c:v>1075</c:v>
                </c:pt>
                <c:pt idx="15">
                  <c:v>404</c:v>
                </c:pt>
              </c:numCache>
            </c:numRef>
          </c:val>
          <c:smooth val="0"/>
          <c:extLst>
            <c:ext xmlns:c16="http://schemas.microsoft.com/office/drawing/2014/chart" uri="{C3380CC4-5D6E-409C-BE32-E72D297353CC}">
              <c16:uniqueId val="{00000001-0856-4D26-889A-BFE9AF6757DF}"/>
            </c:ext>
          </c:extLst>
        </c:ser>
        <c:dLbls>
          <c:dLblPos val="ctr"/>
          <c:showLegendKey val="0"/>
          <c:showVal val="1"/>
          <c:showCatName val="0"/>
          <c:showSerName val="0"/>
          <c:showPercent val="0"/>
          <c:showBubbleSize val="0"/>
        </c:dLbls>
        <c:smooth val="0"/>
        <c:axId val="724704672"/>
        <c:axId val="724710248"/>
      </c:lineChart>
      <c:catAx>
        <c:axId val="7247046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24710248"/>
        <c:crosses val="autoZero"/>
        <c:auto val="1"/>
        <c:lblAlgn val="ctr"/>
        <c:lblOffset val="100"/>
        <c:noMultiLvlLbl val="0"/>
      </c:catAx>
      <c:valAx>
        <c:axId val="72471024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en-US" sz="1400"/>
                  <a:t>Hours Recorded Red Zone </a:t>
                </a:r>
              </a:p>
            </c:rich>
          </c:tx>
          <c:layout>
            <c:manualLayout>
              <c:xMode val="edge"/>
              <c:yMode val="edge"/>
              <c:x val="4.4527281002294111E-2"/>
              <c:y val="0.13882210844869117"/>
            </c:manualLayout>
          </c:layout>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24704672"/>
        <c:crosses val="autoZero"/>
        <c:crossBetween val="between"/>
      </c:valAx>
      <c:spPr>
        <a:noFill/>
        <a:ln>
          <a:noFill/>
        </a:ln>
        <a:effectLst/>
      </c:spPr>
    </c:plotArea>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4-09T04:41:34.856" idx="1">
    <p:pos x="5690" y="950"/>
    <p:text>Achilleus does Katherine want all calls on this topic or just those who are operations based?
</p:text>
    <p:extLst>
      <p:ext uri="{C676402C-5697-4E1C-873F-D02D1690AC5C}">
        <p15:threadingInfo xmlns:p15="http://schemas.microsoft.com/office/powerpoint/2012/main" timeZoneBias="420"/>
      </p:ext>
    </p:extLst>
  </p:cm>
  <p:cm authorId="2" dt="2021-04-09T05:20:17.917" idx="1">
    <p:pos x="5690" y="1046"/>
    <p:text>amended to read  "line managers "
</p:text>
    <p:extLst>
      <p:ext uri="{C676402C-5697-4E1C-873F-D02D1690AC5C}">
        <p15:threadingInfo xmlns:p15="http://schemas.microsoft.com/office/powerpoint/2012/main" timeZoneBias="420">
          <p15:parentCm authorId="1"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BB5D4-9901-460D-962F-E40566D78822}"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GB"/>
        </a:p>
      </dgm:t>
    </dgm:pt>
    <dgm:pt modelId="{48BCA8EB-694B-4EE1-8030-10CA46A2BC61}">
      <dgm:prSet phldrT="[Text]" custT="1"/>
      <dgm:spPr>
        <a:xfrm>
          <a:off x="864536" y="0"/>
          <a:ext cx="1194699" cy="1023155"/>
        </a:xfrm>
        <a:prstGeom prst="ellipse">
          <a:avLst/>
        </a:prstGeom>
        <a:solidFill>
          <a:srgbClr val="11BAFF">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200" b="1" u="sng">
              <a:solidFill>
                <a:sysClr val="window" lastClr="FFFFFF"/>
              </a:solidFill>
              <a:latin typeface="Network Rail Sans" panose="02000000040000020004" pitchFamily="2" charset="0"/>
              <a:ea typeface="+mn-ea"/>
              <a:cs typeface="+mn-cs"/>
            </a:rPr>
            <a:t>Smell</a:t>
          </a:r>
          <a:r>
            <a:rPr lang="en-GB" sz="1200" u="sng">
              <a:solidFill>
                <a:sysClr val="window" lastClr="FFFFFF"/>
              </a:solidFill>
              <a:latin typeface="Network Rail Sans" panose="02000000040000020004" pitchFamily="2" charset="0"/>
              <a:ea typeface="+mn-ea"/>
              <a:cs typeface="+mn-cs"/>
            </a:rPr>
            <a:t> </a:t>
          </a:r>
          <a:r>
            <a:rPr lang="en-GB" sz="1000">
              <a:solidFill>
                <a:sysClr val="window" lastClr="FFFFFF"/>
              </a:solidFill>
              <a:latin typeface="Network Rail Sans" panose="02000000040000020004" pitchFamily="2" charset="0"/>
              <a:ea typeface="+mn-ea"/>
              <a:cs typeface="+mn-cs"/>
            </a:rPr>
            <a:t>the bright new flowers blooming around you. </a:t>
          </a:r>
        </a:p>
        <a:p>
          <a:pPr>
            <a:buNone/>
          </a:pPr>
          <a:endParaRPr lang="en-GB" sz="800">
            <a:solidFill>
              <a:sysClr val="window" lastClr="FFFFFF"/>
            </a:solidFill>
            <a:latin typeface="Arial" panose="020B0604020202020204"/>
            <a:ea typeface="+mn-ea"/>
            <a:cs typeface="+mn-cs"/>
          </a:endParaRPr>
        </a:p>
      </dgm:t>
    </dgm:pt>
    <dgm:pt modelId="{9508CE57-B49E-4783-90EA-5A1DB26DD662}" type="parTrans" cxnId="{B690CAFC-DA62-409A-9CFE-69D292A4BD34}">
      <dgm:prSet/>
      <dgm:spPr/>
      <dgm:t>
        <a:bodyPr/>
        <a:lstStyle/>
        <a:p>
          <a:endParaRPr lang="en-GB"/>
        </a:p>
      </dgm:t>
    </dgm:pt>
    <dgm:pt modelId="{7552089A-7B22-4DB0-81E3-2B0D77F6D90B}" type="sibTrans" cxnId="{B690CAFC-DA62-409A-9CFE-69D292A4BD34}">
      <dgm:prSet/>
      <dgm:spPr/>
      <dgm:t>
        <a:bodyPr/>
        <a:lstStyle/>
        <a:p>
          <a:endParaRPr lang="en-GB"/>
        </a:p>
      </dgm:t>
    </dgm:pt>
    <dgm:pt modelId="{B2708EAE-99BD-4F03-9E26-28AE4572FECF}" type="pres">
      <dgm:prSet presAssocID="{D16BB5D4-9901-460D-962F-E40566D78822}" presName="cycle" presStyleCnt="0">
        <dgm:presLayoutVars>
          <dgm:dir/>
          <dgm:resizeHandles val="exact"/>
        </dgm:presLayoutVars>
      </dgm:prSet>
      <dgm:spPr/>
    </dgm:pt>
    <dgm:pt modelId="{B74CA49F-DE12-440E-80A0-E8F9F667D32B}" type="pres">
      <dgm:prSet presAssocID="{48BCA8EB-694B-4EE1-8030-10CA46A2BC61}" presName="node" presStyleLbl="node1" presStyleIdx="0" presStyleCnt="1" custScaleX="116772" custScaleY="100005" custRadScaleRad="89729" custRadScaleInc="758">
        <dgm:presLayoutVars>
          <dgm:bulletEnabled val="1"/>
        </dgm:presLayoutVars>
      </dgm:prSet>
      <dgm:spPr/>
    </dgm:pt>
  </dgm:ptLst>
  <dgm:cxnLst>
    <dgm:cxn modelId="{B59CC609-E4F4-49B6-B9F0-0207B72E0EE9}" type="presOf" srcId="{D16BB5D4-9901-460D-962F-E40566D78822}" destId="{B2708EAE-99BD-4F03-9E26-28AE4572FECF}" srcOrd="0" destOrd="0" presId="urn:microsoft.com/office/officeart/2005/8/layout/cycle2"/>
    <dgm:cxn modelId="{EC611010-7041-4CE6-A71A-4D29A99FEDB3}" type="presOf" srcId="{48BCA8EB-694B-4EE1-8030-10CA46A2BC61}" destId="{B74CA49F-DE12-440E-80A0-E8F9F667D32B}" srcOrd="0" destOrd="0" presId="urn:microsoft.com/office/officeart/2005/8/layout/cycle2"/>
    <dgm:cxn modelId="{B690CAFC-DA62-409A-9CFE-69D292A4BD34}" srcId="{D16BB5D4-9901-460D-962F-E40566D78822}" destId="{48BCA8EB-694B-4EE1-8030-10CA46A2BC61}" srcOrd="0" destOrd="0" parTransId="{9508CE57-B49E-4783-90EA-5A1DB26DD662}" sibTransId="{7552089A-7B22-4DB0-81E3-2B0D77F6D90B}"/>
    <dgm:cxn modelId="{F3AFF35E-4AF1-4F1A-9986-417FFFC1C3B1}" type="presParOf" srcId="{B2708EAE-99BD-4F03-9E26-28AE4572FECF}" destId="{B74CA49F-DE12-440E-80A0-E8F9F667D32B}"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CA49F-DE12-440E-80A0-E8F9F667D32B}">
      <dsp:nvSpPr>
        <dsp:cNvPr id="0" name=""/>
        <dsp:cNvSpPr/>
      </dsp:nvSpPr>
      <dsp:spPr>
        <a:xfrm>
          <a:off x="864536" y="0"/>
          <a:ext cx="1194699" cy="1023155"/>
        </a:xfrm>
        <a:prstGeom prst="ellipse">
          <a:avLst/>
        </a:prstGeom>
        <a:solidFill>
          <a:srgbClr val="11BAFF">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u="sng" kern="1200">
              <a:solidFill>
                <a:sysClr val="window" lastClr="FFFFFF"/>
              </a:solidFill>
              <a:latin typeface="Network Rail Sans" panose="02000000040000020004" pitchFamily="2" charset="0"/>
              <a:ea typeface="+mn-ea"/>
              <a:cs typeface="+mn-cs"/>
            </a:rPr>
            <a:t>Smell</a:t>
          </a:r>
          <a:r>
            <a:rPr lang="en-GB" sz="1200" u="sng" kern="1200">
              <a:solidFill>
                <a:sysClr val="window" lastClr="FFFFFF"/>
              </a:solidFill>
              <a:latin typeface="Network Rail Sans" panose="02000000040000020004" pitchFamily="2" charset="0"/>
              <a:ea typeface="+mn-ea"/>
              <a:cs typeface="+mn-cs"/>
            </a:rPr>
            <a:t> </a:t>
          </a:r>
          <a:r>
            <a:rPr lang="en-GB" sz="1000" kern="1200">
              <a:solidFill>
                <a:sysClr val="window" lastClr="FFFFFF"/>
              </a:solidFill>
              <a:latin typeface="Network Rail Sans" panose="02000000040000020004" pitchFamily="2" charset="0"/>
              <a:ea typeface="+mn-ea"/>
              <a:cs typeface="+mn-cs"/>
            </a:rPr>
            <a:t>the bright new flowers blooming around you. </a:t>
          </a:r>
        </a:p>
        <a:p>
          <a:pPr marL="0" lvl="0" indent="0" algn="ctr" defTabSz="533400">
            <a:lnSpc>
              <a:spcPct val="90000"/>
            </a:lnSpc>
            <a:spcBef>
              <a:spcPct val="0"/>
            </a:spcBef>
            <a:spcAft>
              <a:spcPct val="35000"/>
            </a:spcAft>
            <a:buNone/>
          </a:pPr>
          <a:endParaRPr lang="en-GB" sz="800" kern="1200">
            <a:solidFill>
              <a:sysClr val="window" lastClr="FFFFFF"/>
            </a:solidFill>
            <a:latin typeface="Arial" panose="020B0604020202020204"/>
            <a:ea typeface="+mn-ea"/>
            <a:cs typeface="+mn-cs"/>
          </a:endParaRPr>
        </a:p>
      </dsp:txBody>
      <dsp:txXfrm>
        <a:off x="1039496" y="149838"/>
        <a:ext cx="844779" cy="72347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0.75252</cdr:x>
      <cdr:y>0.11172</cdr:y>
    </cdr:from>
    <cdr:to>
      <cdr:x>0.9955</cdr:x>
      <cdr:y>0.39302</cdr:y>
    </cdr:to>
    <cdr:sp macro="" textlink="">
      <cdr:nvSpPr>
        <cdr:cNvPr id="2" name="Oval 1">
          <a:extLst xmlns:a="http://schemas.openxmlformats.org/drawingml/2006/main">
            <a:ext uri="{FF2B5EF4-FFF2-40B4-BE49-F238E27FC236}">
              <a16:creationId xmlns:a16="http://schemas.microsoft.com/office/drawing/2014/main" id="{969767CC-11F8-44FC-9856-F15276AE0F2F}"/>
            </a:ext>
          </a:extLst>
        </cdr:cNvPr>
        <cdr:cNvSpPr/>
      </cdr:nvSpPr>
      <cdr:spPr>
        <a:xfrm xmlns:a="http://schemas.openxmlformats.org/drawingml/2006/main">
          <a:off x="4383497" y="437387"/>
          <a:ext cx="1415421" cy="1101233"/>
        </a:xfrm>
        <a:prstGeom xmlns:a="http://schemas.openxmlformats.org/drawingml/2006/main" prst="ellipse">
          <a:avLst/>
        </a:prstGeom>
        <a:noFill xmlns:a="http://schemas.openxmlformats.org/drawingml/2006/main"/>
        <a:ln xmlns:a="http://schemas.openxmlformats.org/drawingml/2006/main" w="12700" cap="flat" cmpd="sng" algn="ctr">
          <a:solidFill>
            <a:srgbClr val="00B050"/>
          </a:solidFill>
          <a:prstDash val="solid"/>
          <a:miter lim="800000"/>
        </a:ln>
        <a:effectLst xmlns:a="http://schemas.openxmlformats.org/drawingml/2006/main"/>
      </cdr:spPr>
      <cdr:txBody>
        <a:bodyPr xmlns:a="http://schemas.openxmlformats.org/drawingml/2006/main" rtlCol="0" anchor="ctr"/>
        <a:lstStyle xmlns:a="http://schemas.openxmlformats.org/drawingml/2006/main">
          <a:defPPr>
            <a:defRPr lang="en-GB"/>
          </a:defPPr>
          <a:lvl1pPr algn="l" rtl="0" eaLnBrk="0" fontAlgn="base" hangingPunct="0">
            <a:spcBef>
              <a:spcPct val="0"/>
            </a:spcBef>
            <a:spcAft>
              <a:spcPct val="0"/>
            </a:spcAft>
            <a:defRPr sz="1100" kern="1200">
              <a:solidFill>
                <a:schemeClr val="tx2"/>
              </a:solidFill>
              <a:latin typeface="Arial" charset="0"/>
              <a:ea typeface="+mn-ea"/>
              <a:cs typeface="+mn-cs"/>
            </a:defRPr>
          </a:lvl1pPr>
          <a:lvl2pPr marL="457200" algn="l" rtl="0" eaLnBrk="0" fontAlgn="base" hangingPunct="0">
            <a:spcBef>
              <a:spcPct val="0"/>
            </a:spcBef>
            <a:spcAft>
              <a:spcPct val="0"/>
            </a:spcAft>
            <a:defRPr sz="1100" kern="1200">
              <a:solidFill>
                <a:schemeClr val="tx2"/>
              </a:solidFill>
              <a:latin typeface="Arial" charset="0"/>
              <a:ea typeface="+mn-ea"/>
              <a:cs typeface="+mn-cs"/>
            </a:defRPr>
          </a:lvl2pPr>
          <a:lvl3pPr marL="914400" algn="l" rtl="0" eaLnBrk="0" fontAlgn="base" hangingPunct="0">
            <a:spcBef>
              <a:spcPct val="0"/>
            </a:spcBef>
            <a:spcAft>
              <a:spcPct val="0"/>
            </a:spcAft>
            <a:defRPr sz="1100" kern="1200">
              <a:solidFill>
                <a:schemeClr val="tx2"/>
              </a:solidFill>
              <a:latin typeface="Arial" charset="0"/>
              <a:ea typeface="+mn-ea"/>
              <a:cs typeface="+mn-cs"/>
            </a:defRPr>
          </a:lvl3pPr>
          <a:lvl4pPr marL="1371600" algn="l" rtl="0" eaLnBrk="0" fontAlgn="base" hangingPunct="0">
            <a:spcBef>
              <a:spcPct val="0"/>
            </a:spcBef>
            <a:spcAft>
              <a:spcPct val="0"/>
            </a:spcAft>
            <a:defRPr sz="1100" kern="1200">
              <a:solidFill>
                <a:schemeClr val="tx2"/>
              </a:solidFill>
              <a:latin typeface="Arial" charset="0"/>
              <a:ea typeface="+mn-ea"/>
              <a:cs typeface="+mn-cs"/>
            </a:defRPr>
          </a:lvl4pPr>
          <a:lvl5pPr marL="1828800" algn="l" rtl="0" eaLnBrk="0" fontAlgn="base" hangingPunct="0">
            <a:spcBef>
              <a:spcPct val="0"/>
            </a:spcBef>
            <a:spcAft>
              <a:spcPct val="0"/>
            </a:spcAft>
            <a:defRPr sz="1100" kern="1200">
              <a:solidFill>
                <a:schemeClr val="tx2"/>
              </a:solidFill>
              <a:latin typeface="Arial" charset="0"/>
              <a:ea typeface="+mn-ea"/>
              <a:cs typeface="+mn-cs"/>
            </a:defRPr>
          </a:lvl5pPr>
          <a:lvl6pPr marL="2286000" algn="l" defTabSz="914400" rtl="0" eaLnBrk="1" latinLnBrk="0" hangingPunct="1">
            <a:defRPr sz="1100" kern="1200">
              <a:solidFill>
                <a:schemeClr val="tx2"/>
              </a:solidFill>
              <a:latin typeface="Arial" charset="0"/>
              <a:ea typeface="+mn-ea"/>
              <a:cs typeface="+mn-cs"/>
            </a:defRPr>
          </a:lvl6pPr>
          <a:lvl7pPr marL="2743200" algn="l" defTabSz="914400" rtl="0" eaLnBrk="1" latinLnBrk="0" hangingPunct="1">
            <a:defRPr sz="1100" kern="1200">
              <a:solidFill>
                <a:schemeClr val="tx2"/>
              </a:solidFill>
              <a:latin typeface="Arial" charset="0"/>
              <a:ea typeface="+mn-ea"/>
              <a:cs typeface="+mn-cs"/>
            </a:defRPr>
          </a:lvl7pPr>
          <a:lvl8pPr marL="3200400" algn="l" defTabSz="914400" rtl="0" eaLnBrk="1" latinLnBrk="0" hangingPunct="1">
            <a:defRPr sz="1100" kern="1200">
              <a:solidFill>
                <a:schemeClr val="tx2"/>
              </a:solidFill>
              <a:latin typeface="Arial" charset="0"/>
              <a:ea typeface="+mn-ea"/>
              <a:cs typeface="+mn-cs"/>
            </a:defRPr>
          </a:lvl8pPr>
          <a:lvl9pPr marL="3657600" algn="l" defTabSz="914400" rtl="0" eaLnBrk="1" latinLnBrk="0" hangingPunct="1">
            <a:defRPr sz="1100" kern="1200">
              <a:solidFill>
                <a:schemeClr val="tx2"/>
              </a:solidFill>
              <a:latin typeface="Arial" charset="0"/>
              <a:ea typeface="+mn-ea"/>
              <a:cs typeface="+mn-cs"/>
            </a:defRPr>
          </a:lvl9pPr>
        </a:lstStyle>
        <a:p xmlns:a="http://schemas.openxmlformats.org/drawingml/2006/main">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00B050"/>
              </a:solidFill>
              <a:effectLst/>
              <a:uLnTx/>
              <a:uFillTx/>
              <a:latin typeface="Arial" panose="020B0604020202020204"/>
              <a:ea typeface="+mn-ea"/>
              <a:cs typeface="+mn-cs"/>
            </a:rPr>
            <a:t>64% </a:t>
          </a:r>
          <a:r>
            <a:rPr kumimoji="0" lang="en-US" sz="1200" b="0" i="0" u="none" strike="noStrike" kern="0" cap="none" spc="0" normalizeH="0" baseline="0" noProof="0" dirty="0">
              <a:ln>
                <a:noFill/>
              </a:ln>
              <a:solidFill>
                <a:prstClr val="white">
                  <a:lumMod val="95000"/>
                </a:prstClr>
              </a:solidFill>
              <a:effectLst/>
              <a:uLnTx/>
              <a:uFillTx/>
              <a:latin typeface="Arial" panose="020B0604020202020204"/>
              <a:ea typeface="+mn-ea"/>
              <a:cs typeface="+mn-cs"/>
            </a:rPr>
            <a:t>decrease when compared to Period 13 last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3" name="Rectangle 3"/>
          <p:cNvSpPr>
            <a:spLocks noGrp="1" noChangeArrowheads="1"/>
          </p:cNvSpPr>
          <p:nvPr>
            <p:ph type="dt" sz="quarter" idx="1"/>
          </p:nvPr>
        </p:nvSpPr>
        <p:spPr bwMode="auto">
          <a:xfrm>
            <a:off x="3850444"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4" name="Rectangle 4"/>
          <p:cNvSpPr>
            <a:spLocks noGrp="1" noChangeArrowheads="1"/>
          </p:cNvSpPr>
          <p:nvPr>
            <p:ph type="ftr" sz="quarter" idx="2"/>
          </p:nvPr>
        </p:nvSpPr>
        <p:spPr bwMode="auto">
          <a:xfrm>
            <a:off x="1"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5" name="Rectangle 5"/>
          <p:cNvSpPr>
            <a:spLocks noGrp="1" noChangeArrowheads="1"/>
          </p:cNvSpPr>
          <p:nvPr>
            <p:ph type="sldNum" sz="quarter" idx="3"/>
          </p:nvPr>
        </p:nvSpPr>
        <p:spPr bwMode="auto">
          <a:xfrm>
            <a:off x="3850444"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algn="r" eaLnBrk="1" hangingPunct="1">
              <a:defRPr sz="1200" smtClean="0">
                <a:solidFill>
                  <a:schemeClr val="tx1"/>
                </a:solidFill>
              </a:defRPr>
            </a:lvl1pPr>
          </a:lstStyle>
          <a:p>
            <a:pPr>
              <a:defRPr/>
            </a:pPr>
            <a:fld id="{8F497DC9-7F23-4C9F-9312-F610CE64912C}" type="slidenum">
              <a:rPr lang="en-GB" altLang="en-US"/>
              <a:pPr>
                <a:defRPr/>
              </a:pPr>
              <a:t>‹#›</a:t>
            </a:fld>
            <a:endParaRPr lang="en-GB" altLang="en-US"/>
          </a:p>
        </p:txBody>
      </p:sp>
    </p:spTree>
    <p:extLst>
      <p:ext uri="{BB962C8B-B14F-4D97-AF65-F5344CB8AC3E}">
        <p14:creationId xmlns:p14="http://schemas.microsoft.com/office/powerpoint/2010/main" val="2789331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099" name="Rectangle 3"/>
          <p:cNvSpPr>
            <a:spLocks noGrp="1" noChangeArrowheads="1"/>
          </p:cNvSpPr>
          <p:nvPr>
            <p:ph type="dt" idx="1"/>
          </p:nvPr>
        </p:nvSpPr>
        <p:spPr bwMode="auto">
          <a:xfrm>
            <a:off x="3850444"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102" name="Rectangle 6"/>
          <p:cNvSpPr>
            <a:spLocks noGrp="1" noChangeArrowheads="1"/>
          </p:cNvSpPr>
          <p:nvPr>
            <p:ph type="ftr" sz="quarter" idx="4"/>
          </p:nvPr>
        </p:nvSpPr>
        <p:spPr bwMode="auto">
          <a:xfrm>
            <a:off x="1"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103" name="Rectangle 7"/>
          <p:cNvSpPr>
            <a:spLocks noGrp="1" noChangeArrowheads="1"/>
          </p:cNvSpPr>
          <p:nvPr>
            <p:ph type="sldNum" sz="quarter" idx="5"/>
          </p:nvPr>
        </p:nvSpPr>
        <p:spPr bwMode="auto">
          <a:xfrm>
            <a:off x="3850444"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algn="r" eaLnBrk="1" hangingPunct="1">
              <a:defRPr sz="1200" smtClean="0">
                <a:solidFill>
                  <a:schemeClr val="tx1"/>
                </a:solidFill>
              </a:defRPr>
            </a:lvl1pPr>
          </a:lstStyle>
          <a:p>
            <a:pPr>
              <a:defRPr/>
            </a:pPr>
            <a:fld id="{B82A1433-23A6-45BE-BD22-9DD5141FC581}" type="slidenum">
              <a:rPr lang="en-GB" altLang="en-US"/>
              <a:pPr>
                <a:defRPr/>
              </a:pPr>
              <a:t>‹#›</a:t>
            </a:fld>
            <a:endParaRPr lang="en-GB" altLang="en-US"/>
          </a:p>
        </p:txBody>
      </p:sp>
    </p:spTree>
    <p:extLst>
      <p:ext uri="{BB962C8B-B14F-4D97-AF65-F5344CB8AC3E}">
        <p14:creationId xmlns:p14="http://schemas.microsoft.com/office/powerpoint/2010/main" val="2196960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Instructions to Managers</a:t>
            </a:r>
          </a:p>
          <a:p>
            <a:r>
              <a:rPr lang="en-GB" b="0"/>
              <a:t>To view any links in the slides, you need to have PowerPoint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520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469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29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14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607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WorkSafe Procedure could be invoked where there are concerns about: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safe method of working,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working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level of training provided,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competence of those involved in the work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resources available for the work activity or the tools/equipment to be used.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611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The Main Changes from the previous version of the Standard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Informing the appropriate Route Control (Maintenance of Works Delivery) or SCO24/7 (Capital Delivery) – Section 5</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Ability to carry out a formal review of the Safe System of Work including Task Risk – Section 4</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Two-part capture form NR/L2/OHS/00112/F01, to record the reason for raising the Procedure and the outcome. The copy of the completed form will be send to the employee who applied the Procedure – Section 6</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Responsible Person at the location or site as the standard is applicable to all staff, not only frontline – Section 3</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If a WorkSafe Procedure is applied, the appropriate DCP will identify a Level 1 investigator to manage an independent investigation or lesson learnt review – deviation from Section 7 (Southern Region)</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Application of the procedure is now detailed in a flowchart that should be readily available and displayed on notice boards in all locations – Section 5 and Figure 1 on page 10</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1"/>
              <a:t>The signed policy statement should be displayed on notice boards in all locations and distributed at inductions - Appendix ‘A’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372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468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451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1929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793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878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067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82A1433-23A6-45BE-BD22-9DD5141FC581}" type="slidenum">
              <a:rPr lang="en-GB" altLang="en-US" smtClean="0"/>
              <a:pPr>
                <a:defRPr/>
              </a:pPr>
              <a:t>23</a:t>
            </a:fld>
            <a:endParaRPr lang="en-GB" altLang="en-US"/>
          </a:p>
        </p:txBody>
      </p:sp>
    </p:spTree>
    <p:extLst>
      <p:ext uri="{BB962C8B-B14F-4D97-AF65-F5344CB8AC3E}">
        <p14:creationId xmlns:p14="http://schemas.microsoft.com/office/powerpoint/2010/main" val="272344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82A1433-23A6-45BE-BD22-9DD5141FC581}" type="slidenum">
              <a:rPr lang="en-GB" altLang="en-US" smtClean="0"/>
              <a:pPr>
                <a:defRPr/>
              </a:pPr>
              <a:t>24</a:t>
            </a:fld>
            <a:endParaRPr lang="en-GB" altLang="en-US"/>
          </a:p>
        </p:txBody>
      </p:sp>
    </p:spTree>
    <p:extLst>
      <p:ext uri="{BB962C8B-B14F-4D97-AF65-F5344CB8AC3E}">
        <p14:creationId xmlns:p14="http://schemas.microsoft.com/office/powerpoint/2010/main" val="249419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9866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FWI measure explained</a:t>
            </a:r>
          </a:p>
          <a:p>
            <a:endParaRPr lang="en-GB" b="1"/>
          </a:p>
          <a:p>
            <a:r>
              <a:rPr lang="en-GB" b="0"/>
              <a:t>Network Rail defines a work place injury as any injury sustained by staff, both direct employees and contractor/suppliers, while undertaking activities connected with Network Rail’s business.  </a:t>
            </a:r>
          </a:p>
          <a:p>
            <a:r>
              <a:rPr lang="en-GB" b="0"/>
              <a:t>All reported injuries are to be entered into SMIS, the companies corporate Safety Management Intelligence System.  </a:t>
            </a:r>
          </a:p>
          <a:p>
            <a:r>
              <a:rPr lang="en-GB" b="0"/>
              <a:t>Fatality weighted injury rate (FWIR) is a KPI that uses the following calculation: </a:t>
            </a:r>
          </a:p>
          <a:p>
            <a:r>
              <a:rPr lang="en-GB" b="0"/>
              <a:t>The number of fatalities, plus the (number of specified injuries / 10) plus the (number of 3+ lost day injuries / 200) plus the (number of all other injuries / 1000) divided by the hours worked, multiplied by 1,000,000, over the last 13 periods </a:t>
            </a:r>
          </a:p>
          <a:p>
            <a:r>
              <a:rPr lang="en-GB" b="0"/>
              <a:t>RIDDOR reporting shall be based on the requirements of the RIDDOR 2013 regulations and the ORR guidance http://orr.gov.uk/__data/assets/pdf_file/0010/2332/riddor-guidance.pdf.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808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93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415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4698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469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8688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1983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6.pn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pn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6.png"/><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7.png"/><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2.png"/><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extLst>
              <p:ext uri="{D42A27DB-BD31-4B8C-83A1-F6EECF244321}">
                <p14:modId xmlns:p14="http://schemas.microsoft.com/office/powerpoint/2010/main" val="1448906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310003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extLst>
              <p:ext uri="{D42A27DB-BD31-4B8C-83A1-F6EECF244321}">
                <p14:modId xmlns:p14="http://schemas.microsoft.com/office/powerpoint/2010/main" val="2025795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27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extLst>
              <p:ext uri="{D42A27DB-BD31-4B8C-83A1-F6EECF244321}">
                <p14:modId xmlns:p14="http://schemas.microsoft.com/office/powerpoint/2010/main" val="491670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095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extLst>
              <p:ext uri="{D42A27DB-BD31-4B8C-83A1-F6EECF244321}">
                <p14:modId xmlns:p14="http://schemas.microsoft.com/office/powerpoint/2010/main" val="100815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89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771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extLst>
              <p:ext uri="{D42A27DB-BD31-4B8C-83A1-F6EECF244321}">
                <p14:modId xmlns:p14="http://schemas.microsoft.com/office/powerpoint/2010/main" val="3191427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454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6B66-40ED-4331-A0D7-1BA52CA958A3}"/>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B78B4A-451E-4990-AAF3-46BB9C30E4E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490C57-BDCE-43CA-A642-A1D9B69825A4}"/>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5" name="Footer Placeholder 4">
            <a:extLst>
              <a:ext uri="{FF2B5EF4-FFF2-40B4-BE49-F238E27FC236}">
                <a16:creationId xmlns:a16="http://schemas.microsoft.com/office/drawing/2014/main" id="{2D514261-BF15-45C8-8D76-0EEA45013E4A}"/>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6FCAA44-8106-4ED6-8FF7-66CCD67D8E9F}"/>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1515186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21A-FEBC-4127-A226-32FE04CD60A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0B390E-1C9F-4AA5-A404-68E7D3051DAC}"/>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C5EAE2-8C2F-465C-9929-A9DA97962B2C}"/>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5" name="Footer Placeholder 4">
            <a:extLst>
              <a:ext uri="{FF2B5EF4-FFF2-40B4-BE49-F238E27FC236}">
                <a16:creationId xmlns:a16="http://schemas.microsoft.com/office/drawing/2014/main" id="{87D3C80B-B777-4AFF-972F-58CC14DABB0F}"/>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6C7CEE7-02F8-45DA-87F3-34EC7830F43D}"/>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193889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C2D8-E48E-4BC6-A756-14C003DDDDA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BE7CB9-CCE5-488B-AB88-FE053495082D}"/>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6F150D-4FF6-4C21-907F-45F45AFB131E}"/>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5" name="Footer Placeholder 4">
            <a:extLst>
              <a:ext uri="{FF2B5EF4-FFF2-40B4-BE49-F238E27FC236}">
                <a16:creationId xmlns:a16="http://schemas.microsoft.com/office/drawing/2014/main" id="{CFD4A434-E6F7-4374-9549-96C7D701B90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99F3ED4-FB94-4B90-9F83-B60BFDDF9FD0}"/>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4183065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B25B-5AB9-43C7-8615-7095167A09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482681-7B6E-48A2-968A-60CF60AD602D}"/>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66B1A8-FDCD-4067-A4EC-1278C0E444FE}"/>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45A8E6-0357-424F-93EA-D91B0369B75B}"/>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6" name="Footer Placeholder 5">
            <a:extLst>
              <a:ext uri="{FF2B5EF4-FFF2-40B4-BE49-F238E27FC236}">
                <a16:creationId xmlns:a16="http://schemas.microsoft.com/office/drawing/2014/main" id="{5FFC361A-D107-43C9-852F-E8FE9210B037}"/>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69782A4-58A5-4425-8CA4-0207F9A99991}"/>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169345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8C3D-9520-4C10-AACC-149CD478E61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4FC8B0-7753-49E3-9B06-560430CDBBA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4E8743-C340-4944-827F-053CB74051FB}"/>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013AAB-8EFB-4FE2-99A1-80DA343E15B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91FDB2-B6EA-4283-AFA6-A06444F2F771}"/>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C26C4E-2537-4C80-B830-92CCE3A8E560}"/>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8" name="Footer Placeholder 7">
            <a:extLst>
              <a:ext uri="{FF2B5EF4-FFF2-40B4-BE49-F238E27FC236}">
                <a16:creationId xmlns:a16="http://schemas.microsoft.com/office/drawing/2014/main" id="{6E09066A-CBF5-4CDF-9EF0-EC71FD8E672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89F35823-94E2-4810-8511-61F88C9340C4}"/>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292459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331153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6C8E-79AE-4776-B3EF-EF18CE4F767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24047-04BD-4119-9FFA-417B40F8034A}"/>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4" name="Footer Placeholder 3">
            <a:extLst>
              <a:ext uri="{FF2B5EF4-FFF2-40B4-BE49-F238E27FC236}">
                <a16:creationId xmlns:a16="http://schemas.microsoft.com/office/drawing/2014/main" id="{ABB5F7E9-650E-4CB3-BE44-FEBE8105BB5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B8498819-2125-41DE-80E9-3663BF15FF7E}"/>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56718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F773A-9A36-42EE-A490-25F3F05F319C}"/>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3" name="Footer Placeholder 2">
            <a:extLst>
              <a:ext uri="{FF2B5EF4-FFF2-40B4-BE49-F238E27FC236}">
                <a16:creationId xmlns:a16="http://schemas.microsoft.com/office/drawing/2014/main" id="{2C3A0F2E-D544-4679-85A2-631EF30FCF64}"/>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8B903DC-5598-45C0-A888-2BE089F494AA}"/>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3424985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F4D0-427D-471F-89B2-79DA1140BAB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69A393-14BE-49E3-A659-B08A702F10A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729134-1B7F-45BA-80B9-EE10997888D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79D31E-ECAB-4742-AD74-3A390F5F6889}"/>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6" name="Footer Placeholder 5">
            <a:extLst>
              <a:ext uri="{FF2B5EF4-FFF2-40B4-BE49-F238E27FC236}">
                <a16:creationId xmlns:a16="http://schemas.microsoft.com/office/drawing/2014/main" id="{48010503-1963-470D-B75B-4463A55A22C9}"/>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4E6A807-A48D-412A-8865-1F512BF93DEC}"/>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408062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BDB5-2FE8-4C66-9E91-D2A84F52C32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FD730A-B221-4C1B-ACF3-852AF656D35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EC3398-2BAE-4FE9-978A-8FBC2F382AA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F9D035-54BD-4EE0-9CBB-FC153F5347BB}"/>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6" name="Footer Placeholder 5">
            <a:extLst>
              <a:ext uri="{FF2B5EF4-FFF2-40B4-BE49-F238E27FC236}">
                <a16:creationId xmlns:a16="http://schemas.microsoft.com/office/drawing/2014/main" id="{0E2376AC-10B3-4D17-873A-E32696C0CD29}"/>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7A18EDD-4CD6-40B3-B66D-6B0EABBA21E2}"/>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108506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1F9-C634-4CB5-AFAF-FF52A315E00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880F3F-097B-4406-9A3F-1DFD70956963}"/>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3D466A-4DE5-48BB-983D-563DD18D61A7}"/>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5" name="Footer Placeholder 4">
            <a:extLst>
              <a:ext uri="{FF2B5EF4-FFF2-40B4-BE49-F238E27FC236}">
                <a16:creationId xmlns:a16="http://schemas.microsoft.com/office/drawing/2014/main" id="{9B7906F3-1166-448B-9796-34DD143322FE}"/>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014ED7D-8378-4336-9B12-08AECE71ACFF}"/>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27993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46BF-629B-42CF-B698-94FDDF3B61F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EA891C-B2F3-49F6-838D-CC03CF38715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B7C244-6914-4E68-9ED0-096DC87E5F43}"/>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12/04/2021</a:t>
            </a:fld>
            <a:endParaRPr lang="en-GB"/>
          </a:p>
        </p:txBody>
      </p:sp>
      <p:sp>
        <p:nvSpPr>
          <p:cNvPr id="5" name="Footer Placeholder 4">
            <a:extLst>
              <a:ext uri="{FF2B5EF4-FFF2-40B4-BE49-F238E27FC236}">
                <a16:creationId xmlns:a16="http://schemas.microsoft.com/office/drawing/2014/main" id="{32166AA7-CE1D-4135-82B3-3EAE6B12755E}"/>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19300B8-17DD-490E-9C7F-5645CB2CBA14}"/>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a:p>
        </p:txBody>
      </p:sp>
    </p:spTree>
    <p:extLst>
      <p:ext uri="{BB962C8B-B14F-4D97-AF65-F5344CB8AC3E}">
        <p14:creationId xmlns:p14="http://schemas.microsoft.com/office/powerpoint/2010/main" val="420454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1823290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433350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26348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4778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385155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956494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98016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398196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425311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3302900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727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6936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78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14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395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extLst>
              <p:ext uri="{D42A27DB-BD31-4B8C-83A1-F6EECF244321}">
                <p14:modId xmlns:p14="http://schemas.microsoft.com/office/powerpoint/2010/main" val="363647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2920490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extLst>
              <p:ext uri="{D42A27DB-BD31-4B8C-83A1-F6EECF244321}">
                <p14:modId xmlns:p14="http://schemas.microsoft.com/office/powerpoint/2010/main" val="298830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1393754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384652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75435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extLst>
              <p:ext uri="{D42A27DB-BD31-4B8C-83A1-F6EECF244321}">
                <p14:modId xmlns:p14="http://schemas.microsoft.com/office/powerpoint/2010/main" val="865729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174736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extLst>
              <p:ext uri="{D42A27DB-BD31-4B8C-83A1-F6EECF244321}">
                <p14:modId xmlns:p14="http://schemas.microsoft.com/office/powerpoint/2010/main" val="2094912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1379832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404991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198599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843470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312866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extLst>
              <p:ext uri="{D42A27DB-BD31-4B8C-83A1-F6EECF244321}">
                <p14:modId xmlns:p14="http://schemas.microsoft.com/office/powerpoint/2010/main" val="2164582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583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extLst>
              <p:ext uri="{D42A27DB-BD31-4B8C-83A1-F6EECF244321}">
                <p14:modId xmlns:p14="http://schemas.microsoft.com/office/powerpoint/2010/main" val="120483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3455931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extLst>
              <p:ext uri="{D42A27DB-BD31-4B8C-83A1-F6EECF244321}">
                <p14:modId xmlns:p14="http://schemas.microsoft.com/office/powerpoint/2010/main" val="2944185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9291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extLst>
              <p:ext uri="{D42A27DB-BD31-4B8C-83A1-F6EECF244321}">
                <p14:modId xmlns:p14="http://schemas.microsoft.com/office/powerpoint/2010/main" val="1547230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259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902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extLst>
              <p:ext uri="{D42A27DB-BD31-4B8C-83A1-F6EECF244321}">
                <p14:modId xmlns:p14="http://schemas.microsoft.com/office/powerpoint/2010/main" val="2386999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6109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sp>
        <p:nvSpPr>
          <p:cNvPr id="8"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914106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2710628" y="1501152"/>
            <a:ext cx="3722744" cy="4320073"/>
          </a:xfrm>
          <a:prstGeom prst="rect">
            <a:avLst/>
          </a:prstGeom>
          <a:solidFill>
            <a:schemeClr val="bg1"/>
          </a:solidFill>
        </p:spPr>
        <p:txBody>
          <a:bodyPr anchor="ctr">
            <a:normAutofit/>
          </a:bodyPr>
          <a:lstStyle>
            <a:lvl1pPr marL="0" indent="0" algn="ctr">
              <a:buNone/>
              <a:defRPr sz="495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1098168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1" name="Group 20"/>
          <p:cNvGrpSpPr/>
          <p:nvPr userDrawn="1"/>
        </p:nvGrpSpPr>
        <p:grpSpPr>
          <a:xfrm>
            <a:off x="259759" y="0"/>
            <a:ext cx="309773"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91486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1" name="Group 20"/>
          <p:cNvGrpSpPr/>
          <p:nvPr userDrawn="1"/>
        </p:nvGrpSpPr>
        <p:grpSpPr>
          <a:xfrm>
            <a:off x="8573578" y="928689"/>
            <a:ext cx="309773"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274184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5" name="Group 24"/>
          <p:cNvGrpSpPr/>
          <p:nvPr userDrawn="1"/>
        </p:nvGrpSpPr>
        <p:grpSpPr>
          <a:xfrm>
            <a:off x="4412149" y="0"/>
            <a:ext cx="309773"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338895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 name="Group 1"/>
          <p:cNvGrpSpPr/>
          <p:nvPr userDrawn="1"/>
        </p:nvGrpSpPr>
        <p:grpSpPr>
          <a:xfrm>
            <a:off x="7056" y="5731445"/>
            <a:ext cx="9136944"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922729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 name="Group 1"/>
          <p:cNvGrpSpPr/>
          <p:nvPr userDrawn="1"/>
        </p:nvGrpSpPr>
        <p:grpSpPr>
          <a:xfrm>
            <a:off x="7056" y="4279047"/>
            <a:ext cx="9136944"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67458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3147905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grpSp>
        <p:nvGrpSpPr>
          <p:cNvPr id="2" name="Group 1"/>
          <p:cNvGrpSpPr/>
          <p:nvPr userDrawn="1"/>
        </p:nvGrpSpPr>
        <p:grpSpPr>
          <a:xfrm>
            <a:off x="7056" y="5731445"/>
            <a:ext cx="9136944"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8319332" y="6532802"/>
            <a:ext cx="637701"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93699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402743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29751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252239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19.xml"/><Relationship Id="rId3" Type="http://schemas.openxmlformats.org/officeDocument/2006/relationships/slideLayout" Target="../slideLayouts/slideLayout28.xml"/><Relationship Id="rId21" Type="http://schemas.openxmlformats.org/officeDocument/2006/relationships/image" Target="../media/image2.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18.xml"/><Relationship Id="rId2" Type="http://schemas.openxmlformats.org/officeDocument/2006/relationships/slideLayout" Target="../slideLayouts/slideLayout27.xml"/><Relationship Id="rId16" Type="http://schemas.openxmlformats.org/officeDocument/2006/relationships/vmlDrawing" Target="../drawings/vmlDrawing9.vml"/><Relationship Id="rId20" Type="http://schemas.openxmlformats.org/officeDocument/2006/relationships/image" Target="../media/image1.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oleObject" Target="../embeddings/oleObject9.bin"/><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35.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34.xml"/><Relationship Id="rId2" Type="http://schemas.openxmlformats.org/officeDocument/2006/relationships/slideLayout" Target="../slideLayouts/slideLayout41.xml"/><Relationship Id="rId16" Type="http://schemas.openxmlformats.org/officeDocument/2006/relationships/vmlDrawing" Target="../drawings/vmlDrawing17.vml"/><Relationship Id="rId20" Type="http://schemas.openxmlformats.org/officeDocument/2006/relationships/image" Target="../media/image1.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oleObject" Target="../embeddings/oleObject17.bin"/><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6.xml"/><Relationship Id="rId7"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extLst>
              <p:ext uri="{D42A27DB-BD31-4B8C-83A1-F6EECF244321}">
                <p14:modId xmlns:p14="http://schemas.microsoft.com/office/powerpoint/2010/main" val="2745523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B50D2DAB-5E80-4D61-9D65-6A0C7C0AB328}"/>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421959407"/>
      </p:ext>
    </p:extLst>
  </p:cSld>
  <p:clrMap bg1="lt1" tx1="dk1" bg2="lt2" tx2="dk2" accent1="accent1" accent2="accent2" accent3="accent3" accent4="accent4" accent5="accent5" accent6="accent6" hlink="hlink" folHlink="folHlink"/>
  <p:sldLayoutIdLst>
    <p:sldLayoutId id="2147484043" r:id="rId1"/>
    <p:sldLayoutId id="2147484030" r:id="rId2"/>
    <p:sldLayoutId id="2147484031" r:id="rId3"/>
    <p:sldLayoutId id="2147484033" r:id="rId4"/>
    <p:sldLayoutId id="2147484034" r:id="rId5"/>
    <p:sldLayoutId id="2147484035" r:id="rId6"/>
    <p:sldLayoutId id="2147484074" r:id="rId7"/>
    <p:sldLayoutId id="2147484075" r:id="rId8"/>
    <p:sldLayoutId id="2147484076" r:id="rId9"/>
    <p:sldLayoutId id="2147484032" r:id="rId10"/>
    <p:sldLayoutId id="2147484036" r:id="rId11"/>
    <p:sldLayoutId id="2147484037" r:id="rId12"/>
    <p:sldLayoutId id="2147484041" r:id="rId13"/>
    <p:sldLayoutId id="2147484042"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435109E2-70C7-4321-9C30-59F20D16EA84}"/>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62449359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578A1EA3-54DC-4CE0-A7BA-4A14AA55EB3C}"/>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5788213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extLst>
              <p:ext uri="{D42A27DB-BD31-4B8C-83A1-F6EECF244321}">
                <p14:modId xmlns:p14="http://schemas.microsoft.com/office/powerpoint/2010/main" val="1966970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265F875B-1374-4808-B462-1991D721E0AA}"/>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01819447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8319332" y="6532802"/>
            <a:ext cx="637701" cy="184192"/>
          </a:xfrm>
          <a:prstGeom prst="rect">
            <a:avLst/>
          </a:prstGeom>
        </p:spPr>
        <p:txBody>
          <a:bodyPr anchor="ctr" anchorCtr="0"/>
          <a:lstStyle>
            <a:lvl1pPr algn="r">
              <a:defRPr sz="9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470" y="-2006571"/>
            <a:ext cx="9141060" cy="1895095"/>
          </a:xfrm>
          <a:prstGeom prst="rect">
            <a:avLst/>
          </a:prstGeom>
          <a:solidFill>
            <a:srgbClr val="005172"/>
          </a:solidFill>
          <a:ln w="12700" cap="flat" cmpd="sng" algn="ctr">
            <a:noFill/>
            <a:prstDash val="solid"/>
            <a:miter lim="800000"/>
          </a:ln>
          <a:effectLst/>
        </p:spPr>
        <p:txBody>
          <a:bodyPr lIns="81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 marR="0" lvl="0" indent="0" defTabSz="6858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Arial" panose="020B0604020202020204"/>
                <a:ea typeface="+mn-ea"/>
                <a:cs typeface="+mn-cs"/>
              </a:rPr>
              <a:t>USER NOTE:</a:t>
            </a:r>
            <a:r>
              <a:rPr kumimoji="0" lang="en-US" sz="1350" b="0" i="0" u="none" strike="noStrike" kern="0" cap="none" spc="0" normalizeH="0" baseline="0" noProof="0">
                <a:ln>
                  <a:noFill/>
                </a:ln>
                <a:solidFill>
                  <a:prstClr val="white"/>
                </a:solidFill>
                <a:effectLst/>
                <a:uLnTx/>
                <a:uFillTx/>
                <a:latin typeface="Arial" panose="020B0604020202020204"/>
                <a:ea typeface="+mn-ea"/>
                <a:cs typeface="+mn-cs"/>
              </a:rPr>
              <a:t> </a:t>
            </a:r>
            <a:r>
              <a:rPr kumimoji="0" lang="en-GB" sz="1350" b="0" i="0" u="none" strike="noStrike" kern="0" cap="none" spc="0" normalizeH="0" baseline="0" noProof="0">
                <a:ln>
                  <a:noFill/>
                </a:ln>
                <a:solidFill>
                  <a:prstClr val="white"/>
                </a:solidFill>
                <a:effectLst/>
                <a:uLnTx/>
                <a:uFillTx/>
                <a:latin typeface="+mn-lt"/>
                <a:ea typeface="+mn-ea"/>
                <a:cs typeface="+mn-cs"/>
              </a:rPr>
              <a:t>If you want to copy content in from another deck you will need to change the background layout.  </a:t>
            </a:r>
          </a:p>
          <a:p>
            <a:pPr marL="5400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mn-lt"/>
              <a:ea typeface="+mn-ea"/>
              <a:cs typeface="+mn-cs"/>
            </a:endParaRP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To do this:</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cut and paste your content into the slide deck</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right-click and hover over the ‘layout’ option on the drop-down menu</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select one of the track-based backgrounds available</a:t>
            </a:r>
            <a:endParaRPr kumimoji="0" lang="en-GB" sz="13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8703F050-B15C-470D-A830-78D17703262C}"/>
              </a:ext>
            </a:extLst>
          </p:cNvPr>
          <p:cNvSpPr txBox="1"/>
          <p:nvPr userDrawn="1"/>
        </p:nvSpPr>
        <p:spPr>
          <a:xfrm>
            <a:off x="4296780" y="73464"/>
            <a:ext cx="550442" cy="115416"/>
          </a:xfrm>
          <a:prstGeom prst="rect">
            <a:avLst/>
          </a:prstGeom>
          <a:noFill/>
        </p:spPr>
        <p:txBody>
          <a:bodyPr vert="horz" wrap="square" lIns="0" tIns="0" rIns="0" bIns="0" rtlCol="0" anchor="ctr" anchorCtr="1">
            <a:spAutoFit/>
          </a:bodyPr>
          <a:lstStyle/>
          <a:p>
            <a:pPr algn="ctr">
              <a:spcBef>
                <a:spcPts val="0"/>
              </a:spcBef>
              <a:spcAft>
                <a:spcPts val="0"/>
              </a:spcAft>
            </a:pPr>
            <a:r>
              <a:rPr lang="en-GB" sz="75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80125993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5011" y="1"/>
            <a:ext cx="148898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8319332" y="6532802"/>
            <a:ext cx="637701" cy="184192"/>
          </a:xfrm>
          <a:prstGeom prst="rect">
            <a:avLst/>
          </a:prstGeom>
        </p:spPr>
        <p:txBody>
          <a:bodyPr anchor="ctr" anchorCtr="0"/>
          <a:lstStyle>
            <a:lvl1pPr algn="r">
              <a:defRPr sz="9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470" y="-2006571"/>
            <a:ext cx="9141060" cy="1895095"/>
          </a:xfrm>
          <a:prstGeom prst="rect">
            <a:avLst/>
          </a:prstGeom>
          <a:solidFill>
            <a:srgbClr val="005172"/>
          </a:solidFill>
          <a:ln w="12700" cap="flat" cmpd="sng" algn="ctr">
            <a:noFill/>
            <a:prstDash val="solid"/>
            <a:miter lim="800000"/>
          </a:ln>
          <a:effectLst/>
        </p:spPr>
        <p:txBody>
          <a:bodyPr lIns="81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000" marR="0" lvl="0" indent="0" defTabSz="6858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Arial" panose="020B0604020202020204"/>
                <a:ea typeface="+mn-ea"/>
                <a:cs typeface="+mn-cs"/>
              </a:rPr>
              <a:t>USER NOTE:</a:t>
            </a:r>
            <a:r>
              <a:rPr kumimoji="0" lang="en-GB" sz="1350" b="0" i="0" u="none" strike="noStrike" kern="0" cap="none" spc="0" normalizeH="0" baseline="0" noProof="0">
                <a:ln>
                  <a:noFill/>
                </a:ln>
                <a:solidFill>
                  <a:prstClr val="white"/>
                </a:solidFill>
                <a:effectLst/>
                <a:uLnTx/>
                <a:uFillTx/>
                <a:latin typeface="+mn-lt"/>
                <a:ea typeface="+mn-ea"/>
                <a:cs typeface="+mn-cs"/>
              </a:rPr>
              <a:t>If you want to copy content in from another deck you will need to change the background layout.  </a:t>
            </a:r>
          </a:p>
          <a:p>
            <a:pPr marL="5400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mn-lt"/>
              <a:ea typeface="+mn-ea"/>
              <a:cs typeface="+mn-cs"/>
            </a:endParaRP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To do this:</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cut and paste your content into the slide deck</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right-click and hover over the ‘layout’ option on the drop-down menu</a:t>
            </a:r>
          </a:p>
          <a:p>
            <a:pPr marL="54000" marR="0" lvl="0" indent="0" defTabSz="6858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prstClr val="white"/>
                </a:solidFill>
                <a:effectLst/>
                <a:uLnTx/>
                <a:uFillTx/>
                <a:latin typeface="+mn-lt"/>
                <a:ea typeface="+mn-ea"/>
                <a:cs typeface="+mn-cs"/>
              </a:rPr>
              <a:t>• select one of the track-based backgrounds available</a:t>
            </a:r>
            <a:endParaRPr kumimoji="0" lang="en-GB" sz="135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14564D37-D450-4768-BB0B-32298DF7F285}"/>
              </a:ext>
            </a:extLst>
          </p:cNvPr>
          <p:cNvSpPr txBox="1"/>
          <p:nvPr userDrawn="1"/>
        </p:nvSpPr>
        <p:spPr>
          <a:xfrm>
            <a:off x="4296780" y="73464"/>
            <a:ext cx="550442" cy="115416"/>
          </a:xfrm>
          <a:prstGeom prst="rect">
            <a:avLst/>
          </a:prstGeom>
          <a:noFill/>
        </p:spPr>
        <p:txBody>
          <a:bodyPr vert="horz" wrap="square" lIns="0" tIns="0" rIns="0" bIns="0" rtlCol="0" anchor="ctr" anchorCtr="1">
            <a:spAutoFit/>
          </a:bodyPr>
          <a:lstStyle/>
          <a:p>
            <a:pPr algn="ctr">
              <a:spcBef>
                <a:spcPts val="0"/>
              </a:spcBef>
              <a:spcAft>
                <a:spcPts val="0"/>
              </a:spcAft>
            </a:pPr>
            <a:r>
              <a:rPr lang="en-GB" sz="75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864075422"/>
      </p:ext>
    </p:extLst>
  </p:cSld>
  <p:clrMap bg1="lt1" tx1="dk1" bg2="lt2" tx2="dk2" accent1="accent1" accent2="accent2" accent3="accent3" accent4="accent4" accent5="accent5" accent6="accent6" hlink="hlink" folHlink="folHlink"/>
  <p:sldLayoutIdLst>
    <p:sldLayoutId id="2147484127"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vmlDrawing" Target="../drawings/vmlDrawing33.vml"/><Relationship Id="rId6" Type="http://schemas.openxmlformats.org/officeDocument/2006/relationships/oleObject" Target="../embeddings/oleObject29.bin"/><Relationship Id="rId5" Type="http://schemas.openxmlformats.org/officeDocument/2006/relationships/notesSlide" Target="../notesSlides/notesSlide10.xml"/><Relationship Id="rId4" Type="http://schemas.openxmlformats.org/officeDocument/2006/relationships/slideLayout" Target="../slideLayouts/slideLayout28.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hyperlink" Target="file:////RC02DCC0003/DFSRoot$/SZ/WMAGroups/01%20-%20Route%20IM%20Director%20-%20Wessex/02%20-%20Route%20Safety%20Hour%20Reporting/02%20-%20Route%20Safety%20Hour%20Reporting/Safety%20Cascade%2020-21/P13%202021/Letter%20of%20Instruction%201.25m%20Position%20of%20Safety%20v1.0.pdf" TargetMode="External"/><Relationship Id="rId3" Type="http://schemas.openxmlformats.org/officeDocument/2006/relationships/tags" Target="../tags/tag69.xml"/><Relationship Id="rId7" Type="http://schemas.openxmlformats.org/officeDocument/2006/relationships/image" Target="../media/image1.emf"/><Relationship Id="rId2" Type="http://schemas.openxmlformats.org/officeDocument/2006/relationships/tags" Target="../tags/tag68.xml"/><Relationship Id="rId1" Type="http://schemas.openxmlformats.org/officeDocument/2006/relationships/vmlDrawing" Target="../drawings/vmlDrawing34.vml"/><Relationship Id="rId6" Type="http://schemas.openxmlformats.org/officeDocument/2006/relationships/oleObject" Target="../embeddings/oleObject26.bin"/><Relationship Id="rId5" Type="http://schemas.openxmlformats.org/officeDocument/2006/relationships/notesSlide" Target="../notesSlides/notesSlide11.xml"/><Relationship Id="rId4" Type="http://schemas.openxmlformats.org/officeDocument/2006/relationships/slideLayout" Target="../slideLayouts/slideLayout28.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us02web.zoom.us/rec/play/B7I0B6UiBEeVc05sO-eFNxJpNb8mbRsBVR29pvZdDwuZ7LZiSy8ivJDb7aYwwQlO5zdOtYtcDgLvK58l.IF7xEQ5HewnH5W1W?continueMode=true&amp;_x_zm_rtaid=TQIOsWuCSaCOcNr9Eipy_g.1617900205772.af5d75f524a81531f3cba8915997c022&amp;_x_zm_rhtaid=914"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1.xml"/><Relationship Id="rId7" Type="http://schemas.openxmlformats.org/officeDocument/2006/relationships/image" Target="../media/image1.emf"/><Relationship Id="rId2" Type="http://schemas.openxmlformats.org/officeDocument/2006/relationships/tags" Target="../tags/tag70.xml"/><Relationship Id="rId1" Type="http://schemas.openxmlformats.org/officeDocument/2006/relationships/vmlDrawing" Target="../drawings/vmlDrawing35.vml"/><Relationship Id="rId6" Type="http://schemas.openxmlformats.org/officeDocument/2006/relationships/oleObject" Target="../embeddings/oleObject30.bin"/><Relationship Id="rId5" Type="http://schemas.openxmlformats.org/officeDocument/2006/relationships/notesSlide" Target="../notesSlides/notesSlide12.xml"/><Relationship Id="rId4" Type="http://schemas.openxmlformats.org/officeDocument/2006/relationships/slideLayout" Target="../slideLayouts/slideLayout28.xml"/><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tags" Target="../tags/tag73.xml"/><Relationship Id="rId7" Type="http://schemas.openxmlformats.org/officeDocument/2006/relationships/image" Target="../media/image1.emf"/><Relationship Id="rId12" Type="http://schemas.openxmlformats.org/officeDocument/2006/relationships/image" Target="../media/image42.png"/><Relationship Id="rId17" Type="http://schemas.openxmlformats.org/officeDocument/2006/relationships/image" Target="../media/image18.png"/><Relationship Id="rId2" Type="http://schemas.openxmlformats.org/officeDocument/2006/relationships/tags" Target="../tags/tag72.xml"/><Relationship Id="rId16" Type="http://schemas.openxmlformats.org/officeDocument/2006/relationships/image" Target="../media/image46.png"/><Relationship Id="rId1" Type="http://schemas.openxmlformats.org/officeDocument/2006/relationships/vmlDrawing" Target="../drawings/vmlDrawing36.vml"/><Relationship Id="rId6" Type="http://schemas.openxmlformats.org/officeDocument/2006/relationships/oleObject" Target="../embeddings/oleObject30.bin"/><Relationship Id="rId11" Type="http://schemas.openxmlformats.org/officeDocument/2006/relationships/image" Target="../media/image41.png"/><Relationship Id="rId5" Type="http://schemas.openxmlformats.org/officeDocument/2006/relationships/notesSlide" Target="../notesSlides/notesSlide13.xml"/><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slideLayout" Target="../slideLayouts/slideLayout28.xml"/><Relationship Id="rId9" Type="http://schemas.openxmlformats.org/officeDocument/2006/relationships/image" Target="../media/image39.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hyperlink" Target="file:////UKRDC3SDC43022/DFSRoot$/SZ/WMAGroups/01%20-%20Route%20IM%20Director%20-%20Wessex/02%20-%20Route%20Safety%20Hour%20Reporting/02%20-%20Route%20Safety%20Hour%20Reporting/Safety%20Cascade%2020-21/P13%202021/NR_L2_OHS_00112%20.pdf" TargetMode="External"/><Relationship Id="rId3" Type="http://schemas.openxmlformats.org/officeDocument/2006/relationships/tags" Target="../tags/tag75.xml"/><Relationship Id="rId7"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37.vml"/><Relationship Id="rId6" Type="http://schemas.openxmlformats.org/officeDocument/2006/relationships/oleObject" Target="../embeddings/oleObject26.bin"/><Relationship Id="rId5" Type="http://schemas.openxmlformats.org/officeDocument/2006/relationships/notesSlide" Target="../notesSlides/notesSlide14.xml"/><Relationship Id="rId10" Type="http://schemas.openxmlformats.org/officeDocument/2006/relationships/image" Target="../media/image18.png"/><Relationship Id="rId4" Type="http://schemas.openxmlformats.org/officeDocument/2006/relationships/slideLayout" Target="../slideLayouts/slideLayout28.xml"/><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7.xml"/><Relationship Id="rId7" Type="http://schemas.openxmlformats.org/officeDocument/2006/relationships/image" Target="../media/image1.emf"/><Relationship Id="rId2" Type="http://schemas.openxmlformats.org/officeDocument/2006/relationships/tags" Target="../tags/tag76.xml"/><Relationship Id="rId1" Type="http://schemas.openxmlformats.org/officeDocument/2006/relationships/vmlDrawing" Target="../drawings/vmlDrawing38.vml"/><Relationship Id="rId6" Type="http://schemas.openxmlformats.org/officeDocument/2006/relationships/oleObject" Target="../embeddings/oleObject26.bin"/><Relationship Id="rId5" Type="http://schemas.openxmlformats.org/officeDocument/2006/relationships/notesSlide" Target="../notesSlides/notesSlide15.xml"/><Relationship Id="rId4"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hyperlink" Target="file:////NC2FDC07/DFSRoot$/SZ/WMAGroups/01%20-%20Route%20IM%20Director%20-%20Wessex/02%20-%20Route%20Safety%20Hour%20Reporting/02%20-%20Route%20Safety%20Hour%20Reporting/Safety%20Cascade%2020-21/P12%202021/How%20to%20Guide%2002-2020%20-%20SWP%20V1.1%20Final%20(003).pdf" TargetMode="External"/><Relationship Id="rId3" Type="http://schemas.openxmlformats.org/officeDocument/2006/relationships/tags" Target="../tags/tag79.xml"/><Relationship Id="rId7" Type="http://schemas.openxmlformats.org/officeDocument/2006/relationships/image" Target="../media/image1.emf"/><Relationship Id="rId2" Type="http://schemas.openxmlformats.org/officeDocument/2006/relationships/tags" Target="../tags/tag78.xml"/><Relationship Id="rId1" Type="http://schemas.openxmlformats.org/officeDocument/2006/relationships/vmlDrawing" Target="../drawings/vmlDrawing39.vml"/><Relationship Id="rId6" Type="http://schemas.openxmlformats.org/officeDocument/2006/relationships/oleObject" Target="../embeddings/oleObject31.bin"/><Relationship Id="rId11" Type="http://schemas.openxmlformats.org/officeDocument/2006/relationships/image" Target="../media/image49.png"/><Relationship Id="rId5" Type="http://schemas.openxmlformats.org/officeDocument/2006/relationships/notesSlide" Target="../notesSlides/notesSlide16.xml"/><Relationship Id="rId10" Type="http://schemas.openxmlformats.org/officeDocument/2006/relationships/image" Target="../media/image48.png"/><Relationship Id="rId4" Type="http://schemas.openxmlformats.org/officeDocument/2006/relationships/slideLayout" Target="../slideLayouts/slideLayout28.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hyperlink" Target="https://hrecomms.co.uk/3IWO-19ISG-5JJN3S-T3Q8Q-1/c.aspx" TargetMode="External"/><Relationship Id="rId3" Type="http://schemas.openxmlformats.org/officeDocument/2006/relationships/tags" Target="../tags/tag81.xml"/><Relationship Id="rId7" Type="http://schemas.openxmlformats.org/officeDocument/2006/relationships/image" Target="../media/image1.emf"/><Relationship Id="rId2" Type="http://schemas.openxmlformats.org/officeDocument/2006/relationships/tags" Target="../tags/tag80.xml"/><Relationship Id="rId1" Type="http://schemas.openxmlformats.org/officeDocument/2006/relationships/vmlDrawing" Target="../drawings/vmlDrawing40.vml"/><Relationship Id="rId6" Type="http://schemas.openxmlformats.org/officeDocument/2006/relationships/oleObject" Target="../embeddings/oleObject26.bin"/><Relationship Id="rId5" Type="http://schemas.openxmlformats.org/officeDocument/2006/relationships/notesSlide" Target="../notesSlides/notesSlide17.xml"/><Relationship Id="rId10" Type="http://schemas.openxmlformats.org/officeDocument/2006/relationships/image" Target="../media/image50.png"/><Relationship Id="rId4" Type="http://schemas.openxmlformats.org/officeDocument/2006/relationships/slideLayout" Target="../slideLayouts/slideLayout28.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1.xml"/><Relationship Id="rId7" Type="http://schemas.openxmlformats.org/officeDocument/2006/relationships/image" Target="../media/image1.emf"/><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2.xml"/><Relationship Id="rId4" Type="http://schemas.openxmlformats.org/officeDocument/2006/relationships/slideLayout" Target="../slideLayouts/slideLayout28.xml"/><Relationship Id="rId9" Type="http://schemas.openxmlformats.org/officeDocument/2006/relationships/hyperlink" Target="file:////BASV01FDC01/DFSRoot$/SZ/WMAGroups/01%20-%20Route%20IM%20Director%20-%20Wessex/02%20-%20Route%20Safety%20Hour%20Reporting/02%20-%20Route%20Safety%20Hour%20Reporting/Safety%20Cascade%2020-21/P13%202021/Front%20Line%20Focus%20Episode%2095%20-%20March%202021.mp4"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eb.microsoftstream.com/video/8ad0344e-a2d5-47c1-8927-51d0ecd5af06?list=studio" TargetMode="External"/><Relationship Id="rId3" Type="http://schemas.openxmlformats.org/officeDocument/2006/relationships/tags" Target="../tags/tag83.xml"/><Relationship Id="rId7"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41.vml"/><Relationship Id="rId6" Type="http://schemas.openxmlformats.org/officeDocument/2006/relationships/oleObject" Target="../embeddings/oleObject26.bin"/><Relationship Id="rId5" Type="http://schemas.openxmlformats.org/officeDocument/2006/relationships/notesSlide" Target="../notesSlides/notesSlide18.xml"/><Relationship Id="rId4" Type="http://schemas.openxmlformats.org/officeDocument/2006/relationships/slideLayout" Target="../slideLayouts/slideLayout28.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hyperlink" Target="file:////UKRDC3SDC43022/DFSRoot$/SZ/WMAGroups/01%20-%20Route%20IM%20Director%20-%20Wessex/02%20-%20Route%20Safety%20Hour%20Reporting/02%20-%20Route%20Safety%20Hour%20Reporting/Safety%20Cascade%2020-21/P13%202021/Speeding%20Matrix.pdf" TargetMode="External"/><Relationship Id="rId3" Type="http://schemas.openxmlformats.org/officeDocument/2006/relationships/tags" Target="../tags/tag85.xml"/><Relationship Id="rId7" Type="http://schemas.openxmlformats.org/officeDocument/2006/relationships/image" Target="../media/image1.emf"/><Relationship Id="rId2" Type="http://schemas.openxmlformats.org/officeDocument/2006/relationships/tags" Target="../tags/tag84.xml"/><Relationship Id="rId1" Type="http://schemas.openxmlformats.org/officeDocument/2006/relationships/vmlDrawing" Target="../drawings/vmlDrawing42.vml"/><Relationship Id="rId6" Type="http://schemas.openxmlformats.org/officeDocument/2006/relationships/oleObject" Target="../embeddings/oleObject26.bin"/><Relationship Id="rId5" Type="http://schemas.openxmlformats.org/officeDocument/2006/relationships/notesSlide" Target="../notesSlides/notesSlide19.xml"/><Relationship Id="rId10" Type="http://schemas.openxmlformats.org/officeDocument/2006/relationships/image" Target="../media/image51.png"/><Relationship Id="rId4" Type="http://schemas.openxmlformats.org/officeDocument/2006/relationships/slideLayout" Target="../slideLayouts/slideLayout28.xm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vmlDrawing" Target="../drawings/vmlDrawing43.vml"/><Relationship Id="rId6" Type="http://schemas.openxmlformats.org/officeDocument/2006/relationships/hyperlink" Target="https://web.microsoftstream.com/video/3fb26274-8feb-4040-8eab-de81a2bacd36" TargetMode="External"/><Relationship Id="rId5" Type="http://schemas.openxmlformats.org/officeDocument/2006/relationships/image" Target="../media/image52.png"/><Relationship Id="rId4" Type="http://schemas.openxmlformats.org/officeDocument/2006/relationships/oleObject" Target="../embeddings/oleObject32.bin"/></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8.png"/><Relationship Id="rId3" Type="http://schemas.openxmlformats.org/officeDocument/2006/relationships/image" Target="../media/image53.png"/><Relationship Id="rId7" Type="http://schemas.openxmlformats.org/officeDocument/2006/relationships/diagramData" Target="../diagrams/data1.xml"/><Relationship Id="rId12"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56.png"/><Relationship Id="rId11" Type="http://schemas.microsoft.com/office/2007/relationships/diagramDrawing" Target="../diagrams/drawing1.xml"/><Relationship Id="rId5" Type="http://schemas.openxmlformats.org/officeDocument/2006/relationships/image" Target="../media/image55.png"/><Relationship Id="rId10" Type="http://schemas.openxmlformats.org/officeDocument/2006/relationships/diagramColors" Target="../diagrams/colors1.xml"/><Relationship Id="rId4" Type="http://schemas.openxmlformats.org/officeDocument/2006/relationships/image" Target="../media/image54.png"/><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hyperlink" Target="file:////UKRDC3SDC43022/DFSRoot$/SZ/WMAGroups/01%20-%20Route%20IM%20Director%20-%20Wessex/02%20-%20Route%20Safety%20Hour%20Reporting/02%20-%20Route%20Safety%20Hour%20Reporting/Safety%20Cascade%2020-21/P13%202021/Safety-Advice-NRA21-05-Preventing-water-ingress-to-25kV-Track-Sectioning-Cabin.pdf" TargetMode="External"/><Relationship Id="rId3" Type="http://schemas.openxmlformats.org/officeDocument/2006/relationships/tags" Target="../tags/tag87.xml"/><Relationship Id="rId7" Type="http://schemas.openxmlformats.org/officeDocument/2006/relationships/image" Target="../media/image1.emf"/><Relationship Id="rId2" Type="http://schemas.openxmlformats.org/officeDocument/2006/relationships/tags" Target="../tags/tag86.xml"/><Relationship Id="rId1" Type="http://schemas.openxmlformats.org/officeDocument/2006/relationships/vmlDrawing" Target="../drawings/vmlDrawing44.vml"/><Relationship Id="rId6" Type="http://schemas.openxmlformats.org/officeDocument/2006/relationships/oleObject" Target="../embeddings/oleObject26.bin"/><Relationship Id="rId11" Type="http://schemas.openxmlformats.org/officeDocument/2006/relationships/image" Target="../media/image18.png"/><Relationship Id="rId5" Type="http://schemas.openxmlformats.org/officeDocument/2006/relationships/notesSlide" Target="../notesSlides/notesSlide23.xml"/><Relationship Id="rId10" Type="http://schemas.openxmlformats.org/officeDocument/2006/relationships/hyperlink" Target="file:////UKRDC3SDC43022/DFSRoot$/SZ/WMAGroups/01%20-%20Route%20IM%20Director%20-%20Wessex/02%20-%20Route%20Safety%20Hour%20Reporting/02%20-%20Route%20Safety%20Hour%20Reporting/Safety%20Cascade%2020-21/P13%202021/Speeding%20Matrix.pdf" TargetMode="External"/><Relationship Id="rId4" Type="http://schemas.openxmlformats.org/officeDocument/2006/relationships/slideLayout" Target="../slideLayouts/slideLayout28.xml"/><Relationship Id="rId9" Type="http://schemas.openxmlformats.org/officeDocument/2006/relationships/hyperlink" Target="file:////UKRDC3SDC43022/DFSRoot$/SZ/WMAGroups/01%20-%20Route%20IM%20Director%20-%20Wessex/02%20-%20Route%20Safety%20Hour%20Reporting/02%20-%20Route%20Safety%20Hour%20Reporting/Safety%20Cascade%2020-21/P13%202021/Letter%20of%20Instruction%201.25m%20Postion%20of%20Safety%20v1.0.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networkrail.sharepoint.com/:p:/r/sites/myconnect/southern/Documents/BBS%20-%20Screen%20shots%20for%20animated%20power%20point%20(002).pptx?d=w61bd00a5eb9f4e00ae97a2ad0a7961b8&amp;csf=1&amp;e=opXKI8" TargetMode="External"/><Relationship Id="rId2" Type="http://schemas.openxmlformats.org/officeDocument/2006/relationships/hyperlink" Target="http://oc.hiav.networkrail.co.uk/sites/nrhs/comms/default.aspx?RootFolder=/sites/nrhs/comms/Shared%20Documents/Team%20Talk%202018&amp;FolderCTID=&amp;View=%7b70E7C245-3206-4A79-B2C7-F92B31D129E1%7d" TargetMode="External"/><Relationship Id="rId1" Type="http://schemas.openxmlformats.org/officeDocument/2006/relationships/slideLayout" Target="../slideLayouts/slideLayout3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3.xml"/><Relationship Id="rId7" Type="http://schemas.openxmlformats.org/officeDocument/2006/relationships/image" Target="../media/image1.emf"/><Relationship Id="rId2" Type="http://schemas.openxmlformats.org/officeDocument/2006/relationships/tags" Target="../tags/tag52.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3.xml"/><Relationship Id="rId10" Type="http://schemas.openxmlformats.org/officeDocument/2006/relationships/image" Target="../media/image20.png"/><Relationship Id="rId4" Type="http://schemas.openxmlformats.org/officeDocument/2006/relationships/slideLayout" Target="../slideLayouts/slideLayout28.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vmlDrawing" Target="../drawings/vmlDrawing27.vml"/><Relationship Id="rId6" Type="http://schemas.openxmlformats.org/officeDocument/2006/relationships/oleObject" Target="../embeddings/oleObject26.bin"/><Relationship Id="rId5" Type="http://schemas.openxmlformats.org/officeDocument/2006/relationships/notesSlide" Target="../notesSlides/notesSlide4.xml"/><Relationship Id="rId4"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vmlDrawing" Target="../drawings/vmlDrawing28.vml"/><Relationship Id="rId6" Type="http://schemas.openxmlformats.org/officeDocument/2006/relationships/oleObject" Target="../embeddings/oleObject26.bin"/><Relationship Id="rId5" Type="http://schemas.openxmlformats.org/officeDocument/2006/relationships/notesSlide" Target="../notesSlides/notesSlide5.xml"/><Relationship Id="rId4"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9.xml"/><Relationship Id="rId7" Type="http://schemas.openxmlformats.org/officeDocument/2006/relationships/image" Target="../media/image1.emf"/><Relationship Id="rId2" Type="http://schemas.openxmlformats.org/officeDocument/2006/relationships/tags" Target="../tags/tag58.xml"/><Relationship Id="rId1" Type="http://schemas.openxmlformats.org/officeDocument/2006/relationships/vmlDrawing" Target="../drawings/vmlDrawing29.vml"/><Relationship Id="rId6" Type="http://schemas.openxmlformats.org/officeDocument/2006/relationships/oleObject" Target="../embeddings/oleObject27.bin"/><Relationship Id="rId5" Type="http://schemas.openxmlformats.org/officeDocument/2006/relationships/notesSlide" Target="../notesSlides/notesSlide6.xml"/><Relationship Id="rId10" Type="http://schemas.openxmlformats.org/officeDocument/2006/relationships/image" Target="../media/image22.jpeg"/><Relationship Id="rId4" Type="http://schemas.openxmlformats.org/officeDocument/2006/relationships/slideLayout" Target="../slideLayouts/slideLayout28.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1.xml"/><Relationship Id="rId7" Type="http://schemas.openxmlformats.org/officeDocument/2006/relationships/image" Target="../media/image1.emf"/><Relationship Id="rId2" Type="http://schemas.openxmlformats.org/officeDocument/2006/relationships/tags" Target="../tags/tag60.xml"/><Relationship Id="rId1" Type="http://schemas.openxmlformats.org/officeDocument/2006/relationships/vmlDrawing" Target="../drawings/vmlDrawing30.vml"/><Relationship Id="rId6" Type="http://schemas.openxmlformats.org/officeDocument/2006/relationships/oleObject" Target="../embeddings/oleObject28.bin"/><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hyperlink" Target="https://networkrail.sharepoint.com/sites/myconnect/southern/Documents/Forms/AllItems.aspx?id=%2Fsites%2Fmyconnect%2Fsouthern%2FDocuments%2FAssault_Pledge_SWR_BTP_NR.pdf&amp;parent=%2Fsites%2Fmyconnect%2Fsouthern%2FDocuments" TargetMode="External"/><Relationship Id="rId13" Type="http://schemas.openxmlformats.org/officeDocument/2006/relationships/image" Target="../media/image26.png"/><Relationship Id="rId3" Type="http://schemas.openxmlformats.org/officeDocument/2006/relationships/tags" Target="../tags/tag63.xml"/><Relationship Id="rId7" Type="http://schemas.openxmlformats.org/officeDocument/2006/relationships/image" Target="../media/image1.emf"/><Relationship Id="rId12" Type="http://schemas.openxmlformats.org/officeDocument/2006/relationships/image" Target="../media/image25.png"/><Relationship Id="rId2" Type="http://schemas.openxmlformats.org/officeDocument/2006/relationships/tags" Target="../tags/tag62.xml"/><Relationship Id="rId1" Type="http://schemas.openxmlformats.org/officeDocument/2006/relationships/vmlDrawing" Target="../drawings/vmlDrawing31.vml"/><Relationship Id="rId6" Type="http://schemas.openxmlformats.org/officeDocument/2006/relationships/oleObject" Target="../embeddings/oleObject28.bin"/><Relationship Id="rId11" Type="http://schemas.openxmlformats.org/officeDocument/2006/relationships/image" Target="../media/image24.png"/><Relationship Id="rId5" Type="http://schemas.openxmlformats.org/officeDocument/2006/relationships/notesSlide" Target="../notesSlides/notesSlide8.xml"/><Relationship Id="rId15" Type="http://schemas.openxmlformats.org/officeDocument/2006/relationships/comments" Target="../comments/comment1.xml"/><Relationship Id="rId10" Type="http://schemas.openxmlformats.org/officeDocument/2006/relationships/hyperlink" Target="mailto:Katherine.Styles@networkrail.co.uk" TargetMode="External"/><Relationship Id="rId4" Type="http://schemas.openxmlformats.org/officeDocument/2006/relationships/slideLayout" Target="../slideLayouts/slideLayout28.xml"/><Relationship Id="rId9" Type="http://schemas.openxmlformats.org/officeDocument/2006/relationships/image" Target="../media/image18.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5.xml"/><Relationship Id="rId7" Type="http://schemas.openxmlformats.org/officeDocument/2006/relationships/image" Target="../media/image1.emf"/><Relationship Id="rId2" Type="http://schemas.openxmlformats.org/officeDocument/2006/relationships/tags" Target="../tags/tag64.xml"/><Relationship Id="rId1" Type="http://schemas.openxmlformats.org/officeDocument/2006/relationships/vmlDrawing" Target="../drawings/vmlDrawing32.vml"/><Relationship Id="rId6" Type="http://schemas.openxmlformats.org/officeDocument/2006/relationships/oleObject" Target="../embeddings/oleObject26.bin"/><Relationship Id="rId5" Type="http://schemas.openxmlformats.org/officeDocument/2006/relationships/notesSlide" Target="../notesSlides/notesSlide9.xml"/><Relationship Id="rId10" Type="http://schemas.openxmlformats.org/officeDocument/2006/relationships/image" Target="../media/image29.png"/><Relationship Id="rId4" Type="http://schemas.openxmlformats.org/officeDocument/2006/relationships/slideLayout" Target="../slideLayouts/slideLayout2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881DA1-E00C-4328-9299-56AFA5350887}"/>
              </a:ext>
            </a:extLst>
          </p:cNvPr>
          <p:cNvSpPr txBox="1"/>
          <p:nvPr/>
        </p:nvSpPr>
        <p:spPr>
          <a:xfrm>
            <a:off x="6372200" y="4191471"/>
            <a:ext cx="28803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a:ea typeface="+mn-ea"/>
                <a:cs typeface="+mn-cs"/>
              </a:rPr>
              <a:t>7</a:t>
            </a:r>
          </a:p>
        </p:txBody>
      </p:sp>
      <p:pic>
        <p:nvPicPr>
          <p:cNvPr id="3" name="Picture 2" descr="Logo&#10;&#10;Description automatically generated">
            <a:extLst>
              <a:ext uri="{FF2B5EF4-FFF2-40B4-BE49-F238E27FC236}">
                <a16:creationId xmlns:a16="http://schemas.microsoft.com/office/drawing/2014/main" id="{DCF2EFC1-10B3-4A5F-90C0-60CD1C77E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0" y="-603448"/>
            <a:ext cx="9109012" cy="8418305"/>
          </a:xfrm>
          <a:prstGeom prst="rect">
            <a:avLst/>
          </a:prstGeom>
        </p:spPr>
      </p:pic>
    </p:spTree>
    <p:extLst>
      <p:ext uri="{BB962C8B-B14F-4D97-AF65-F5344CB8AC3E}">
        <p14:creationId xmlns:p14="http://schemas.microsoft.com/office/powerpoint/2010/main" val="2147382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79646">
                    <a:lumMod val="50000"/>
                  </a:srgbClr>
                </a:solidFill>
                <a:effectLst/>
                <a:uLnTx/>
                <a:uFillTx/>
                <a:latin typeface="Arial" charset="0"/>
                <a:ea typeface="+mn-ea"/>
                <a:cs typeface="+mn-cs"/>
              </a:rPr>
              <a:t>Learning from Previous Accidents</a:t>
            </a:r>
          </a:p>
        </p:txBody>
      </p:sp>
      <p:sp>
        <p:nvSpPr>
          <p:cNvPr id="26" name="TextBox 25">
            <a:extLst>
              <a:ext uri="{FF2B5EF4-FFF2-40B4-BE49-F238E27FC236}">
                <a16:creationId xmlns:a16="http://schemas.microsoft.com/office/drawing/2014/main" id="{8A17AAEF-EC24-4D53-96EA-29A9E57E0F77}"/>
              </a:ext>
            </a:extLst>
          </p:cNvPr>
          <p:cNvSpPr txBox="1"/>
          <p:nvPr/>
        </p:nvSpPr>
        <p:spPr>
          <a:xfrm>
            <a:off x="1062351" y="6125166"/>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Discuss the learning points</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51520" y="1340768"/>
            <a:ext cx="8681897"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pic>
        <p:nvPicPr>
          <p:cNvPr id="19" name="Picture 18" descr="Image result for discuss white icon">
            <a:extLst>
              <a:ext uri="{FF2B5EF4-FFF2-40B4-BE49-F238E27FC236}">
                <a16:creationId xmlns:a16="http://schemas.microsoft.com/office/drawing/2014/main" id="{95E12EB4-CA83-4F4C-A4C1-FB7ABF0A8E71}"/>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83783" y="6101607"/>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05B5AFC-3E98-4E44-BB66-12D5B50B1467}"/>
              </a:ext>
            </a:extLst>
          </p:cNvPr>
          <p:cNvSpPr/>
          <p:nvPr/>
        </p:nvSpPr>
        <p:spPr>
          <a:xfrm>
            <a:off x="251521" y="4293096"/>
            <a:ext cx="8681898" cy="1561021"/>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7000"/>
              </a:lnSpc>
              <a:spcBef>
                <a:spcPct val="0"/>
              </a:spcBef>
              <a:spcAft>
                <a:spcPts val="600"/>
              </a:spcAft>
              <a:buClrTx/>
              <a:buSzTx/>
              <a:buFontTx/>
              <a:buNone/>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497D"/>
                </a:solidFill>
                <a:effectLst/>
                <a:uLnTx/>
                <a:uFillTx/>
                <a:latin typeface="Network Rail Sans" panose="02000000040000020004" pitchFamily="2" charset="0"/>
                <a:ea typeface="Calibri" panose="020F0502020204030204" pitchFamily="34" charset="0"/>
                <a:cs typeface="Times New Roman" panose="02020603050405020304" pitchFamily="18" charset="0"/>
              </a:rPr>
              <a:t>Always follow Risk Controls Manual NR/L3/MTC/RCS0216/MANUAL  [Issue: 18] Risk Control Manual - GA15 part SIG002 – Points.</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497D"/>
                </a:solidFill>
                <a:effectLst/>
                <a:uLnTx/>
                <a:uFillTx/>
                <a:latin typeface="Network Rail Sans" panose="02000000040000020004" pitchFamily="2" charset="0"/>
                <a:ea typeface="Calibri" panose="020F0502020204030204" pitchFamily="34" charset="0"/>
                <a:cs typeface="Times New Roman" panose="02020603050405020304" pitchFamily="18" charset="0"/>
              </a:rPr>
              <a:t>Always isolate the points machine prior to any inspections and adjustments and where any protective covers are removed for inspection and adjustment, these shall be refitted prior to operating the points on 'power</a:t>
            </a: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497D"/>
                </a:solidFill>
                <a:effectLst/>
                <a:uLnTx/>
                <a:uFillTx/>
                <a:latin typeface="Network Rail Sans" panose="02000000040000020004" pitchFamily="2" charset="0"/>
                <a:ea typeface="Calibri" panose="020F0502020204030204" pitchFamily="34" charset="0"/>
                <a:cs typeface="Times New Roman" panose="02020603050405020304" pitchFamily="18" charset="0"/>
              </a:rPr>
              <a:t>Only carry out tasks you are trained and competent to do.</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497D"/>
                </a:solidFill>
                <a:effectLst/>
                <a:uLnTx/>
                <a:uFillTx/>
                <a:latin typeface="Network Rail Sans" panose="02000000040000020004" pitchFamily="2" charset="0"/>
                <a:ea typeface="Calibri" panose="020F0502020204030204" pitchFamily="34" charset="0"/>
                <a:cs typeface="Times New Roman" panose="02020603050405020304" pitchFamily="18" charset="0"/>
              </a:rPr>
              <a:t>The method of work for Clutch Slip Current Measurement and Adjustment is being reviewed.</a:t>
            </a:r>
            <a:endPar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62F8A37-7CF1-4810-A377-DB040039104F}"/>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F79646">
                    <a:lumMod val="50000"/>
                  </a:srgbClr>
                </a:solidFill>
                <a:effectLst/>
                <a:uLnTx/>
                <a:uFillTx/>
                <a:latin typeface="Arial" charset="0"/>
                <a:ea typeface="+mn-ea"/>
                <a:cs typeface="+mn-cs"/>
              </a:rPr>
              <a:t>Damaged Finger Tendon (P12)</a:t>
            </a:r>
          </a:p>
        </p:txBody>
      </p:sp>
      <p:sp>
        <p:nvSpPr>
          <p:cNvPr id="3" name="Rectangle 2">
            <a:extLst>
              <a:ext uri="{FF2B5EF4-FFF2-40B4-BE49-F238E27FC236}">
                <a16:creationId xmlns:a16="http://schemas.microsoft.com/office/drawing/2014/main" id="{2E0235EE-B2D5-4B4D-8329-3ADB53442CCC}"/>
              </a:ext>
            </a:extLst>
          </p:cNvPr>
          <p:cNvSpPr/>
          <p:nvPr/>
        </p:nvSpPr>
        <p:spPr>
          <a:xfrm>
            <a:off x="251521" y="1700808"/>
            <a:ext cx="6124279"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On the  </a:t>
            </a:r>
            <a:r>
              <a:rPr lang="en-GB" sz="1200">
                <a:solidFill>
                  <a:schemeClr val="tx1"/>
                </a:solidFill>
                <a:latin typeface="Network Rail Sans" panose="02000000040000020004" pitchFamily="2" charset="0"/>
              </a:rPr>
              <a:t>20/02/</a:t>
            </a: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2021 at approximately 0230hrs  a S&amp;T member of staff was conducting fault maintenance on a HW 1000 points machine (E465B) on the BML1 at Eastleigh Railway Station when he sustained a deep laceration to his right index finger.</a:t>
            </a:r>
          </a:p>
        </p:txBody>
      </p:sp>
      <p:sp>
        <p:nvSpPr>
          <p:cNvPr id="5" name="Rectangle 4">
            <a:extLst>
              <a:ext uri="{FF2B5EF4-FFF2-40B4-BE49-F238E27FC236}">
                <a16:creationId xmlns:a16="http://schemas.microsoft.com/office/drawing/2014/main" id="{05ED1670-7872-4CB2-981E-EA056C76656C}"/>
              </a:ext>
            </a:extLst>
          </p:cNvPr>
          <p:cNvSpPr/>
          <p:nvPr/>
        </p:nvSpPr>
        <p:spPr>
          <a:xfrm>
            <a:off x="251519" y="2323228"/>
            <a:ext cx="612427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The incident occurred whilst the team member was making adjustments to the clutch. The dry plate clutch is adjusted mechanically by increasing or decreasing the clutch spring pressure by means of the four nuts on the clutch gear. The points had been switched to manual to prevent the points motor energising.</a:t>
            </a:r>
          </a:p>
        </p:txBody>
      </p:sp>
      <p:sp>
        <p:nvSpPr>
          <p:cNvPr id="6" name="Rectangle 5">
            <a:extLst>
              <a:ext uri="{FF2B5EF4-FFF2-40B4-BE49-F238E27FC236}">
                <a16:creationId xmlns:a16="http://schemas.microsoft.com/office/drawing/2014/main" id="{F283C9E2-7166-4716-97BC-B1C095F7BABC}"/>
              </a:ext>
            </a:extLst>
          </p:cNvPr>
          <p:cNvSpPr/>
          <p:nvPr/>
        </p:nvSpPr>
        <p:spPr>
          <a:xfrm>
            <a:off x="251519" y="3217035"/>
            <a:ext cx="8568953"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Although the cut-out switch had been operated, a multi-meter set to measure current had been connected across the cut-out switch in preparation for taking a clutch slip current reading.</a:t>
            </a:r>
          </a:p>
        </p:txBody>
      </p:sp>
      <p:sp>
        <p:nvSpPr>
          <p:cNvPr id="8" name="Rectangle 7">
            <a:extLst>
              <a:ext uri="{FF2B5EF4-FFF2-40B4-BE49-F238E27FC236}">
                <a16:creationId xmlns:a16="http://schemas.microsoft.com/office/drawing/2014/main" id="{076B9CFC-A3E0-4320-B092-6FF11D9EC2EB}"/>
              </a:ext>
            </a:extLst>
          </p:cNvPr>
          <p:cNvSpPr/>
          <p:nvPr/>
        </p:nvSpPr>
        <p:spPr>
          <a:xfrm>
            <a:off x="251519" y="3650359"/>
            <a:ext cx="8681898"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As the clutch was being rotated manually, movement of the clutch mechanism caused the operating contacts to make contact and caused the points machine to power up and run.</a:t>
            </a:r>
          </a:p>
        </p:txBody>
      </p:sp>
      <p:pic>
        <p:nvPicPr>
          <p:cNvPr id="11" name="Picture 10">
            <a:extLst>
              <a:ext uri="{FF2B5EF4-FFF2-40B4-BE49-F238E27FC236}">
                <a16:creationId xmlns:a16="http://schemas.microsoft.com/office/drawing/2014/main" id="{ABE6BCDD-261A-4D3F-B3CE-18FDCA6B1EA2}"/>
              </a:ext>
            </a:extLst>
          </p:cNvPr>
          <p:cNvPicPr>
            <a:picLocks noChangeAspect="1"/>
          </p:cNvPicPr>
          <p:nvPr/>
        </p:nvPicPr>
        <p:blipFill>
          <a:blip r:embed="rId9"/>
          <a:stretch>
            <a:fillRect/>
          </a:stretch>
        </p:blipFill>
        <p:spPr>
          <a:xfrm>
            <a:off x="6599768" y="1498170"/>
            <a:ext cx="2333650" cy="1561022"/>
          </a:xfrm>
          <a:prstGeom prst="rect">
            <a:avLst/>
          </a:prstGeom>
        </p:spPr>
      </p:pic>
    </p:spTree>
    <p:extLst>
      <p:ext uri="{BB962C8B-B14F-4D97-AF65-F5344CB8AC3E}">
        <p14:creationId xmlns:p14="http://schemas.microsoft.com/office/powerpoint/2010/main" val="204619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A0D1A-7AA1-496F-8948-334F117BE1C7}"/>
              </a:ext>
            </a:extLst>
          </p:cNvPr>
          <p:cNvSpPr>
            <a:spLocks noGrp="1"/>
          </p:cNvSpPr>
          <p:nvPr>
            <p:ph type="body" idx="1"/>
          </p:nvPr>
        </p:nvSpPr>
        <p:spPr>
          <a:xfrm>
            <a:off x="1475656" y="260648"/>
            <a:ext cx="6336704" cy="828377"/>
          </a:xfrm>
        </p:spPr>
        <p:txBody>
          <a:bodyPr>
            <a:normAutofit fontScale="25000" lnSpcReduction="20000"/>
          </a:bodyPr>
          <a:lstStyle/>
          <a:p>
            <a:r>
              <a:rPr lang="en-GB" sz="11200" b="1">
                <a:solidFill>
                  <a:schemeClr val="accent6">
                    <a:lumMod val="50000"/>
                  </a:schemeClr>
                </a:solidFill>
                <a:latin typeface="Arial" panose="020B0604020202020204" pitchFamily="34" charset="0"/>
                <a:cs typeface="Arial" panose="020B0604020202020204" pitchFamily="34" charset="0"/>
              </a:rPr>
              <a:t>Learning from Previous Incidents</a:t>
            </a:r>
          </a:p>
          <a:p>
            <a:r>
              <a:rPr lang="en-GB" sz="8000" b="1">
                <a:solidFill>
                  <a:schemeClr val="accent6">
                    <a:lumMod val="50000"/>
                  </a:schemeClr>
                </a:solidFill>
                <a:latin typeface="Arial" panose="020B0604020202020204" pitchFamily="34" charset="0"/>
                <a:cs typeface="Arial" panose="020B0604020202020204" pitchFamily="34" charset="0"/>
              </a:rPr>
              <a:t>Changing site conditions</a:t>
            </a:r>
          </a:p>
        </p:txBody>
      </p:sp>
      <p:pic>
        <p:nvPicPr>
          <p:cNvPr id="4" name="Picture 3">
            <a:extLst>
              <a:ext uri="{FF2B5EF4-FFF2-40B4-BE49-F238E27FC236}">
                <a16:creationId xmlns:a16="http://schemas.microsoft.com/office/drawing/2014/main" id="{B269B730-6D8E-43E0-9997-B4C439281B4A}"/>
              </a:ext>
            </a:extLst>
          </p:cNvPr>
          <p:cNvPicPr>
            <a:picLocks noChangeAspect="1"/>
          </p:cNvPicPr>
          <p:nvPr/>
        </p:nvPicPr>
        <p:blipFill>
          <a:blip r:embed="rId2"/>
          <a:stretch>
            <a:fillRect/>
          </a:stretch>
        </p:blipFill>
        <p:spPr>
          <a:xfrm flipH="1">
            <a:off x="323523" y="6021285"/>
            <a:ext cx="648076" cy="648076"/>
          </a:xfrm>
          <a:prstGeom prst="rect">
            <a:avLst/>
          </a:prstGeom>
        </p:spPr>
      </p:pic>
      <p:sp>
        <p:nvSpPr>
          <p:cNvPr id="5" name="TextBox 4">
            <a:extLst>
              <a:ext uri="{FF2B5EF4-FFF2-40B4-BE49-F238E27FC236}">
                <a16:creationId xmlns:a16="http://schemas.microsoft.com/office/drawing/2014/main" id="{AB93490C-BACC-403C-A1C3-AE940566E1F5}"/>
              </a:ext>
            </a:extLst>
          </p:cNvPr>
          <p:cNvSpPr txBox="1"/>
          <p:nvPr/>
        </p:nvSpPr>
        <p:spPr>
          <a:xfrm>
            <a:off x="2051720" y="6021284"/>
            <a:ext cx="475252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charset="0"/>
                <a:ea typeface="+mn-ea"/>
                <a:cs typeface="+mn-cs"/>
              </a:rPr>
              <a:t>Discuss the learning points</a:t>
            </a:r>
          </a:p>
        </p:txBody>
      </p:sp>
      <p:sp>
        <p:nvSpPr>
          <p:cNvPr id="6" name="TextBox 5">
            <a:extLst>
              <a:ext uri="{FF2B5EF4-FFF2-40B4-BE49-F238E27FC236}">
                <a16:creationId xmlns:a16="http://schemas.microsoft.com/office/drawing/2014/main" id="{ACE87EE0-F894-4DC0-88C8-64DE0F28BE30}"/>
              </a:ext>
            </a:extLst>
          </p:cNvPr>
          <p:cNvSpPr txBox="1"/>
          <p:nvPr/>
        </p:nvSpPr>
        <p:spPr>
          <a:xfrm>
            <a:off x="327999" y="1213152"/>
            <a:ext cx="5542502" cy="4385816"/>
          </a:xfrm>
          <a:prstGeom prst="rect">
            <a:avLst/>
          </a:prstGeom>
          <a:noFill/>
        </p:spPr>
        <p:txBody>
          <a:bodyPr wrap="square" lIns="91440" tIns="45720" rIns="91440" bIns="45720" rtlCol="0" anchor="t">
            <a:spAutoFit/>
          </a:body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Network Rail Sans"/>
              </a:rPr>
              <a:t>Overview</a:t>
            </a:r>
            <a:endParaRPr lang="en-GB" sz="1600" b="0" i="0" u="none" strike="noStrike" kern="1200" cap="none" spc="0" normalizeH="0" baseline="0" noProof="0" dirty="0">
              <a:ln>
                <a:noFill/>
              </a:ln>
              <a:solidFill>
                <a:schemeClr val="tx1"/>
              </a:solidFill>
              <a:effectLst/>
              <a:uLnTx/>
              <a:uFillTx/>
              <a:latin typeface="Network Rail Sans"/>
            </a:endParaRPr>
          </a:p>
          <a:p>
            <a:pPr algn="just">
              <a:spcAft>
                <a:spcPts val="600"/>
              </a:spcAft>
              <a:defRPr/>
            </a:pPr>
            <a:r>
              <a:rPr lang="en-GB" sz="1200" dirty="0">
                <a:solidFill>
                  <a:schemeClr val="tx1"/>
                </a:solidFill>
                <a:latin typeface="Network Rail Sans"/>
              </a:rPr>
              <a:t>In the last few periods,  a number of Slip, Trip and Fall accidents that resulted in a number of injuries to our staff were reported.  Some were  fractured/dislocated fingers and others led to various injuries to legs and ankles.</a:t>
            </a:r>
          </a:p>
          <a:p>
            <a:pPr algn="just">
              <a:spcAft>
                <a:spcPts val="600"/>
              </a:spcAft>
              <a:defRPr/>
            </a:pPr>
            <a:r>
              <a:rPr lang="en-GB" sz="1200" dirty="0">
                <a:solidFill>
                  <a:schemeClr val="tx1"/>
                </a:solidFill>
                <a:latin typeface="Network Rail Sans"/>
              </a:rPr>
              <a:t>A  few of these occurred track side/whilst working  while  some accident  took place whilst accessing/egressing track side using access steps. </a:t>
            </a:r>
            <a:endParaRPr lang="en-GB" sz="1200" b="0" i="0" u="none" strike="noStrike" kern="1200" cap="none" spc="0" normalizeH="0" baseline="0" noProof="0" dirty="0">
              <a:ln>
                <a:noFill/>
              </a:ln>
              <a:solidFill>
                <a:schemeClr val="tx1"/>
              </a:solidFill>
              <a:effectLst/>
              <a:uLnTx/>
              <a:uFillTx/>
              <a:latin typeface="Network Rail Sans" panose="02000000040000020004"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Network Rail Sans"/>
              </a:rPr>
              <a:t>We are all aware of the hazards that we come across every day but are we really situationally aware? Do we take the changing conditions into consideration and apply additional</a:t>
            </a:r>
            <a:r>
              <a:rPr lang="en-GB" sz="1200" dirty="0">
                <a:solidFill>
                  <a:schemeClr val="tx1"/>
                </a:solidFill>
                <a:latin typeface="Network Rail Sans"/>
              </a:rPr>
              <a:t> measures to keep ourselves and our colleagues safe?</a:t>
            </a:r>
            <a:endParaRPr lang="en-GB" sz="1200" b="0" i="0" u="none" strike="noStrike" kern="1200" cap="none" spc="0" normalizeH="0" baseline="0" noProof="0" dirty="0">
              <a:ln>
                <a:noFill/>
              </a:ln>
              <a:solidFill>
                <a:schemeClr val="tx1"/>
              </a:solidFill>
              <a:effectLst/>
              <a:uLnTx/>
              <a:uFillTx/>
              <a:latin typeface="Network Rail San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800" dirty="0">
              <a:solidFill>
                <a:schemeClr val="tx1"/>
              </a:solidFill>
              <a:latin typeface="Network Rail Sans" panose="02000000040000020004" pitchFamily="2" charset="0"/>
            </a:endParaRPr>
          </a:p>
          <a:p>
            <a:pPr algn="just">
              <a:defRPr/>
            </a:pPr>
            <a:r>
              <a:rPr kumimoji="0" lang="en-GB" sz="1200" b="0" i="0" u="none" strike="noStrike" kern="1200" cap="none" spc="0" normalizeH="0" baseline="0" noProof="0" dirty="0">
                <a:ln>
                  <a:noFill/>
                </a:ln>
                <a:solidFill>
                  <a:schemeClr val="tx1"/>
                </a:solidFill>
                <a:effectLst/>
                <a:uLnTx/>
                <a:uFillTx/>
                <a:latin typeface="Network Rail Sans"/>
              </a:rPr>
              <a:t>In the last period cascade, we discussed an accident, where a member of staff tripped and then trapped his leg between two timbers, causing an ankle twist. The images opposite show </a:t>
            </a:r>
            <a:r>
              <a:rPr lang="en-GB" sz="1200" dirty="0">
                <a:solidFill>
                  <a:schemeClr val="tx1"/>
                </a:solidFill>
                <a:latin typeface="Network Rail Sans"/>
              </a:rPr>
              <a:t>how work affects underfoot conditions </a:t>
            </a:r>
            <a:r>
              <a:rPr kumimoji="0" lang="en-GB" sz="1200" b="0" i="0" u="none" strike="noStrike" kern="1200" cap="none" spc="0" normalizeH="0" baseline="0" noProof="0" dirty="0">
                <a:ln>
                  <a:noFill/>
                </a:ln>
                <a:solidFill>
                  <a:schemeClr val="tx1"/>
                </a:solidFill>
                <a:effectLst/>
                <a:uLnTx/>
                <a:uFillTx/>
                <a:latin typeface="Network Rail Sans"/>
              </a:rPr>
              <a:t>through the course of the day. Would the brief from the </a:t>
            </a:r>
            <a:r>
              <a:rPr kumimoji="0" lang="en-GB" sz="1200" b="0" i="0" u="none" strike="noStrike" kern="1200" cap="none" spc="0" normalizeH="0" baseline="0" noProof="0" dirty="0" err="1">
                <a:ln>
                  <a:noFill/>
                </a:ln>
                <a:solidFill>
                  <a:schemeClr val="tx1"/>
                </a:solidFill>
                <a:effectLst/>
                <a:uLnTx/>
                <a:uFillTx/>
                <a:latin typeface="Network Rail Sans"/>
              </a:rPr>
              <a:t>PiC</a:t>
            </a:r>
            <a:r>
              <a:rPr kumimoji="0" lang="en-GB" sz="1200" b="0" i="0" u="none" strike="noStrike" kern="1200" cap="none" spc="0" normalizeH="0" baseline="0" noProof="0" dirty="0">
                <a:ln>
                  <a:noFill/>
                </a:ln>
                <a:solidFill>
                  <a:schemeClr val="tx1"/>
                </a:solidFill>
                <a:effectLst/>
                <a:uLnTx/>
                <a:uFillTx/>
                <a:latin typeface="Network Rail Sans"/>
              </a:rPr>
              <a:t> be the same for both situations? Would our </a:t>
            </a:r>
            <a:r>
              <a:rPr kumimoji="0" lang="en-GB" sz="1200" b="0" i="0" u="none" strike="noStrike" kern="1200" cap="none" spc="0" normalizeH="0" baseline="0" noProof="0" dirty="0" err="1">
                <a:ln>
                  <a:noFill/>
                </a:ln>
                <a:solidFill>
                  <a:schemeClr val="tx1"/>
                </a:solidFill>
                <a:effectLst/>
                <a:uLnTx/>
                <a:uFillTx/>
                <a:latin typeface="Network Rail Sans"/>
              </a:rPr>
              <a:t>PiC’s</a:t>
            </a:r>
            <a:r>
              <a:rPr kumimoji="0" lang="en-GB" sz="1200" b="0" i="0" u="none" strike="noStrike" kern="1200" cap="none" spc="0" normalizeH="0" baseline="0" noProof="0" dirty="0">
                <a:ln>
                  <a:noFill/>
                </a:ln>
                <a:solidFill>
                  <a:schemeClr val="tx1"/>
                </a:solidFill>
                <a:effectLst/>
                <a:uLnTx/>
                <a:uFillTx/>
                <a:latin typeface="Network Rail Sans"/>
              </a:rPr>
              <a:t> provide additional or further briefings as the site risks changed?</a:t>
            </a:r>
            <a:r>
              <a:rPr lang="en-GB" sz="1200" dirty="0">
                <a:latin typeface="Network Rail Sans"/>
              </a:rPr>
              <a:t> </a:t>
            </a:r>
          </a:p>
          <a:p>
            <a:pPr algn="just">
              <a:defRPr/>
            </a:pPr>
            <a:endParaRPr lang="en-GB" sz="1200" dirty="0">
              <a:solidFill>
                <a:schemeClr val="tx1"/>
              </a:solidFill>
              <a:latin typeface="Network Rail Sans" panose="02000000040000020004" pitchFamily="2" charset="0"/>
            </a:endParaRPr>
          </a:p>
          <a:p>
            <a:pPr algn="just">
              <a:defRPr/>
            </a:pPr>
            <a:r>
              <a:rPr lang="en-GB" sz="1200" dirty="0">
                <a:solidFill>
                  <a:schemeClr val="tx1"/>
                </a:solidFill>
                <a:latin typeface="Network Rail Sans"/>
                <a:cs typeface="Arial"/>
              </a:rPr>
              <a:t>In period 9, a member of staff fractured his finger after missing his footing whilst carrying fishplates up a set of stairs whilst another member of staff passed him on his way down. This compromised the IP‘s stepping technique and caused distraction. </a:t>
            </a:r>
            <a:endParaRPr lang="en-GB" dirty="0">
              <a:solidFill>
                <a:schemeClr val="tx1"/>
              </a:solidFill>
              <a:latin typeface="Network Rail Sans"/>
              <a:cs typeface="Arial"/>
            </a:endParaRPr>
          </a:p>
          <a:p>
            <a:pPr algn="just">
              <a:defRPr/>
            </a:pPr>
            <a:r>
              <a:rPr lang="en-GB" sz="1200" dirty="0">
                <a:solidFill>
                  <a:schemeClr val="tx1"/>
                </a:solidFill>
                <a:latin typeface="Network Rail Sans"/>
                <a:cs typeface="Arial"/>
              </a:rPr>
              <a:t>Should the brief from the </a:t>
            </a:r>
            <a:r>
              <a:rPr lang="en-GB" sz="1200" dirty="0" err="1">
                <a:solidFill>
                  <a:schemeClr val="tx1"/>
                </a:solidFill>
                <a:latin typeface="Network Rail Sans"/>
                <a:cs typeface="Arial"/>
              </a:rPr>
              <a:t>PiC</a:t>
            </a:r>
            <a:r>
              <a:rPr lang="en-GB" sz="1200" dirty="0">
                <a:solidFill>
                  <a:schemeClr val="tx1"/>
                </a:solidFill>
                <a:latin typeface="Network Rail Sans"/>
                <a:cs typeface="Arial"/>
              </a:rPr>
              <a:t> take this risk into consideration and should a one way system had been implemented</a:t>
            </a:r>
            <a:r>
              <a:rPr lang="en-GB" sz="1200" dirty="0">
                <a:solidFill>
                  <a:schemeClr val="tx1"/>
                </a:solidFill>
                <a:latin typeface="Arial"/>
                <a:cs typeface="Arial"/>
              </a:rPr>
              <a:t>?</a:t>
            </a:r>
            <a:endParaRPr lang="en-GB" dirty="0">
              <a:solidFill>
                <a:schemeClr val="tx1"/>
              </a:solidFill>
            </a:endParaRPr>
          </a:p>
        </p:txBody>
      </p:sp>
      <p:pic>
        <p:nvPicPr>
          <p:cNvPr id="7" name="Picture 6">
            <a:extLst>
              <a:ext uri="{FF2B5EF4-FFF2-40B4-BE49-F238E27FC236}">
                <a16:creationId xmlns:a16="http://schemas.microsoft.com/office/drawing/2014/main" id="{0633508A-40B0-4098-929D-0B15ECDA5652}"/>
              </a:ext>
            </a:extLst>
          </p:cNvPr>
          <p:cNvPicPr>
            <a:picLocks noChangeAspect="1"/>
          </p:cNvPicPr>
          <p:nvPr/>
        </p:nvPicPr>
        <p:blipFill rotWithShape="1">
          <a:blip r:embed="rId3"/>
          <a:srcRect l="248" r="16975" b="13291"/>
          <a:stretch/>
        </p:blipFill>
        <p:spPr>
          <a:xfrm>
            <a:off x="6003902" y="3093402"/>
            <a:ext cx="2933969" cy="2026162"/>
          </a:xfrm>
          <a:prstGeom prst="rect">
            <a:avLst/>
          </a:prstGeom>
        </p:spPr>
      </p:pic>
      <p:pic>
        <p:nvPicPr>
          <p:cNvPr id="8" name="Picture 7">
            <a:extLst>
              <a:ext uri="{FF2B5EF4-FFF2-40B4-BE49-F238E27FC236}">
                <a16:creationId xmlns:a16="http://schemas.microsoft.com/office/drawing/2014/main" id="{4F0330C9-B993-4592-A1D1-1E70ED1267A3}"/>
              </a:ext>
            </a:extLst>
          </p:cNvPr>
          <p:cNvPicPr>
            <a:picLocks noChangeAspect="1"/>
          </p:cNvPicPr>
          <p:nvPr/>
        </p:nvPicPr>
        <p:blipFill rotWithShape="1">
          <a:blip r:embed="rId4"/>
          <a:srcRect l="1830" t="-176" r="-298" b="38732"/>
          <a:stretch/>
        </p:blipFill>
        <p:spPr>
          <a:xfrm>
            <a:off x="6005239" y="1214651"/>
            <a:ext cx="2930026" cy="1662627"/>
          </a:xfrm>
          <a:prstGeom prst="rect">
            <a:avLst/>
          </a:prstGeom>
        </p:spPr>
      </p:pic>
      <p:sp>
        <p:nvSpPr>
          <p:cNvPr id="10" name="Rectangle 9">
            <a:extLst>
              <a:ext uri="{FF2B5EF4-FFF2-40B4-BE49-F238E27FC236}">
                <a16:creationId xmlns:a16="http://schemas.microsoft.com/office/drawing/2014/main" id="{AD335361-0C4A-470B-A2AA-AA8448CA55F1}"/>
              </a:ext>
            </a:extLst>
          </p:cNvPr>
          <p:cNvSpPr/>
          <p:nvPr/>
        </p:nvSpPr>
        <p:spPr>
          <a:xfrm>
            <a:off x="323944" y="5537688"/>
            <a:ext cx="6804248" cy="430887"/>
          </a:xfrm>
          <a:prstGeom prst="rect">
            <a:avLst/>
          </a:prstGeom>
        </p:spPr>
        <p:txBody>
          <a:bodyPr wrap="square" lIns="91440" tIns="45720" rIns="91440" bIns="45720" anchor="t">
            <a:spAutoFit/>
          </a:bodyPr>
          <a:lstStyle/>
          <a:p>
            <a:pPr>
              <a:defRPr/>
            </a:pPr>
            <a:r>
              <a:rPr lang="en-GB" b="1">
                <a:solidFill>
                  <a:srgbClr val="D66D2B"/>
                </a:solidFill>
                <a:latin typeface="Network Rail Sans"/>
              </a:rPr>
              <a:t>Remember:  The Person in Charge (</a:t>
            </a:r>
            <a:r>
              <a:rPr lang="en-GB" b="1" err="1">
                <a:solidFill>
                  <a:srgbClr val="D66D2B"/>
                </a:solidFill>
                <a:latin typeface="Network Rail Sans"/>
              </a:rPr>
              <a:t>PiC</a:t>
            </a:r>
            <a:r>
              <a:rPr lang="en-GB" b="1">
                <a:solidFill>
                  <a:srgbClr val="D66D2B"/>
                </a:solidFill>
                <a:latin typeface="Network Rail Sans"/>
              </a:rPr>
              <a:t>) has overall responsibility for the Operational, Site and Task Risk. Any changes to these risks must be controlled and briefed to the teams on site. See standard NR/L2/OHS/019.</a:t>
            </a:r>
          </a:p>
        </p:txBody>
      </p:sp>
      <p:pic>
        <p:nvPicPr>
          <p:cNvPr id="11" name="Picture 10">
            <a:extLst>
              <a:ext uri="{FF2B5EF4-FFF2-40B4-BE49-F238E27FC236}">
                <a16:creationId xmlns:a16="http://schemas.microsoft.com/office/drawing/2014/main" id="{6E4886E0-8747-4103-8BD4-4891FB23589D}"/>
              </a:ext>
            </a:extLst>
          </p:cNvPr>
          <p:cNvPicPr>
            <a:picLocks noChangeAspect="1"/>
          </p:cNvPicPr>
          <p:nvPr/>
        </p:nvPicPr>
        <p:blipFill>
          <a:blip r:embed="rId5"/>
          <a:stretch>
            <a:fillRect/>
          </a:stretch>
        </p:blipFill>
        <p:spPr>
          <a:xfrm>
            <a:off x="7668344" y="5204528"/>
            <a:ext cx="806075" cy="672744"/>
          </a:xfrm>
          <a:prstGeom prst="rect">
            <a:avLst/>
          </a:prstGeom>
        </p:spPr>
      </p:pic>
    </p:spTree>
    <p:extLst>
      <p:ext uri="{BB962C8B-B14F-4D97-AF65-F5344CB8AC3E}">
        <p14:creationId xmlns:p14="http://schemas.microsoft.com/office/powerpoint/2010/main" val="245972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59859" y="-7532"/>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1038507" y="6101152"/>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strike="noStrike" kern="1200" cap="none" spc="0" normalizeH="0" baseline="0" noProof="0">
                <a:ln>
                  <a:noFill/>
                </a:ln>
                <a:solidFill>
                  <a:schemeClr val="bg1"/>
                </a:solidFill>
                <a:effectLst/>
                <a:uLnTx/>
                <a:uFillTx/>
                <a:latin typeface="Network Rail Sans" panose="02000000040000020004" pitchFamily="50" charset="0"/>
                <a:ea typeface="+mn-ea"/>
                <a:cs typeface="+mn-cs"/>
              </a:rPr>
              <a:t>Are all your staff aware of this instruction?</a:t>
            </a:r>
          </a:p>
        </p:txBody>
      </p:sp>
      <p:sp>
        <p:nvSpPr>
          <p:cNvPr id="13" name="TextBox 12">
            <a:extLst>
              <a:ext uri="{FF2B5EF4-FFF2-40B4-BE49-F238E27FC236}">
                <a16:creationId xmlns:a16="http://schemas.microsoft.com/office/drawing/2014/main" id="{26D76399-431E-4F9C-B638-68D17CE2BF8F}"/>
              </a:ext>
            </a:extLst>
          </p:cNvPr>
          <p:cNvSpPr txBox="1"/>
          <p:nvPr/>
        </p:nvSpPr>
        <p:spPr>
          <a:xfrm>
            <a:off x="1547664" y="635449"/>
            <a:ext cx="654252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Use of 1.25 metres as separated protection for WALKING in a position of safety</a:t>
            </a:r>
          </a:p>
        </p:txBody>
      </p:sp>
      <p:sp>
        <p:nvSpPr>
          <p:cNvPr id="16" name="TextBox 15">
            <a:extLst>
              <a:ext uri="{FF2B5EF4-FFF2-40B4-BE49-F238E27FC236}">
                <a16:creationId xmlns:a16="http://schemas.microsoft.com/office/drawing/2014/main" id="{ADFF57F1-5681-4F40-B946-8A8F5E938B0A}"/>
              </a:ext>
            </a:extLst>
          </p:cNvPr>
          <p:cNvSpPr txBox="1"/>
          <p:nvPr/>
        </p:nvSpPr>
        <p:spPr>
          <a:xfrm>
            <a:off x="198590" y="1484784"/>
            <a:ext cx="8746820" cy="3108543"/>
          </a:xfrm>
          <a:prstGeom prst="rect">
            <a:avLst/>
          </a:prstGeom>
          <a:noFill/>
        </p:spPr>
        <p:txBody>
          <a:bodyPr wrap="square" lIns="91440" tIns="45720" rIns="91440" bIns="45720" rtlCol="0" anchor="t">
            <a:spAutoFit/>
          </a:bodyPr>
          <a:lstStyle/>
          <a:p>
            <a:pPr eaLnBrk="1" fontAlgn="auto" hangingPunct="1">
              <a:spcBef>
                <a:spcPts val="0"/>
              </a:spcBef>
              <a:spcAft>
                <a:spcPts val="0"/>
              </a:spcAft>
              <a:defRPr/>
            </a:pPr>
            <a:endParaRPr lang="en-GB" sz="1400" kern="0">
              <a:latin typeface="Network Rail Sans"/>
            </a:endParaRPr>
          </a:p>
          <a:p>
            <a:pPr marL="0" marR="0" lvl="0" indent="0" algn="l" defTabSz="914400">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tx1"/>
                </a:solidFill>
                <a:effectLst/>
                <a:uLnTx/>
                <a:uFillTx/>
                <a:latin typeface="Network Rail Sans"/>
              </a:rPr>
              <a:t>On Friday 25/03/2021 the Southern</a:t>
            </a:r>
            <a:r>
              <a:rPr lang="en-GB" sz="1400" kern="0">
                <a:solidFill>
                  <a:schemeClr val="tx1"/>
                </a:solidFill>
                <a:latin typeface="Network Rail Sans"/>
              </a:rPr>
              <a:t> Region issued a Letter of Instruction that clarifies our position in relation to the provision of Safe Work Pack (SWP) and safe system of work (SSOW) under the operational hierarchy within SSOWPS2.5 system or other similar systems used by contractors to produce SWPs.</a:t>
            </a:r>
            <a:endParaRPr lang="en-GB">
              <a:solidFill>
                <a:schemeClr val="tx1"/>
              </a:solidFill>
              <a:latin typeface="Network Rail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0">
              <a:solidFill>
                <a:schemeClr val="tx1"/>
              </a:solidFill>
              <a:latin typeface="Network Rail Sans" panose="0200000004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a:solidFill>
                  <a:schemeClr val="tx1"/>
                </a:solidFill>
                <a:latin typeface="Network Rail Sans"/>
              </a:rPr>
              <a:t>This instruction addresses two main subjects;</a:t>
            </a:r>
          </a:p>
          <a:p>
            <a:pPr marL="742950" lvl="1" indent="-285750" eaLnBrk="1" fontAlgn="auto" hangingPunct="1">
              <a:spcBef>
                <a:spcPts val="0"/>
              </a:spcBef>
              <a:spcAft>
                <a:spcPts val="0"/>
              </a:spcAft>
              <a:buFont typeface="Arial" panose="020B0604020202020204" pitchFamily="34" charset="0"/>
              <a:buChar char="•"/>
              <a:defRPr/>
            </a:pPr>
            <a:r>
              <a:rPr lang="en-GB" sz="1400" kern="0">
                <a:solidFill>
                  <a:schemeClr val="tx1"/>
                </a:solidFill>
                <a:latin typeface="Network Rail Sans"/>
              </a:rPr>
              <a:t>Identification of the position of safety to be adopted whilst WALKING on or about the line, this is not a change but highlights the Rule Book position as it always has been. </a:t>
            </a:r>
            <a:endParaRPr lang="en-GB" sz="1400" kern="0">
              <a:solidFill>
                <a:schemeClr val="tx1"/>
              </a:solidFill>
              <a:latin typeface="Network Rail Sans" panose="02000000040000020004" pitchFamily="2" charset="0"/>
            </a:endParaRPr>
          </a:p>
          <a:p>
            <a:pPr marL="742950" lvl="1" indent="-285750" eaLnBrk="1" fontAlgn="auto" hangingPunct="1">
              <a:spcBef>
                <a:spcPts val="0"/>
              </a:spcBef>
              <a:spcAft>
                <a:spcPts val="0"/>
              </a:spcAft>
              <a:buFont typeface="Arial" panose="020B0604020202020204" pitchFamily="34" charset="0"/>
              <a:buChar char="•"/>
              <a:defRPr/>
            </a:pPr>
            <a:r>
              <a:rPr lang="en-GB" sz="1400" kern="0">
                <a:solidFill>
                  <a:schemeClr val="tx1"/>
                </a:solidFill>
                <a:latin typeface="Network Rail Sans"/>
              </a:rPr>
              <a:t>The provision of a documented safe system for WALKING within a SWP created by the SSOWPS2.5 system, in relation to the distance between the nearest open running line and the position of safety whilst WALKING on or about t</a:t>
            </a:r>
            <a:r>
              <a:rPr lang="en-GB" sz="1400" kern="0">
                <a:latin typeface="Network Rail Sans"/>
              </a:rPr>
              <a:t>he line. </a:t>
            </a:r>
            <a:endParaRPr lang="en-GB" sz="1400" b="0" i="0" u="none" strike="noStrike" kern="0" cap="none" spc="0" normalizeH="0" baseline="0" noProof="0">
              <a:ln>
                <a:noFill/>
              </a:ln>
              <a:effectLst/>
              <a:uLnTx/>
              <a:uFillTx/>
              <a:latin typeface="Network Rail Sans" panose="0200000004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79646"/>
                </a:solidFill>
                <a:effectLst/>
                <a:uLnTx/>
                <a:uFillTx/>
                <a:latin typeface="Network Rail Sans"/>
              </a:rPr>
              <a:t>The full Letter of Instruction can be found </a:t>
            </a:r>
            <a:r>
              <a:rPr kumimoji="0" lang="en-GB" sz="1400" b="1" i="0" u="none" strike="noStrike" kern="0" cap="none" spc="0" normalizeH="0" baseline="0" noProof="0">
                <a:ln>
                  <a:noFill/>
                </a:ln>
                <a:solidFill>
                  <a:schemeClr val="accent6">
                    <a:lumMod val="50000"/>
                  </a:schemeClr>
                </a:solidFill>
                <a:effectLst/>
                <a:uLnTx/>
                <a:uFillTx/>
                <a:latin typeface="Network Rail Sans"/>
                <a:hlinkClick r:id="rId8" action="ppaction://hlinkfile">
                  <a:extLst>
                    <a:ext uri="{A12FA001-AC4F-418D-AE19-62706E023703}">
                      <ahyp:hlinkClr xmlns:ahyp="http://schemas.microsoft.com/office/drawing/2018/hyperlinkcolor" val="tx"/>
                    </a:ext>
                  </a:extLst>
                </a:hlinkClick>
              </a:rPr>
              <a:t>here</a:t>
            </a:r>
            <a:endParaRPr kumimoji="0" lang="en-GB" sz="1400" b="1" i="0" u="none" strike="noStrike" kern="0" cap="none" spc="0" normalizeH="0" baseline="0" noProof="0">
              <a:ln>
                <a:noFill/>
              </a:ln>
              <a:solidFill>
                <a:schemeClr val="accent6">
                  <a:lumMod val="50000"/>
                </a:schemeClr>
              </a:solidFill>
              <a:effectLst/>
              <a:uLnTx/>
              <a:uFillTx/>
              <a:latin typeface="Network Rail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a:ln>
                <a:noFill/>
              </a:ln>
              <a:solidFill>
                <a:prstClr val="black"/>
              </a:solidFill>
              <a:effectLst/>
              <a:uLnTx/>
              <a:uFillTx/>
              <a:latin typeface="Network Rail Sans" panose="02000000040000020004" pitchFamily="2" charset="0"/>
              <a:ea typeface="+mn-ea"/>
              <a:cs typeface="+mn-cs"/>
            </a:endParaRPr>
          </a:p>
        </p:txBody>
      </p:sp>
      <p:pic>
        <p:nvPicPr>
          <p:cNvPr id="20" name="Picture 19" descr="Image result for discuss white icon">
            <a:extLst>
              <a:ext uri="{FF2B5EF4-FFF2-40B4-BE49-F238E27FC236}">
                <a16:creationId xmlns:a16="http://schemas.microsoft.com/office/drawing/2014/main" id="{F529E904-9F0F-4DA7-8805-7F03FDA65CBB}"/>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5536"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8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FDE415-C385-42B2-8F15-9018A8D72F4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1BA70DC-F75D-459E-839A-07B623539B7A}"/>
              </a:ext>
            </a:extLst>
          </p:cNvPr>
          <p:cNvSpPr/>
          <p:nvPr/>
        </p:nvSpPr>
        <p:spPr>
          <a:xfrm>
            <a:off x="149285" y="1866622"/>
            <a:ext cx="5358820" cy="33923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D66D2B"/>
                </a:solidFill>
                <a:effectLst/>
                <a:uLnTx/>
                <a:uFillTx/>
                <a:latin typeface="Network Rail Sans" panose="02000000040000020004" pitchFamily="2" charset="0"/>
                <a:ea typeface="+mn-ea"/>
                <a:cs typeface="+mn-cs"/>
              </a:rPr>
              <a:t>Chris Cornish updated maintenance colleagues on the accelerated and expanded Track Worker Safety programme.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rPr>
              <a:t>Teams were thanked for their hard work as a considerable amount of work has moved into green zone working. </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rPr>
              <a:t>There were a number of really important questions on fault response, how we’re working with the Department for Transport, train operators and contractors and access.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rPr>
              <a:t>The full call can be watched </a:t>
            </a: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hlinkClick r:id="rId2">
                  <a:extLst>
                    <a:ext uri="{A12FA001-AC4F-418D-AE19-62706E023703}">
                      <ahyp:hlinkClr xmlns:ahyp="http://schemas.microsoft.com/office/drawing/2018/hyperlinkcolor" val="tx"/>
                    </a:ext>
                  </a:extLst>
                </a:hlinkClick>
              </a:rPr>
              <a:t>here</a:t>
            </a: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Network Rail Sans" panose="02000000040000020004" pitchFamily="2" charset="0"/>
                <a:ea typeface="+mn-ea"/>
                <a:cs typeface="+mn-cs"/>
              </a:rPr>
              <a:t>We’re also asking for feedback on how we communicate the programme. You can feed back here: </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p:txBody>
      </p:sp>
      <p:sp>
        <p:nvSpPr>
          <p:cNvPr id="8" name="TextBox 7">
            <a:extLst>
              <a:ext uri="{FF2B5EF4-FFF2-40B4-BE49-F238E27FC236}">
                <a16:creationId xmlns:a16="http://schemas.microsoft.com/office/drawing/2014/main" id="{B460D845-82E0-4C52-96D1-1596C7178FE9}"/>
              </a:ext>
            </a:extLst>
          </p:cNvPr>
          <p:cNvSpPr txBox="1"/>
          <p:nvPr/>
        </p:nvSpPr>
        <p:spPr>
          <a:xfrm>
            <a:off x="1619671" y="6093296"/>
            <a:ext cx="733172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Search ‘Southern Track Worker Safety’ on MyConnect</a:t>
            </a:r>
          </a:p>
        </p:txBody>
      </p:sp>
      <p:pic>
        <p:nvPicPr>
          <p:cNvPr id="3" name="Picture 2">
            <a:extLst>
              <a:ext uri="{FF2B5EF4-FFF2-40B4-BE49-F238E27FC236}">
                <a16:creationId xmlns:a16="http://schemas.microsoft.com/office/drawing/2014/main" id="{456001F1-F68E-4989-982C-01E51F140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597" y="1475474"/>
            <a:ext cx="2978339" cy="1931001"/>
          </a:xfrm>
          <a:prstGeom prst="rect">
            <a:avLst/>
          </a:prstGeom>
        </p:spPr>
      </p:pic>
      <p:pic>
        <p:nvPicPr>
          <p:cNvPr id="10" name="Picture 9" descr="A picture containing text, person, person, wall&#10;&#10;Description automatically generated">
            <a:extLst>
              <a:ext uri="{FF2B5EF4-FFF2-40B4-BE49-F238E27FC236}">
                <a16:creationId xmlns:a16="http://schemas.microsoft.com/office/drawing/2014/main" id="{F3100E79-9BD6-4D5F-AC3A-008B14048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3766519"/>
            <a:ext cx="2734467" cy="2030545"/>
          </a:xfrm>
          <a:prstGeom prst="rect">
            <a:avLst/>
          </a:prstGeom>
        </p:spPr>
      </p:pic>
      <p:pic>
        <p:nvPicPr>
          <p:cNvPr id="12" name="Picture 11" descr="Qr code&#10;&#10;Description automatically generated">
            <a:extLst>
              <a:ext uri="{FF2B5EF4-FFF2-40B4-BE49-F238E27FC236}">
                <a16:creationId xmlns:a16="http://schemas.microsoft.com/office/drawing/2014/main" id="{F6A09A99-3D07-4167-9F72-675900D1C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824" y="4739040"/>
            <a:ext cx="1082404" cy="1082404"/>
          </a:xfrm>
          <a:prstGeom prst="rect">
            <a:avLst/>
          </a:prstGeom>
        </p:spPr>
      </p:pic>
      <p:pic>
        <p:nvPicPr>
          <p:cNvPr id="11" name="Picture 10" descr="Image result for discuss white icon">
            <a:extLst>
              <a:ext uri="{FF2B5EF4-FFF2-40B4-BE49-F238E27FC236}">
                <a16:creationId xmlns:a16="http://schemas.microsoft.com/office/drawing/2014/main" id="{EAFDE7D8-B94F-40A7-AB50-991BB1962A29}"/>
              </a:ext>
            </a:extLst>
          </p:cNvPr>
          <p:cNvPicPr>
            <a:picLocks noChangeAspect="1" noChangeArrowheads="1"/>
          </p:cNvPicPr>
          <p:nvPr/>
        </p:nvPicPr>
        <p:blipFill>
          <a:blip r:embed="rId6"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5536" y="6059921"/>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AA5411-752C-4A2B-AB9A-74FE12A39D41}"/>
              </a:ext>
            </a:extLst>
          </p:cNvPr>
          <p:cNvSpPr txBox="1"/>
          <p:nvPr/>
        </p:nvSpPr>
        <p:spPr>
          <a:xfrm>
            <a:off x="1348915" y="197985"/>
            <a:ext cx="6627573" cy="496996"/>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Track Worker Safety (TWS) </a:t>
            </a:r>
          </a:p>
        </p:txBody>
      </p:sp>
      <p:sp>
        <p:nvSpPr>
          <p:cNvPr id="2" name="Rectangle 1">
            <a:extLst>
              <a:ext uri="{FF2B5EF4-FFF2-40B4-BE49-F238E27FC236}">
                <a16:creationId xmlns:a16="http://schemas.microsoft.com/office/drawing/2014/main" id="{D2ABEC95-A2EA-460F-8BD0-D4D7A337C561}"/>
              </a:ext>
            </a:extLst>
          </p:cNvPr>
          <p:cNvSpPr/>
          <p:nvPr/>
        </p:nvSpPr>
        <p:spPr>
          <a:xfrm>
            <a:off x="630435" y="1552481"/>
            <a:ext cx="1023678" cy="400110"/>
          </a:xfrm>
          <a:prstGeom prst="rect">
            <a:avLst/>
          </a:prstGeom>
        </p:spPr>
        <p:txBody>
          <a:bodyPr wrap="none">
            <a:spAutoFit/>
          </a:bodyPr>
          <a:lstStyle/>
          <a:p>
            <a:r>
              <a:rPr lang="en-GB" sz="2000" b="1">
                <a:solidFill>
                  <a:prstClr val="white">
                    <a:lumMod val="50000"/>
                  </a:prstClr>
                </a:solidFill>
                <a:latin typeface="Network Rail Sans" panose="02000000040000020004" pitchFamily="2" charset="0"/>
              </a:rPr>
              <a:t>Update</a:t>
            </a:r>
            <a:endParaRPr lang="en-GB" sz="2000">
              <a:latin typeface="Network Rail Sans" panose="02000000040000020004" pitchFamily="2" charset="0"/>
            </a:endParaRPr>
          </a:p>
        </p:txBody>
      </p:sp>
      <p:sp>
        <p:nvSpPr>
          <p:cNvPr id="14" name="TextBox 13">
            <a:extLst>
              <a:ext uri="{FF2B5EF4-FFF2-40B4-BE49-F238E27FC236}">
                <a16:creationId xmlns:a16="http://schemas.microsoft.com/office/drawing/2014/main" id="{21DF38F0-F0FE-4859-A8F0-4D3BCF3223E3}"/>
              </a:ext>
            </a:extLst>
          </p:cNvPr>
          <p:cNvSpPr txBox="1"/>
          <p:nvPr/>
        </p:nvSpPr>
        <p:spPr>
          <a:xfrm>
            <a:off x="1400561" y="766540"/>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WessexTWS@networkrail.co.uk​</a:t>
            </a:r>
          </a:p>
        </p:txBody>
      </p:sp>
    </p:spTree>
    <p:extLst>
      <p:ext uri="{BB962C8B-B14F-4D97-AF65-F5344CB8AC3E}">
        <p14:creationId xmlns:p14="http://schemas.microsoft.com/office/powerpoint/2010/main" val="167784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B52DE325-27BF-4175-BDD3-9B96E6C65E5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1" name="Control 5">
            <a:extLst>
              <a:ext uri="{FF2B5EF4-FFF2-40B4-BE49-F238E27FC236}">
                <a16:creationId xmlns:a16="http://schemas.microsoft.com/office/drawing/2014/main" id="{A8F6F93B-9876-414E-A376-35396E268927}"/>
              </a:ext>
            </a:extLst>
          </p:cNvPr>
          <p:cNvSpPr>
            <a:spLocks noChangeArrowheads="1" noChangeShapeType="1"/>
          </p:cNvSpPr>
          <p:nvPr/>
        </p:nvSpPr>
        <p:spPr bwMode="auto">
          <a:xfrm>
            <a:off x="2641600" y="7021513"/>
            <a:ext cx="5772150" cy="2195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sp>
        <p:nvSpPr>
          <p:cNvPr id="21" name="TextBox 20">
            <a:extLst>
              <a:ext uri="{FF2B5EF4-FFF2-40B4-BE49-F238E27FC236}">
                <a16:creationId xmlns:a16="http://schemas.microsoft.com/office/drawing/2014/main" id="{9DA00980-C324-4042-B32A-78AAF2949D4A}"/>
              </a:ext>
            </a:extLst>
          </p:cNvPr>
          <p:cNvSpPr txBox="1"/>
          <p:nvPr/>
        </p:nvSpPr>
        <p:spPr>
          <a:xfrm>
            <a:off x="1530354" y="6011826"/>
            <a:ext cx="7331729" cy="400110"/>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a:ea typeface="+mn-ea"/>
                <a:cs typeface="+mn-cs"/>
              </a:rPr>
              <a:t>Search ‘Southern Track Worker Safety’ on MyConnect​</a:t>
            </a:r>
          </a:p>
        </p:txBody>
      </p:sp>
      <p:sp>
        <p:nvSpPr>
          <p:cNvPr id="15" name="TextBox 14">
            <a:extLst>
              <a:ext uri="{FF2B5EF4-FFF2-40B4-BE49-F238E27FC236}">
                <a16:creationId xmlns:a16="http://schemas.microsoft.com/office/drawing/2014/main" id="{1EE3D5A7-7BCF-48DB-A74F-1998256CC879}"/>
              </a:ext>
            </a:extLst>
          </p:cNvPr>
          <p:cNvSpPr txBox="1"/>
          <p:nvPr/>
        </p:nvSpPr>
        <p:spPr>
          <a:xfrm>
            <a:off x="1547664" y="77742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WessexTWS@networkrail.co.uk​</a:t>
            </a:r>
          </a:p>
        </p:txBody>
      </p:sp>
      <p:sp>
        <p:nvSpPr>
          <p:cNvPr id="16" name="TextBox 15">
            <a:extLst>
              <a:ext uri="{FF2B5EF4-FFF2-40B4-BE49-F238E27FC236}">
                <a16:creationId xmlns:a16="http://schemas.microsoft.com/office/drawing/2014/main" id="{702303F6-DDC5-43D0-AACD-33024ABEF273}"/>
              </a:ext>
            </a:extLst>
          </p:cNvPr>
          <p:cNvSpPr txBox="1"/>
          <p:nvPr/>
        </p:nvSpPr>
        <p:spPr>
          <a:xfrm>
            <a:off x="1462617" y="188640"/>
            <a:ext cx="6627573" cy="496996"/>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Track Worker Safety (TWS) </a:t>
            </a:r>
            <a:r>
              <a:rPr kumimoji="0" lang="en-GB" sz="2000" b="1" i="0" u="none" strike="noStrike" kern="1200" cap="none" spc="0" normalizeH="0" baseline="0" noProof="0" err="1">
                <a:ln>
                  <a:noFill/>
                </a:ln>
                <a:solidFill>
                  <a:prstClr val="white">
                    <a:lumMod val="50000"/>
                  </a:prstClr>
                </a:solidFill>
                <a:effectLst/>
                <a:uLnTx/>
                <a:uFillTx/>
                <a:latin typeface="Arial" charset="0"/>
                <a:ea typeface="+mn-ea"/>
                <a:cs typeface="+mn-cs"/>
              </a:rPr>
              <a:t>cont</a:t>
            </a:r>
            <a:r>
              <a:rPr lang="en-GB" sz="2000">
                <a:solidFill>
                  <a:prstClr val="white">
                    <a:lumMod val="50000"/>
                  </a:prstClr>
                </a:solidFill>
              </a:rPr>
              <a:t>.</a:t>
            </a:r>
            <a:endPar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sp>
        <p:nvSpPr>
          <p:cNvPr id="12" name="Text Placeholder 2">
            <a:extLst>
              <a:ext uri="{FF2B5EF4-FFF2-40B4-BE49-F238E27FC236}">
                <a16:creationId xmlns:a16="http://schemas.microsoft.com/office/drawing/2014/main" id="{390908BC-80C4-42EA-A8A8-C683700ED415}"/>
              </a:ext>
            </a:extLst>
          </p:cNvPr>
          <p:cNvSpPr txBox="1">
            <a:spLocks/>
          </p:cNvSpPr>
          <p:nvPr/>
        </p:nvSpPr>
        <p:spPr>
          <a:xfrm>
            <a:off x="403077" y="1168635"/>
            <a:ext cx="8337845" cy="98901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1"/>
                </a:solidFill>
                <a:latin typeface="Network Rail Sans" panose="02000000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005172"/>
              </a:solidFill>
              <a:effectLst/>
              <a:uLnTx/>
              <a:uFillTx/>
              <a:latin typeface="Network Rail Sans" panose="02000000040000020004" pitchFamily="2" charset="0"/>
              <a:ea typeface="+mn-ea"/>
              <a:cs typeface="+mn-cs"/>
            </a:endParaRPr>
          </a:p>
        </p:txBody>
      </p:sp>
      <p:pic>
        <p:nvPicPr>
          <p:cNvPr id="18" name="Picture 17" descr="Image result for discuss white icon">
            <a:extLst>
              <a:ext uri="{FF2B5EF4-FFF2-40B4-BE49-F238E27FC236}">
                <a16:creationId xmlns:a16="http://schemas.microsoft.com/office/drawing/2014/main" id="{216D0353-D5EA-4E21-A21A-72B584CDC4C3}"/>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03077" y="6147729"/>
            <a:ext cx="528413" cy="528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Chart 21">
            <a:extLst>
              <a:ext uri="{FF2B5EF4-FFF2-40B4-BE49-F238E27FC236}">
                <a16:creationId xmlns:a16="http://schemas.microsoft.com/office/drawing/2014/main" id="{6BC4D8DF-F802-4901-9469-AF270E6CB17D}"/>
              </a:ext>
            </a:extLst>
          </p:cNvPr>
          <p:cNvGraphicFramePr>
            <a:graphicFrameLocks/>
          </p:cNvGraphicFramePr>
          <p:nvPr>
            <p:extLst>
              <p:ext uri="{D42A27DB-BD31-4B8C-83A1-F6EECF244321}">
                <p14:modId xmlns:p14="http://schemas.microsoft.com/office/powerpoint/2010/main" val="501383838"/>
              </p:ext>
            </p:extLst>
          </p:nvPr>
        </p:nvGraphicFramePr>
        <p:xfrm>
          <a:off x="259063" y="1890379"/>
          <a:ext cx="6041129" cy="3914882"/>
        </p:xfrm>
        <a:graphic>
          <a:graphicData uri="http://schemas.openxmlformats.org/drawingml/2006/chart">
            <c:chart xmlns:c="http://schemas.openxmlformats.org/drawingml/2006/chart" xmlns:r="http://schemas.openxmlformats.org/officeDocument/2006/relationships" r:id="rId9"/>
          </a:graphicData>
        </a:graphic>
      </p:graphicFrame>
      <p:sp>
        <p:nvSpPr>
          <p:cNvPr id="24" name="TextBox 23">
            <a:extLst>
              <a:ext uri="{FF2B5EF4-FFF2-40B4-BE49-F238E27FC236}">
                <a16:creationId xmlns:a16="http://schemas.microsoft.com/office/drawing/2014/main" id="{F3AAD1E6-697A-4C87-ACEC-710D5A0D1C53}"/>
              </a:ext>
            </a:extLst>
          </p:cNvPr>
          <p:cNvSpPr txBox="1"/>
          <p:nvPr/>
        </p:nvSpPr>
        <p:spPr>
          <a:xfrm>
            <a:off x="6313844" y="1527167"/>
            <a:ext cx="2775674" cy="4278094"/>
          </a:xfrm>
          <a:prstGeom prst="rect">
            <a:avLst/>
          </a:prstGeom>
          <a:noFill/>
        </p:spPr>
        <p:txBody>
          <a:bodyPr wrap="square" rtlCol="0">
            <a:spAutoFit/>
          </a:bodyPr>
          <a:lstStyle/>
          <a:p>
            <a:pPr marL="171450" indent="-171450">
              <a:buFont typeface="Arial" panose="020B0604020202020204" pitchFamily="34" charset="0"/>
              <a:buChar char="•"/>
            </a:pPr>
            <a:r>
              <a:rPr lang="en-GB" sz="1600">
                <a:solidFill>
                  <a:schemeClr val="tx1"/>
                </a:solidFill>
                <a:latin typeface="Network Rail Sans" panose="02000000040000020004" pitchFamily="2" charset="0"/>
              </a:rPr>
              <a:t>Wessex route are committed to ending use of unassisted lookout working, lookout operated warning systems and individual working alone (in a 'red zone' environment)  by the end of July 2021. </a:t>
            </a:r>
          </a:p>
          <a:p>
            <a:pPr marL="171450" indent="-171450">
              <a:buFont typeface="Arial" panose="020B0604020202020204" pitchFamily="34" charset="0"/>
              <a:buChar char="•"/>
            </a:pPr>
            <a:endParaRPr lang="en-GB" sz="1600">
              <a:solidFill>
                <a:schemeClr val="tx1"/>
              </a:solidFill>
              <a:latin typeface="Network Rail Sans" panose="02000000040000020004" pitchFamily="2" charset="0"/>
            </a:endParaRPr>
          </a:p>
          <a:p>
            <a:pPr marL="171450" indent="-171450">
              <a:buFont typeface="Arial" panose="020B0604020202020204" pitchFamily="34" charset="0"/>
              <a:buChar char="•"/>
            </a:pPr>
            <a:r>
              <a:rPr lang="en-GB" sz="1600">
                <a:solidFill>
                  <a:schemeClr val="tx1"/>
                </a:solidFill>
                <a:latin typeface="Network Rail Sans" panose="02000000040000020004" pitchFamily="2" charset="0"/>
              </a:rPr>
              <a:t>Period 13 has seen a 64% reduction in hours recorded in red zone compared to same Period last year. </a:t>
            </a:r>
          </a:p>
          <a:p>
            <a:pPr marL="171450" indent="-171450">
              <a:buFont typeface="Arial" panose="020B0604020202020204" pitchFamily="34" charset="0"/>
              <a:buChar char="•"/>
            </a:pPr>
            <a:endParaRPr lang="en-GB" sz="1600">
              <a:solidFill>
                <a:schemeClr val="tx1"/>
              </a:solidFill>
              <a:latin typeface="Network Rail Sans" panose="02000000040000020004" pitchFamily="2" charset="0"/>
            </a:endParaRPr>
          </a:p>
          <a:p>
            <a:pPr marL="171450" indent="-171450">
              <a:buFont typeface="Arial" panose="020B0604020202020204" pitchFamily="34" charset="0"/>
              <a:buChar char="•"/>
            </a:pPr>
            <a:r>
              <a:rPr lang="en-GB" sz="1600">
                <a:solidFill>
                  <a:schemeClr val="tx1"/>
                </a:solidFill>
                <a:latin typeface="Network Rail Sans" panose="02000000040000020004" pitchFamily="2" charset="0"/>
              </a:rPr>
              <a:t>This is a fantastic achievement by everyone involved! </a:t>
            </a:r>
          </a:p>
        </p:txBody>
      </p:sp>
      <p:sp>
        <p:nvSpPr>
          <p:cNvPr id="25" name="Text Placeholder 2">
            <a:extLst>
              <a:ext uri="{FF2B5EF4-FFF2-40B4-BE49-F238E27FC236}">
                <a16:creationId xmlns:a16="http://schemas.microsoft.com/office/drawing/2014/main" id="{E1D5C5F5-D68E-4A77-8602-27DABB7FE2EE}"/>
              </a:ext>
            </a:extLst>
          </p:cNvPr>
          <p:cNvSpPr txBox="1">
            <a:spLocks/>
          </p:cNvSpPr>
          <p:nvPr/>
        </p:nvSpPr>
        <p:spPr>
          <a:xfrm>
            <a:off x="142268" y="1353325"/>
            <a:ext cx="8337845" cy="57027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en-GB" sz="2000">
                <a:latin typeface="Network Rail Sans" panose="02000000040000020004" pitchFamily="2" charset="0"/>
              </a:rPr>
              <a:t>Moving away from red zone working </a:t>
            </a:r>
          </a:p>
        </p:txBody>
      </p:sp>
    </p:spTree>
    <p:extLst>
      <p:ext uri="{BB962C8B-B14F-4D97-AF65-F5344CB8AC3E}">
        <p14:creationId xmlns:p14="http://schemas.microsoft.com/office/powerpoint/2010/main" val="346050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B52DE325-27BF-4175-BDD3-9B96E6C65E5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1" name="Control 5">
            <a:extLst>
              <a:ext uri="{FF2B5EF4-FFF2-40B4-BE49-F238E27FC236}">
                <a16:creationId xmlns:a16="http://schemas.microsoft.com/office/drawing/2014/main" id="{A8F6F93B-9876-414E-A376-35396E268927}"/>
              </a:ext>
            </a:extLst>
          </p:cNvPr>
          <p:cNvSpPr>
            <a:spLocks noChangeArrowheads="1" noChangeShapeType="1"/>
          </p:cNvSpPr>
          <p:nvPr/>
        </p:nvSpPr>
        <p:spPr bwMode="auto">
          <a:xfrm>
            <a:off x="2641600" y="7021513"/>
            <a:ext cx="5772150" cy="2195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sp>
        <p:nvSpPr>
          <p:cNvPr id="21" name="TextBox 20">
            <a:extLst>
              <a:ext uri="{FF2B5EF4-FFF2-40B4-BE49-F238E27FC236}">
                <a16:creationId xmlns:a16="http://schemas.microsoft.com/office/drawing/2014/main" id="{9DA00980-C324-4042-B32A-78AAF2949D4A}"/>
              </a:ext>
            </a:extLst>
          </p:cNvPr>
          <p:cNvSpPr txBox="1"/>
          <p:nvPr/>
        </p:nvSpPr>
        <p:spPr>
          <a:xfrm>
            <a:off x="1530354" y="6011826"/>
            <a:ext cx="7331729" cy="400110"/>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a:ea typeface="+mn-ea"/>
                <a:cs typeface="+mn-cs"/>
              </a:rPr>
              <a:t>Search ‘Southern Track Worker Safety’ on MyConnect​</a:t>
            </a:r>
          </a:p>
        </p:txBody>
      </p:sp>
      <p:sp>
        <p:nvSpPr>
          <p:cNvPr id="15" name="TextBox 14">
            <a:extLst>
              <a:ext uri="{FF2B5EF4-FFF2-40B4-BE49-F238E27FC236}">
                <a16:creationId xmlns:a16="http://schemas.microsoft.com/office/drawing/2014/main" id="{1EE3D5A7-7BCF-48DB-A74F-1998256CC879}"/>
              </a:ext>
            </a:extLst>
          </p:cNvPr>
          <p:cNvSpPr txBox="1"/>
          <p:nvPr/>
        </p:nvSpPr>
        <p:spPr>
          <a:xfrm>
            <a:off x="1505140" y="590504"/>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WessexTWS@networkrail.co.uk​</a:t>
            </a:r>
          </a:p>
        </p:txBody>
      </p:sp>
      <p:sp>
        <p:nvSpPr>
          <p:cNvPr id="16" name="TextBox 15">
            <a:extLst>
              <a:ext uri="{FF2B5EF4-FFF2-40B4-BE49-F238E27FC236}">
                <a16:creationId xmlns:a16="http://schemas.microsoft.com/office/drawing/2014/main" id="{702303F6-DDC5-43D0-AACD-33024ABEF273}"/>
              </a:ext>
            </a:extLst>
          </p:cNvPr>
          <p:cNvSpPr txBox="1"/>
          <p:nvPr/>
        </p:nvSpPr>
        <p:spPr>
          <a:xfrm>
            <a:off x="1462617" y="188640"/>
            <a:ext cx="6627573" cy="496996"/>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Track Worker Safety (TWS) </a:t>
            </a:r>
            <a:r>
              <a:rPr kumimoji="0" lang="en-GB" sz="2000" b="1" i="0" u="none" strike="noStrike" kern="1200" cap="none" spc="0" normalizeH="0" baseline="0" noProof="0" err="1">
                <a:ln>
                  <a:noFill/>
                </a:ln>
                <a:solidFill>
                  <a:prstClr val="white">
                    <a:lumMod val="50000"/>
                  </a:prstClr>
                </a:solidFill>
                <a:effectLst/>
                <a:uLnTx/>
                <a:uFillTx/>
                <a:latin typeface="Arial" charset="0"/>
                <a:ea typeface="+mn-ea"/>
                <a:cs typeface="+mn-cs"/>
              </a:rPr>
              <a:t>cont</a:t>
            </a:r>
            <a:r>
              <a:rPr lang="en-GB" sz="2000">
                <a:solidFill>
                  <a:prstClr val="white">
                    <a:lumMod val="50000"/>
                  </a:prstClr>
                </a:solidFill>
              </a:rPr>
              <a:t>.</a:t>
            </a:r>
            <a:endPar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sp>
        <p:nvSpPr>
          <p:cNvPr id="12" name="Text Placeholder 2">
            <a:extLst>
              <a:ext uri="{FF2B5EF4-FFF2-40B4-BE49-F238E27FC236}">
                <a16:creationId xmlns:a16="http://schemas.microsoft.com/office/drawing/2014/main" id="{1583E879-8FE2-4382-802C-4382C75BEE37}"/>
              </a:ext>
            </a:extLst>
          </p:cNvPr>
          <p:cNvSpPr txBox="1">
            <a:spLocks/>
          </p:cNvSpPr>
          <p:nvPr/>
        </p:nvSpPr>
        <p:spPr>
          <a:xfrm>
            <a:off x="1462617" y="790044"/>
            <a:ext cx="8337845" cy="651348"/>
          </a:xfrm>
          <a:prstGeom prst="rect">
            <a:avLst/>
          </a:prstGeom>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600" b="1" kern="1200" dirty="0">
                <a:solidFill>
                  <a:srgbClr val="002060"/>
                </a:solidFill>
                <a:latin typeface="Network Rail Sans" panose="02000000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tx1"/>
                </a:solidFill>
              </a:rPr>
              <a:t>Wessex Safe Track Access Alliance</a:t>
            </a:r>
          </a:p>
        </p:txBody>
      </p:sp>
      <p:sp>
        <p:nvSpPr>
          <p:cNvPr id="17" name="Text Placeholder 2">
            <a:extLst>
              <a:ext uri="{FF2B5EF4-FFF2-40B4-BE49-F238E27FC236}">
                <a16:creationId xmlns:a16="http://schemas.microsoft.com/office/drawing/2014/main" id="{F9951283-F3F8-4D1F-A40C-CC036F446C1E}"/>
              </a:ext>
            </a:extLst>
          </p:cNvPr>
          <p:cNvSpPr txBox="1">
            <a:spLocks/>
          </p:cNvSpPr>
          <p:nvPr/>
        </p:nvSpPr>
        <p:spPr>
          <a:xfrm>
            <a:off x="412413" y="1356208"/>
            <a:ext cx="4064264" cy="2662197"/>
          </a:xfrm>
          <a:prstGeom prst="rect">
            <a:avLst/>
          </a:prstGeom>
          <a:ln w="19050">
            <a:solidFill>
              <a:srgbClr val="F07E23"/>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Network Rail Sans" panose="02000000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1" i="0" u="none" strike="noStrike" kern="1200" cap="none" spc="0" normalizeH="0" baseline="0" noProof="0">
                <a:ln>
                  <a:noFill/>
                </a:ln>
                <a:solidFill>
                  <a:srgbClr val="FF0000"/>
                </a:solidFill>
                <a:effectLst/>
                <a:uLnTx/>
                <a:uFillTx/>
                <a:latin typeface="Arial" panose="020B0604020202020204"/>
                <a:ea typeface="+mn-ea"/>
                <a:cs typeface="+mn-cs"/>
              </a:rPr>
              <a:t>ENTON MILL (WPH1 DN Main/Fast 37m10ch)  - Poor Steps Narrow and Steep </a:t>
            </a:r>
            <a:r>
              <a:rPr kumimoji="0" lang="en-GB" sz="1000" b="1" i="0" u="none" strike="noStrike" kern="1200" cap="none" spc="0" normalizeH="0" baseline="0" noProof="0">
                <a:ln>
                  <a:noFill/>
                </a:ln>
                <a:solidFill>
                  <a:srgbClr val="005172"/>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5172"/>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5172"/>
                </a:solidFill>
                <a:effectLst/>
                <a:uLnTx/>
                <a:uFillTx/>
                <a:latin typeface="Arial" panose="020B0604020202020204"/>
                <a:ea typeface="+mn-ea"/>
                <a:cs typeface="+mn-cs"/>
              </a:rPr>
              <a:t>   </a:t>
            </a:r>
          </a:p>
        </p:txBody>
      </p:sp>
      <p:pic>
        <p:nvPicPr>
          <p:cNvPr id="20" name="Picture 19">
            <a:extLst>
              <a:ext uri="{FF2B5EF4-FFF2-40B4-BE49-F238E27FC236}">
                <a16:creationId xmlns:a16="http://schemas.microsoft.com/office/drawing/2014/main" id="{50A40263-6BEF-4C45-89CB-522DBF8B12E9}"/>
              </a:ext>
            </a:extLst>
          </p:cNvPr>
          <p:cNvPicPr>
            <a:picLocks noChangeAspect="1"/>
          </p:cNvPicPr>
          <p:nvPr/>
        </p:nvPicPr>
        <p:blipFill>
          <a:blip r:embed="rId8"/>
          <a:stretch>
            <a:fillRect/>
          </a:stretch>
        </p:blipFill>
        <p:spPr>
          <a:xfrm>
            <a:off x="542078" y="1752599"/>
            <a:ext cx="1098263" cy="1462264"/>
          </a:xfrm>
          <a:prstGeom prst="rect">
            <a:avLst/>
          </a:prstGeom>
        </p:spPr>
      </p:pic>
      <p:pic>
        <p:nvPicPr>
          <p:cNvPr id="22" name="Picture 21">
            <a:extLst>
              <a:ext uri="{FF2B5EF4-FFF2-40B4-BE49-F238E27FC236}">
                <a16:creationId xmlns:a16="http://schemas.microsoft.com/office/drawing/2014/main" id="{8CB7A597-354A-4E49-AD54-5F4A5F35657F}"/>
              </a:ext>
            </a:extLst>
          </p:cNvPr>
          <p:cNvPicPr>
            <a:picLocks noChangeAspect="1"/>
          </p:cNvPicPr>
          <p:nvPr/>
        </p:nvPicPr>
        <p:blipFill>
          <a:blip r:embed="rId9"/>
          <a:stretch>
            <a:fillRect/>
          </a:stretch>
        </p:blipFill>
        <p:spPr>
          <a:xfrm>
            <a:off x="1668927" y="1752599"/>
            <a:ext cx="1133513" cy="1481277"/>
          </a:xfrm>
          <a:prstGeom prst="rect">
            <a:avLst/>
          </a:prstGeom>
        </p:spPr>
      </p:pic>
      <p:pic>
        <p:nvPicPr>
          <p:cNvPr id="23" name="Picture 22">
            <a:extLst>
              <a:ext uri="{FF2B5EF4-FFF2-40B4-BE49-F238E27FC236}">
                <a16:creationId xmlns:a16="http://schemas.microsoft.com/office/drawing/2014/main" id="{FBCF13E4-93E7-409D-98E5-E72BF38B1435}"/>
              </a:ext>
            </a:extLst>
          </p:cNvPr>
          <p:cNvPicPr>
            <a:picLocks noChangeAspect="1"/>
          </p:cNvPicPr>
          <p:nvPr/>
        </p:nvPicPr>
        <p:blipFill>
          <a:blip r:embed="rId10"/>
          <a:stretch>
            <a:fillRect/>
          </a:stretch>
        </p:blipFill>
        <p:spPr>
          <a:xfrm>
            <a:off x="2892315" y="1746607"/>
            <a:ext cx="1299471" cy="1481277"/>
          </a:xfrm>
          <a:prstGeom prst="rect">
            <a:avLst/>
          </a:prstGeom>
        </p:spPr>
      </p:pic>
      <p:sp>
        <p:nvSpPr>
          <p:cNvPr id="24" name="Text Placeholder 2">
            <a:extLst>
              <a:ext uri="{FF2B5EF4-FFF2-40B4-BE49-F238E27FC236}">
                <a16:creationId xmlns:a16="http://schemas.microsoft.com/office/drawing/2014/main" id="{CCA148EE-058F-42C2-B78E-0868E2F7FF01}"/>
              </a:ext>
            </a:extLst>
          </p:cNvPr>
          <p:cNvSpPr txBox="1">
            <a:spLocks/>
          </p:cNvSpPr>
          <p:nvPr/>
        </p:nvSpPr>
        <p:spPr>
          <a:xfrm>
            <a:off x="4572000" y="1374265"/>
            <a:ext cx="4290083" cy="2644139"/>
          </a:xfrm>
          <a:prstGeom prst="rect">
            <a:avLst/>
          </a:prstGeom>
          <a:ln w="19050">
            <a:solidFill>
              <a:schemeClr val="accent2"/>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Network Rail Sans" panose="02000000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b="1">
                <a:solidFill>
                  <a:srgbClr val="FF0000"/>
                </a:solidFill>
                <a:latin typeface="+mn-lt"/>
              </a:rPr>
              <a:t>St John’s Access (BML1 DN 51m51ch) – Reinstate old Access                               </a:t>
            </a:r>
          </a:p>
          <a:p>
            <a:pPr marL="0" indent="0">
              <a:buNone/>
            </a:pPr>
            <a:endParaRPr lang="en-GB" sz="1050" b="1">
              <a:latin typeface="+mn-lt"/>
            </a:endParaRPr>
          </a:p>
          <a:p>
            <a:pPr marL="0" indent="0">
              <a:buNone/>
            </a:pPr>
            <a:endParaRPr lang="en-GB" sz="1050" b="1">
              <a:latin typeface="+mn-lt"/>
            </a:endParaRPr>
          </a:p>
          <a:p>
            <a:pPr marL="0" indent="0">
              <a:buNone/>
            </a:pPr>
            <a:r>
              <a:rPr lang="en-GB" sz="1050" b="1">
                <a:latin typeface="+mn-lt"/>
              </a:rPr>
              <a:t>      </a:t>
            </a:r>
          </a:p>
        </p:txBody>
      </p:sp>
      <p:pic>
        <p:nvPicPr>
          <p:cNvPr id="25" name="Picture 24">
            <a:extLst>
              <a:ext uri="{FF2B5EF4-FFF2-40B4-BE49-F238E27FC236}">
                <a16:creationId xmlns:a16="http://schemas.microsoft.com/office/drawing/2014/main" id="{99DC6052-5875-45B7-8979-5C724C232073}"/>
              </a:ext>
            </a:extLst>
          </p:cNvPr>
          <p:cNvPicPr>
            <a:picLocks noChangeAspect="1"/>
          </p:cNvPicPr>
          <p:nvPr/>
        </p:nvPicPr>
        <p:blipFill>
          <a:blip r:embed="rId11"/>
          <a:stretch>
            <a:fillRect/>
          </a:stretch>
        </p:blipFill>
        <p:spPr>
          <a:xfrm>
            <a:off x="4623259" y="1577168"/>
            <a:ext cx="2016559" cy="1697056"/>
          </a:xfrm>
          <a:prstGeom prst="rect">
            <a:avLst/>
          </a:prstGeom>
        </p:spPr>
      </p:pic>
      <p:pic>
        <p:nvPicPr>
          <p:cNvPr id="26" name="Picture 25">
            <a:extLst>
              <a:ext uri="{FF2B5EF4-FFF2-40B4-BE49-F238E27FC236}">
                <a16:creationId xmlns:a16="http://schemas.microsoft.com/office/drawing/2014/main" id="{7B29E089-7235-4AD3-9972-B35B843C253C}"/>
              </a:ext>
            </a:extLst>
          </p:cNvPr>
          <p:cNvPicPr>
            <a:picLocks noChangeAspect="1"/>
          </p:cNvPicPr>
          <p:nvPr/>
        </p:nvPicPr>
        <p:blipFill rotWithShape="1">
          <a:blip r:embed="rId12"/>
          <a:srcRect r="11390"/>
          <a:stretch/>
        </p:blipFill>
        <p:spPr>
          <a:xfrm>
            <a:off x="6786400" y="1582885"/>
            <a:ext cx="1945187" cy="1691340"/>
          </a:xfrm>
          <a:prstGeom prst="rect">
            <a:avLst/>
          </a:prstGeom>
        </p:spPr>
      </p:pic>
      <p:sp>
        <p:nvSpPr>
          <p:cNvPr id="27" name="Text Placeholder 2">
            <a:extLst>
              <a:ext uri="{FF2B5EF4-FFF2-40B4-BE49-F238E27FC236}">
                <a16:creationId xmlns:a16="http://schemas.microsoft.com/office/drawing/2014/main" id="{100B5779-86C3-4EC2-AE52-2D74E47E22B0}"/>
              </a:ext>
            </a:extLst>
          </p:cNvPr>
          <p:cNvSpPr txBox="1">
            <a:spLocks/>
          </p:cNvSpPr>
          <p:nvPr/>
        </p:nvSpPr>
        <p:spPr>
          <a:xfrm>
            <a:off x="412413" y="4067123"/>
            <a:ext cx="8403547" cy="1824454"/>
          </a:xfrm>
          <a:prstGeom prst="rect">
            <a:avLst/>
          </a:prstGeom>
          <a:ln w="19050">
            <a:solidFill>
              <a:schemeClr val="accent2"/>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Network Rail Sans" panose="02000000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Network Rail Sans" panose="02000000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b="1">
                <a:solidFill>
                  <a:srgbClr val="FF0000"/>
                </a:solidFill>
                <a:latin typeface="+mn-lt"/>
              </a:rPr>
              <a:t>HORSLEY TP HUT (NGL DN LINE 22m38ch)  - Access returned back into use</a:t>
            </a:r>
            <a:r>
              <a:rPr lang="en-GB" sz="1100" b="1">
                <a:latin typeface="+mn-lt"/>
              </a:rPr>
              <a:t>                             </a:t>
            </a:r>
          </a:p>
          <a:p>
            <a:pPr marL="0" indent="0">
              <a:buNone/>
            </a:pPr>
            <a:endParaRPr lang="en-GB" sz="825" b="1">
              <a:latin typeface="+mn-lt"/>
            </a:endParaRPr>
          </a:p>
          <a:p>
            <a:pPr marL="0" indent="0">
              <a:buNone/>
            </a:pPr>
            <a:endParaRPr lang="en-GB" sz="825" b="1">
              <a:latin typeface="+mn-lt"/>
            </a:endParaRPr>
          </a:p>
          <a:p>
            <a:pPr marL="0" indent="0">
              <a:buNone/>
            </a:pPr>
            <a:r>
              <a:rPr lang="en-GB" sz="825" b="1">
                <a:latin typeface="+mn-lt"/>
              </a:rPr>
              <a:t>      </a:t>
            </a:r>
          </a:p>
          <a:p>
            <a:pPr marL="0" indent="0">
              <a:buNone/>
            </a:pPr>
            <a:r>
              <a:rPr lang="en-GB" sz="825" b="1">
                <a:latin typeface="+mn-lt"/>
              </a:rPr>
              <a:t> </a:t>
            </a:r>
          </a:p>
        </p:txBody>
      </p:sp>
      <p:pic>
        <p:nvPicPr>
          <p:cNvPr id="29" name="Picture 28">
            <a:extLst>
              <a:ext uri="{FF2B5EF4-FFF2-40B4-BE49-F238E27FC236}">
                <a16:creationId xmlns:a16="http://schemas.microsoft.com/office/drawing/2014/main" id="{A0AB3F39-BC03-4EBC-818C-C5B6FB3AFAD9}"/>
              </a:ext>
            </a:extLst>
          </p:cNvPr>
          <p:cNvPicPr>
            <a:picLocks noChangeAspect="1"/>
          </p:cNvPicPr>
          <p:nvPr/>
        </p:nvPicPr>
        <p:blipFill>
          <a:blip r:embed="rId13"/>
          <a:stretch>
            <a:fillRect/>
          </a:stretch>
        </p:blipFill>
        <p:spPr>
          <a:xfrm>
            <a:off x="626524" y="4325072"/>
            <a:ext cx="1205107" cy="1494194"/>
          </a:xfrm>
          <a:prstGeom prst="rect">
            <a:avLst/>
          </a:prstGeom>
        </p:spPr>
      </p:pic>
      <p:pic>
        <p:nvPicPr>
          <p:cNvPr id="30" name="Picture 29">
            <a:extLst>
              <a:ext uri="{FF2B5EF4-FFF2-40B4-BE49-F238E27FC236}">
                <a16:creationId xmlns:a16="http://schemas.microsoft.com/office/drawing/2014/main" id="{2C3E6361-6FBA-4931-A97C-CE79B0C6BFC9}"/>
              </a:ext>
            </a:extLst>
          </p:cNvPr>
          <p:cNvPicPr>
            <a:picLocks noChangeAspect="1"/>
          </p:cNvPicPr>
          <p:nvPr/>
        </p:nvPicPr>
        <p:blipFill>
          <a:blip r:embed="rId14"/>
          <a:stretch>
            <a:fillRect/>
          </a:stretch>
        </p:blipFill>
        <p:spPr>
          <a:xfrm>
            <a:off x="1974872" y="4325071"/>
            <a:ext cx="1021573" cy="1477967"/>
          </a:xfrm>
          <a:prstGeom prst="rect">
            <a:avLst/>
          </a:prstGeom>
        </p:spPr>
      </p:pic>
      <p:sp>
        <p:nvSpPr>
          <p:cNvPr id="31" name="TextBox 30">
            <a:extLst>
              <a:ext uri="{FF2B5EF4-FFF2-40B4-BE49-F238E27FC236}">
                <a16:creationId xmlns:a16="http://schemas.microsoft.com/office/drawing/2014/main" id="{4A8A8E89-72C9-4805-8BC2-81270F12D81E}"/>
              </a:ext>
            </a:extLst>
          </p:cNvPr>
          <p:cNvSpPr txBox="1"/>
          <p:nvPr/>
        </p:nvSpPr>
        <p:spPr>
          <a:xfrm>
            <a:off x="2998396" y="4406173"/>
            <a:ext cx="2128610" cy="1477328"/>
          </a:xfrm>
          <a:prstGeom prst="rect">
            <a:avLst/>
          </a:prstGeom>
          <a:noFill/>
        </p:spPr>
        <p:txBody>
          <a:bodyPr wrap="square" lIns="91440" tIns="45720" rIns="91440" bIns="45720" rtlCol="0" anchor="t">
            <a:spAutoFit/>
          </a:bodyPr>
          <a:lstStyle/>
          <a:p>
            <a:r>
              <a:rPr lang="en-GB" sz="1000">
                <a:solidFill>
                  <a:schemeClr val="tx1"/>
                </a:solidFill>
                <a:latin typeface="Arial"/>
                <a:cs typeface="Arial"/>
              </a:rPr>
              <a:t>Access was signed out of use, bringing this access back into use enables direct access to get to the TP Hut eliminating the need for line blocks or red zone access.</a:t>
            </a:r>
          </a:p>
          <a:p>
            <a:endParaRPr lang="en-GB" sz="1000">
              <a:solidFill>
                <a:schemeClr val="tx1"/>
              </a:solidFill>
              <a:cs typeface="Arial"/>
            </a:endParaRPr>
          </a:p>
          <a:p>
            <a:r>
              <a:rPr lang="en-GB" sz="1000">
                <a:solidFill>
                  <a:schemeClr val="tx1"/>
                </a:solidFill>
                <a:latin typeface="Arial"/>
                <a:cs typeface="Arial"/>
              </a:rPr>
              <a:t>Work undertaken includes, new steps, gate, signage, new GRP handrail, De-Veg and Fencing</a:t>
            </a:r>
            <a:r>
              <a:rPr lang="en-GB" sz="1000">
                <a:latin typeface="Arial"/>
                <a:cs typeface="Arial"/>
              </a:rPr>
              <a:t>. </a:t>
            </a:r>
            <a:endParaRPr lang="en-GB" sz="1000">
              <a:cs typeface="Arial"/>
            </a:endParaRPr>
          </a:p>
        </p:txBody>
      </p:sp>
      <p:pic>
        <p:nvPicPr>
          <p:cNvPr id="32" name="Picture 31">
            <a:extLst>
              <a:ext uri="{FF2B5EF4-FFF2-40B4-BE49-F238E27FC236}">
                <a16:creationId xmlns:a16="http://schemas.microsoft.com/office/drawing/2014/main" id="{419065EE-D88E-44EF-9FA5-86CE6F6B1BEC}"/>
              </a:ext>
            </a:extLst>
          </p:cNvPr>
          <p:cNvPicPr>
            <a:picLocks noChangeAspect="1"/>
          </p:cNvPicPr>
          <p:nvPr/>
        </p:nvPicPr>
        <p:blipFill>
          <a:blip r:embed="rId15"/>
          <a:stretch>
            <a:fillRect/>
          </a:stretch>
        </p:blipFill>
        <p:spPr>
          <a:xfrm>
            <a:off x="5196218" y="4163123"/>
            <a:ext cx="1411896" cy="1594546"/>
          </a:xfrm>
          <a:prstGeom prst="rect">
            <a:avLst/>
          </a:prstGeom>
        </p:spPr>
      </p:pic>
      <p:pic>
        <p:nvPicPr>
          <p:cNvPr id="34" name="Picture 33">
            <a:extLst>
              <a:ext uri="{FF2B5EF4-FFF2-40B4-BE49-F238E27FC236}">
                <a16:creationId xmlns:a16="http://schemas.microsoft.com/office/drawing/2014/main" id="{3184FD55-F207-4BAC-B4C5-B24036AFB971}"/>
              </a:ext>
            </a:extLst>
          </p:cNvPr>
          <p:cNvPicPr>
            <a:picLocks noChangeAspect="1"/>
          </p:cNvPicPr>
          <p:nvPr/>
        </p:nvPicPr>
        <p:blipFill>
          <a:blip r:embed="rId16"/>
          <a:stretch>
            <a:fillRect/>
          </a:stretch>
        </p:blipFill>
        <p:spPr>
          <a:xfrm>
            <a:off x="6867537" y="4141842"/>
            <a:ext cx="1704789" cy="1615827"/>
          </a:xfrm>
          <a:prstGeom prst="rect">
            <a:avLst/>
          </a:prstGeom>
        </p:spPr>
      </p:pic>
      <p:pic>
        <p:nvPicPr>
          <p:cNvPr id="35" name="Picture 34" descr="Image result for discuss white icon">
            <a:extLst>
              <a:ext uri="{FF2B5EF4-FFF2-40B4-BE49-F238E27FC236}">
                <a16:creationId xmlns:a16="http://schemas.microsoft.com/office/drawing/2014/main" id="{4D303221-E773-4A8E-8A9C-3C037F795F2F}"/>
              </a:ext>
            </a:extLst>
          </p:cNvPr>
          <p:cNvPicPr>
            <a:picLocks noChangeAspect="1" noChangeArrowheads="1"/>
          </p:cNvPicPr>
          <p:nvPr/>
        </p:nvPicPr>
        <p:blipFill>
          <a:blip r:embed="rId17"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7742"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1FB56DB-372B-4C83-8D72-BECDF4FFDADD}"/>
              </a:ext>
            </a:extLst>
          </p:cNvPr>
          <p:cNvSpPr txBox="1"/>
          <p:nvPr/>
        </p:nvSpPr>
        <p:spPr>
          <a:xfrm>
            <a:off x="412413" y="3233299"/>
            <a:ext cx="4032072" cy="707886"/>
          </a:xfrm>
          <a:prstGeom prst="rect">
            <a:avLst/>
          </a:prstGeom>
          <a:noFill/>
        </p:spPr>
        <p:txBody>
          <a:bodyPr wrap="square" lIns="91440" tIns="45720" rIns="91440" bIns="45720" rtlCol="0" anchor="t">
            <a:spAutoFit/>
          </a:bodyPr>
          <a:lstStyle/>
          <a:p>
            <a:r>
              <a:rPr lang="en-GB" sz="1000">
                <a:solidFill>
                  <a:schemeClr val="tx1"/>
                </a:solidFill>
                <a:latin typeface="Arial"/>
                <a:cs typeface="Arial"/>
              </a:rPr>
              <a:t>Access point has been upgraded to new KITE step system.  Access is used for staff to carry tools side by side for possession work and/or to access under Line Block for inspections purposes. It is also a location used for strapping staff to assist with possession</a:t>
            </a:r>
            <a:r>
              <a:rPr lang="en-GB" sz="1000">
                <a:latin typeface="Arial"/>
                <a:cs typeface="Arial"/>
              </a:rPr>
              <a:t> duties. </a:t>
            </a:r>
            <a:endParaRPr lang="en-US"/>
          </a:p>
        </p:txBody>
      </p:sp>
      <p:sp>
        <p:nvSpPr>
          <p:cNvPr id="37" name="TextBox 36">
            <a:extLst>
              <a:ext uri="{FF2B5EF4-FFF2-40B4-BE49-F238E27FC236}">
                <a16:creationId xmlns:a16="http://schemas.microsoft.com/office/drawing/2014/main" id="{56972DE7-4171-4F83-BC4F-97C01251A311}"/>
              </a:ext>
            </a:extLst>
          </p:cNvPr>
          <p:cNvSpPr txBox="1"/>
          <p:nvPr/>
        </p:nvSpPr>
        <p:spPr>
          <a:xfrm>
            <a:off x="4525443" y="3316260"/>
            <a:ext cx="4206144" cy="553998"/>
          </a:xfrm>
          <a:prstGeom prst="rect">
            <a:avLst/>
          </a:prstGeom>
          <a:noFill/>
        </p:spPr>
        <p:txBody>
          <a:bodyPr wrap="square" lIns="91440" tIns="45720" rIns="91440" bIns="45720" rtlCol="0" anchor="t">
            <a:spAutoFit/>
          </a:bodyPr>
          <a:lstStyle/>
          <a:p>
            <a:r>
              <a:rPr lang="en-GB" sz="1000">
                <a:solidFill>
                  <a:schemeClr val="tx1"/>
                </a:solidFill>
                <a:latin typeface="Arial"/>
                <a:cs typeface="Arial"/>
              </a:rPr>
              <a:t>Access point has been reinstated to new step system. Access now direct to S&amp;T location cases and signal. Removing the need for working ‘on or near the line’</a:t>
            </a:r>
          </a:p>
        </p:txBody>
      </p:sp>
    </p:spTree>
    <p:extLst>
      <p:ext uri="{BB962C8B-B14F-4D97-AF65-F5344CB8AC3E}">
        <p14:creationId xmlns:p14="http://schemas.microsoft.com/office/powerpoint/2010/main" val="2997060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1115616" y="6021288"/>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Please refer to </a:t>
            </a:r>
            <a:r>
              <a:rPr lang="en-GB" sz="2000" b="1">
                <a:solidFill>
                  <a:prstClr val="white"/>
                </a:solidFill>
                <a:latin typeface="Network Rail Sans" panose="02000000040000020004" pitchFamily="50" charset="0"/>
              </a:rPr>
              <a:t>Notes for examples of instances when WorkSafe Procedure could be applied</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
        <p:nvSpPr>
          <p:cNvPr id="13" name="TextBox 12">
            <a:extLst>
              <a:ext uri="{FF2B5EF4-FFF2-40B4-BE49-F238E27FC236}">
                <a16:creationId xmlns:a16="http://schemas.microsoft.com/office/drawing/2014/main" id="{26D76399-431E-4F9C-B638-68D17CE2BF8F}"/>
              </a:ext>
            </a:extLst>
          </p:cNvPr>
          <p:cNvSpPr txBox="1"/>
          <p:nvPr/>
        </p:nvSpPr>
        <p:spPr>
          <a:xfrm>
            <a:off x="1547664" y="77742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WorkSafe Procedure NR/L2/OHS/00112</a:t>
            </a:r>
          </a:p>
        </p:txBody>
      </p:sp>
      <p:sp>
        <p:nvSpPr>
          <p:cNvPr id="16" name="TextBox 15">
            <a:extLst>
              <a:ext uri="{FF2B5EF4-FFF2-40B4-BE49-F238E27FC236}">
                <a16:creationId xmlns:a16="http://schemas.microsoft.com/office/drawing/2014/main" id="{ADFF57F1-5681-4F40-B946-8A8F5E938B0A}"/>
              </a:ext>
            </a:extLst>
          </p:cNvPr>
          <p:cNvSpPr txBox="1"/>
          <p:nvPr/>
        </p:nvSpPr>
        <p:spPr>
          <a:xfrm>
            <a:off x="145660" y="1503362"/>
            <a:ext cx="8746820" cy="35086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Network Rail Sans" panose="02000000040000020004" pitchFamily="2" charset="0"/>
              </a:rPr>
              <a:t>Nobody should be asked to ignore or break safety rules and colleagues should be able to say no and challenge unsafe situations or behaviours.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Network Rail Sans" panose="02000000040000020004" pitchFamily="2" charset="0"/>
              </a:rPr>
              <a:t>The WorkSafe Procedure was introduced in 2009 to empower colleagues to raise safety concerns without fear of recrimination</a:t>
            </a:r>
            <a:r>
              <a:rPr kumimoji="0" lang="en-GB" sz="1400" b="0" i="0" u="none" strike="noStrike" kern="0" cap="none" spc="0" normalizeH="0" baseline="0" noProof="0">
                <a:ln>
                  <a:noFill/>
                </a:ln>
                <a:solidFill>
                  <a:prstClr val="black"/>
                </a:solidFill>
                <a:effectLst/>
                <a:uLnTx/>
                <a:uFillTx/>
                <a:latin typeface="Network Rail Sans" panose="02000000040000020004"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Network Rail Sans" panose="02000000040000020004"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0" cap="none" spc="0" normalizeH="0" baseline="0" noProof="0">
              <a:ln>
                <a:noFill/>
              </a:ln>
              <a:solidFill>
                <a:srgbClr val="1F497D"/>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Network Rail Sans" panose="02000000040000020004" pitchFamily="2" charset="0"/>
              </a:rPr>
              <a:t>This revised national standard should give employees the confidence that they can raise concerns at the time and not feel under pressure to return to work until such times that the cause of the concern has been addressed.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sng" strike="noStrike" kern="0" cap="none" spc="0" normalizeH="0" baseline="0" noProof="0">
                <a:ln>
                  <a:noFill/>
                </a:ln>
                <a:solidFill>
                  <a:prstClr val="black"/>
                </a:solidFill>
                <a:effectLst/>
                <a:uLnTx/>
                <a:uFillTx/>
                <a:latin typeface="Network Rail Sans" panose="02000000040000020004" pitchFamily="2" charset="0"/>
              </a:rPr>
              <a:t>The Procedure applies to all Network Rail staff and all staff supplied through the Supply Chain Operations, whether frontline or office based.</a:t>
            </a:r>
          </a:p>
          <a:p>
            <a:pPr marL="0" marR="0" lvl="0" indent="0" defTabSz="914400" eaLnBrk="1" fontAlgn="auto" latinLnBrk="0" hangingPunct="1">
              <a:lnSpc>
                <a:spcPct val="100000"/>
              </a:lnSpc>
              <a:spcBef>
                <a:spcPts val="0"/>
              </a:spcBef>
              <a:spcAft>
                <a:spcPts val="0"/>
              </a:spcAft>
              <a:buClrTx/>
              <a:buSzTx/>
              <a:buFontTx/>
              <a:buNone/>
              <a:tabLst/>
              <a:defRPr/>
            </a:pPr>
            <a:endParaRPr lang="en-GB" sz="800" u="sng" kern="0">
              <a:solidFill>
                <a:prstClr val="black"/>
              </a:solidFill>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strike="noStrike" kern="0" cap="none" spc="0" normalizeH="0" baseline="0" noProof="0">
                <a:ln>
                  <a:noFill/>
                </a:ln>
                <a:solidFill>
                  <a:prstClr val="black"/>
                </a:solidFill>
                <a:effectLst/>
                <a:uLnTx/>
                <a:uFillTx/>
                <a:latin typeface="Network Rail Sans" panose="02000000040000020004" pitchFamily="2" charset="0"/>
              </a:rPr>
              <a:t>All new employees shall be briefed on the procedure during the induction day and any frontline staff will be briefed as part of their PTS training course</a:t>
            </a:r>
            <a:r>
              <a:rPr lang="en-GB" sz="1400" kern="0">
                <a:solidFill>
                  <a:prstClr val="black"/>
                </a:solidFill>
                <a:latin typeface="Network Rail Sans" panose="02000000040000020004" pitchFamily="2"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strike="noStrike" kern="0" cap="none" spc="0" normalizeH="0" baseline="0" noProof="0">
              <a:ln>
                <a:noFill/>
              </a:ln>
              <a:solidFill>
                <a:prstClr val="black"/>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400" b="1" kern="0">
                <a:solidFill>
                  <a:schemeClr val="accent6">
                    <a:lumMod val="50000"/>
                  </a:schemeClr>
                </a:solidFill>
                <a:latin typeface="Network Rail Sans" panose="02000000040000020004" pitchFamily="2" charset="0"/>
              </a:rPr>
              <a:t>The WorkSafe Procedure can be found </a:t>
            </a:r>
            <a:r>
              <a:rPr lang="en-GB" sz="1400" b="1" kern="0">
                <a:solidFill>
                  <a:schemeClr val="accent6">
                    <a:lumMod val="50000"/>
                  </a:schemeClr>
                </a:solidFill>
                <a:latin typeface="Network Rail Sans" panose="02000000040000020004" pitchFamily="2" charset="0"/>
                <a:hlinkClick r:id="rId8" action="ppaction://hlinkfile">
                  <a:extLst>
                    <a:ext uri="{A12FA001-AC4F-418D-AE19-62706E023703}">
                      <ahyp:hlinkClr xmlns:ahyp="http://schemas.microsoft.com/office/drawing/2018/hyperlinkcolor" val="tx"/>
                    </a:ext>
                  </a:extLst>
                </a:hlinkClick>
              </a:rPr>
              <a:t>here</a:t>
            </a:r>
            <a:r>
              <a:rPr lang="en-GB" sz="1400" b="1" kern="0">
                <a:solidFill>
                  <a:schemeClr val="accent6">
                    <a:lumMod val="50000"/>
                  </a:schemeClr>
                </a:solidFill>
                <a:latin typeface="Network Rail Sans" panose="02000000040000020004" pitchFamily="2" charset="0"/>
              </a:rPr>
              <a:t> </a:t>
            </a:r>
            <a:endParaRPr kumimoji="0" lang="en-GB" sz="1400" b="1" i="0" strike="noStrike" kern="0" cap="none" spc="0" normalizeH="0" baseline="0" noProof="0">
              <a:ln>
                <a:noFill/>
              </a:ln>
              <a:solidFill>
                <a:schemeClr val="accent6">
                  <a:lumMod val="50000"/>
                </a:schemeClr>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a:ln>
                <a:noFill/>
              </a:ln>
              <a:solidFill>
                <a:prstClr val="black"/>
              </a:solidFill>
              <a:effectLst/>
              <a:uLnTx/>
              <a:uFillTx/>
              <a:latin typeface="Network Rail Sans" panose="02000000040000020004" pitchFamily="2" charset="0"/>
            </a:endParaRPr>
          </a:p>
        </p:txBody>
      </p:sp>
      <p:pic>
        <p:nvPicPr>
          <p:cNvPr id="19" name="Picture 18">
            <a:extLst>
              <a:ext uri="{FF2B5EF4-FFF2-40B4-BE49-F238E27FC236}">
                <a16:creationId xmlns:a16="http://schemas.microsoft.com/office/drawing/2014/main" id="{53724D47-C39E-4B6B-9CB8-96873A2BC44F}"/>
              </a:ext>
            </a:extLst>
          </p:cNvPr>
          <p:cNvPicPr/>
          <p:nvPr/>
        </p:nvPicPr>
        <p:blipFill rotWithShape="1">
          <a:blip r:embed="rId9" cstate="print">
            <a:extLst>
              <a:ext uri="{28A0092B-C50C-407E-A947-70E740481C1C}">
                <a14:useLocalDpi xmlns:a14="http://schemas.microsoft.com/office/drawing/2010/main" val="0"/>
              </a:ext>
            </a:extLst>
          </a:blip>
          <a:stretch/>
        </p:blipFill>
        <p:spPr bwMode="auto">
          <a:xfrm>
            <a:off x="4818927" y="4678022"/>
            <a:ext cx="4064000" cy="104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 name="Picture 19" descr="Image result for discuss white icon">
            <a:extLst>
              <a:ext uri="{FF2B5EF4-FFF2-40B4-BE49-F238E27FC236}">
                <a16:creationId xmlns:a16="http://schemas.microsoft.com/office/drawing/2014/main" id="{F529E904-9F0F-4DA7-8805-7F03FDA65CBB}"/>
              </a:ext>
            </a:extLst>
          </p:cNvPr>
          <p:cNvPicPr>
            <a:picLocks noChangeAspect="1" noChangeArrowheads="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7742"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8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1115616" y="5961474"/>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The Main Changes from the previous version of the Standard can be found in the Notes </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
        <p:nvSpPr>
          <p:cNvPr id="13" name="TextBox 12">
            <a:extLst>
              <a:ext uri="{FF2B5EF4-FFF2-40B4-BE49-F238E27FC236}">
                <a16:creationId xmlns:a16="http://schemas.microsoft.com/office/drawing/2014/main" id="{26D76399-431E-4F9C-B638-68D17CE2BF8F}"/>
              </a:ext>
            </a:extLst>
          </p:cNvPr>
          <p:cNvSpPr txBox="1"/>
          <p:nvPr/>
        </p:nvSpPr>
        <p:spPr>
          <a:xfrm>
            <a:off x="1547664" y="77742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WorkSafe Procedure NR/L2/OHS/00112 – cont.</a:t>
            </a:r>
          </a:p>
        </p:txBody>
      </p:sp>
      <p:sp>
        <p:nvSpPr>
          <p:cNvPr id="16" name="TextBox 15">
            <a:extLst>
              <a:ext uri="{FF2B5EF4-FFF2-40B4-BE49-F238E27FC236}">
                <a16:creationId xmlns:a16="http://schemas.microsoft.com/office/drawing/2014/main" id="{ADFF57F1-5681-4F40-B946-8A8F5E938B0A}"/>
              </a:ext>
            </a:extLst>
          </p:cNvPr>
          <p:cNvSpPr txBox="1"/>
          <p:nvPr/>
        </p:nvSpPr>
        <p:spPr>
          <a:xfrm>
            <a:off x="145660" y="1337694"/>
            <a:ext cx="8746820" cy="48782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lang="en-GB" sz="1400" b="1" kern="0">
                <a:solidFill>
                  <a:prstClr val="black"/>
                </a:solidFill>
                <a:latin typeface="Network Rail Sans" panose="02000000040000020004" pitchFamily="2" charset="0"/>
              </a:rPr>
              <a:t>Applying the WorkSafe Procedure – </a:t>
            </a:r>
            <a:r>
              <a:rPr lang="en-GB" sz="1400" b="1" u="sng" kern="0">
                <a:solidFill>
                  <a:prstClr val="black"/>
                </a:solidFill>
                <a:latin typeface="Network Rail Sans" panose="02000000040000020004" pitchFamily="2" charset="0"/>
              </a:rPr>
              <a:t>PLEASE NOTE THE UPDATES/CHANGES TO THE PROCESS</a:t>
            </a:r>
            <a:endParaRPr lang="en-GB" sz="1400" b="1" kern="0">
              <a:solidFill>
                <a:prstClr val="black"/>
              </a:solidFill>
              <a:latin typeface="Network Rail Sans" panose="02000000040000020004" pitchFamily="2" charset="0"/>
            </a:endParaRP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Stop work and move to a position of safety.</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Immediately contact Route Control/Supply Chain Organisation Control (SCO) 24/7, inform them the WorkSafe procedure has been applied and explain why the activity has been suspended</a:t>
            </a:r>
            <a:r>
              <a:rPr lang="en-GB" sz="1400" b="1" kern="0">
                <a:solidFill>
                  <a:prstClr val="black"/>
                </a:solidFill>
                <a:latin typeface="Network Rail Sans" panose="02000000040000020004" pitchFamily="2" charset="0"/>
              </a:rPr>
              <a:t>. </a:t>
            </a:r>
            <a:r>
              <a:rPr lang="en-GB" sz="1400" b="1" kern="0">
                <a:solidFill>
                  <a:srgbClr val="FF0000"/>
                </a:solidFill>
                <a:latin typeface="Network Rail Sans" panose="02000000040000020004" pitchFamily="2" charset="0"/>
              </a:rPr>
              <a:t>(New)</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Route Control/SCO 24/7 create a log reference and fill in section A of NR/L2/OHS/00112/F01 with the caller before contacting the responsible manager (RM) or on call manager if out of hours. </a:t>
            </a:r>
            <a:r>
              <a:rPr lang="en-GB" sz="1400" b="1" kern="0">
                <a:solidFill>
                  <a:srgbClr val="FF0000"/>
                </a:solidFill>
                <a:latin typeface="Network Rail Sans" panose="02000000040000020004" pitchFamily="2" charset="0"/>
              </a:rPr>
              <a:t>(New)</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The RM shall contact the Responsible Person at the location or site and determine whether there has been a suitable and sufficient risk assessment of the task, the system of work is safe and if the activity can be restarted.</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The RM and the responsible person will try and reach an agreement on the restarting of the work with agreed additional controls in place, if appropriate, or by amending the safe system of work.</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The RM shall then propose a return to work, or agree the task is unsafe. </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If the RM agrees the task is unsafe, or an agreement is not reached, the work shall cease, and the work site left safe, with colleagues assigned to other work.</a:t>
            </a:r>
          </a:p>
          <a:p>
            <a:pPr marL="28575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GB" sz="1400" kern="0">
                <a:solidFill>
                  <a:prstClr val="black"/>
                </a:solidFill>
                <a:latin typeface="Network Rail Sans" panose="02000000040000020004" pitchFamily="2" charset="0"/>
              </a:rPr>
              <a:t>Where work has ceased, suitable controls must be in place before the activity is resumed. The responsible manager shall inform Route Control/SCO 24/7 of the outcome and fill in section B of NR/L2/OHS/00112/F01. Route Control/SCO 24/7 shall send a copy of the completed form to the work group/employee who originally applied the WorkSafe procedure and to the responsible manager. </a:t>
            </a:r>
            <a:r>
              <a:rPr lang="en-GB" sz="1400" b="1" kern="0">
                <a:solidFill>
                  <a:srgbClr val="FF0000"/>
                </a:solidFill>
                <a:latin typeface="Network Rail Sans" panose="02000000040000020004" pitchFamily="2" charset="0"/>
              </a:rPr>
              <a:t>(New)</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a:ln>
                <a:noFill/>
              </a:ln>
              <a:solidFill>
                <a:prstClr val="black"/>
              </a:solidFill>
              <a:effectLst/>
              <a:uLnTx/>
              <a:uFillTx/>
              <a:latin typeface="Network Rail Sans" panose="02000000040000020004" pitchFamily="2" charset="0"/>
            </a:endParaRPr>
          </a:p>
        </p:txBody>
      </p:sp>
      <p:pic>
        <p:nvPicPr>
          <p:cNvPr id="14" name="Picture 13" descr="Image result for discuss white icon">
            <a:extLst>
              <a:ext uri="{FF2B5EF4-FFF2-40B4-BE49-F238E27FC236}">
                <a16:creationId xmlns:a16="http://schemas.microsoft.com/office/drawing/2014/main" id="{E65F1178-7290-4F16-A4F9-E4B9920136A5}"/>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7742"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22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6"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812265"/>
            <a:ext cx="679685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Delegating COSS duties </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783681" y="6101152"/>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The ‘How to SWP Guide’ can be found </a:t>
            </a: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hlinkClick r:id="rId8" action="ppaction://hlinkfile">
                  <a:extLst>
                    <a:ext uri="{A12FA001-AC4F-418D-AE19-62706E023703}">
                      <ahyp:hlinkClr xmlns:ahyp="http://schemas.microsoft.com/office/drawing/2018/hyperlinkcolor" val="tx"/>
                    </a:ext>
                  </a:extLst>
                </a:hlinkClick>
              </a:rPr>
              <a:t>here</a:t>
            </a:r>
            <a:endParaRPr kumimoji="0" lang="en-GB" sz="2000" b="1" i="0" u="sng" strike="noStrike" kern="1200" cap="none" spc="0" normalizeH="0" baseline="0" noProof="0">
              <a:ln>
                <a:noFill/>
              </a:ln>
              <a:solidFill>
                <a:prstClr val="white"/>
              </a:solidFill>
              <a:effectLst/>
              <a:uLnTx/>
              <a:uFillTx/>
              <a:latin typeface="Network Rail Sans" panose="02000000040000020004" pitchFamily="50" charset="0"/>
              <a:ea typeface="+mn-ea"/>
              <a:cs typeface="+mn-cs"/>
            </a:endParaRPr>
          </a:p>
        </p:txBody>
      </p:sp>
      <p:pic>
        <p:nvPicPr>
          <p:cNvPr id="21" name="Picture 20" descr="Image result for discuss white icon">
            <a:extLst>
              <a:ext uri="{FF2B5EF4-FFF2-40B4-BE49-F238E27FC236}">
                <a16:creationId xmlns:a16="http://schemas.microsoft.com/office/drawing/2014/main" id="{72B54FBB-4D40-4569-BEA9-43B21860F2CD}"/>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7742"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5DB5A3E-62A9-4D02-8588-7C41699E975C}"/>
              </a:ext>
            </a:extLst>
          </p:cNvPr>
          <p:cNvSpPr txBox="1"/>
          <p:nvPr/>
        </p:nvSpPr>
        <p:spPr>
          <a:xfrm>
            <a:off x="5868144" y="1577857"/>
            <a:ext cx="3096344" cy="4299415"/>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As you will have seen, as part of your 019 Principles briefing (in the ‘How to SWP guide’);</a:t>
            </a:r>
          </a:p>
          <a:p>
            <a:pPr marL="34290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The PIC has the overall accountability for on-site safety (Site, Task and Operational Risk). </a:t>
            </a:r>
          </a:p>
          <a:p>
            <a:pPr marL="34290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However, the COSS duties (operational risk) can be delegated at the planning stage.</a:t>
            </a:r>
          </a:p>
          <a:p>
            <a:pPr marL="34290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400" b="1"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When this has taken place, the COSS must sign the F01.1 ( on the SWP) prior to the PIC verifying the pack.   </a:t>
            </a:r>
          </a:p>
          <a:p>
            <a:pPr marL="34290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The PIC is there to make sure that the operational, task and situational risks are controlled. The PIC does not have to do all these tasks, some can be delegated (such as COSS duties), but the PIC must make sure that effective controls are in place.</a:t>
            </a:r>
          </a:p>
        </p:txBody>
      </p:sp>
      <p:sp>
        <p:nvSpPr>
          <p:cNvPr id="5" name="Rectangle 4">
            <a:extLst>
              <a:ext uri="{FF2B5EF4-FFF2-40B4-BE49-F238E27FC236}">
                <a16:creationId xmlns:a16="http://schemas.microsoft.com/office/drawing/2014/main" id="{B8C8EC8F-A3B4-4CB6-9D39-2F17521CC6EC}"/>
              </a:ext>
            </a:extLst>
          </p:cNvPr>
          <p:cNvSpPr/>
          <p:nvPr/>
        </p:nvSpPr>
        <p:spPr>
          <a:xfrm>
            <a:off x="397742" y="4052353"/>
            <a:ext cx="5076778" cy="8061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79646">
                    <a:lumMod val="50000"/>
                  </a:srgbClr>
                </a:solidFill>
                <a:effectLst/>
                <a:uLnTx/>
                <a:uFillTx/>
                <a:latin typeface="Network Rail Sans" panose="02000000040000020004" pitchFamily="2" charset="0"/>
                <a:ea typeface="+mn-ea"/>
                <a:cs typeface="+mn-cs"/>
              </a:rPr>
              <a:t>The deadline for the 019 Principles briefing to be delivered to all PTS competence holders and Planners has been extended until 31</a:t>
            </a:r>
            <a:r>
              <a:rPr kumimoji="0" lang="en-GB" sz="1400" b="1" i="0" u="none" strike="noStrike" kern="1200" cap="none" spc="0" normalizeH="0" baseline="30000" noProof="0">
                <a:ln>
                  <a:noFill/>
                </a:ln>
                <a:solidFill>
                  <a:srgbClr val="F79646">
                    <a:lumMod val="50000"/>
                  </a:srgbClr>
                </a:solidFill>
                <a:effectLst/>
                <a:uLnTx/>
                <a:uFillTx/>
                <a:latin typeface="Network Rail Sans" panose="02000000040000020004" pitchFamily="2" charset="0"/>
                <a:ea typeface="+mn-ea"/>
                <a:cs typeface="+mn-cs"/>
              </a:rPr>
              <a:t>st</a:t>
            </a:r>
            <a:r>
              <a:rPr kumimoji="0" lang="en-GB" sz="1400" b="1" i="0" u="none" strike="noStrike" kern="1200" cap="none" spc="0" normalizeH="0" baseline="0" noProof="0">
                <a:ln>
                  <a:noFill/>
                </a:ln>
                <a:solidFill>
                  <a:srgbClr val="F79646">
                    <a:lumMod val="50000"/>
                  </a:srgbClr>
                </a:solidFill>
                <a:effectLst/>
                <a:uLnTx/>
                <a:uFillTx/>
                <a:latin typeface="Network Rail Sans" panose="02000000040000020004" pitchFamily="2" charset="0"/>
                <a:ea typeface="+mn-ea"/>
                <a:cs typeface="+mn-cs"/>
              </a:rPr>
              <a:t> August 2021.</a:t>
            </a:r>
          </a:p>
        </p:txBody>
      </p:sp>
      <p:pic>
        <p:nvPicPr>
          <p:cNvPr id="6" name="Picture 5">
            <a:extLst>
              <a:ext uri="{FF2B5EF4-FFF2-40B4-BE49-F238E27FC236}">
                <a16:creationId xmlns:a16="http://schemas.microsoft.com/office/drawing/2014/main" id="{0C2B437F-84B0-4B78-B00F-7AC7A4EDBD72}"/>
              </a:ext>
            </a:extLst>
          </p:cNvPr>
          <p:cNvPicPr>
            <a:picLocks noChangeAspect="1"/>
          </p:cNvPicPr>
          <p:nvPr/>
        </p:nvPicPr>
        <p:blipFill>
          <a:blip r:embed="rId10"/>
          <a:stretch>
            <a:fillRect/>
          </a:stretch>
        </p:blipFill>
        <p:spPr>
          <a:xfrm>
            <a:off x="4680989" y="5333515"/>
            <a:ext cx="1285875" cy="511450"/>
          </a:xfrm>
          <a:prstGeom prst="rect">
            <a:avLst/>
          </a:prstGeom>
        </p:spPr>
      </p:pic>
      <p:pic>
        <p:nvPicPr>
          <p:cNvPr id="7" name="Picture 6">
            <a:extLst>
              <a:ext uri="{FF2B5EF4-FFF2-40B4-BE49-F238E27FC236}">
                <a16:creationId xmlns:a16="http://schemas.microsoft.com/office/drawing/2014/main" id="{991E1F95-CE07-4B39-8663-C987A2DFA147}"/>
              </a:ext>
            </a:extLst>
          </p:cNvPr>
          <p:cNvPicPr>
            <a:picLocks noChangeAspect="1"/>
          </p:cNvPicPr>
          <p:nvPr/>
        </p:nvPicPr>
        <p:blipFill>
          <a:blip r:embed="rId11"/>
          <a:stretch>
            <a:fillRect/>
          </a:stretch>
        </p:blipFill>
        <p:spPr>
          <a:xfrm>
            <a:off x="542463" y="1345421"/>
            <a:ext cx="5043277" cy="2578625"/>
          </a:xfrm>
          <a:prstGeom prst="rect">
            <a:avLst/>
          </a:prstGeom>
        </p:spPr>
      </p:pic>
      <p:sp>
        <p:nvSpPr>
          <p:cNvPr id="8" name="Rectangle 7">
            <a:extLst>
              <a:ext uri="{FF2B5EF4-FFF2-40B4-BE49-F238E27FC236}">
                <a16:creationId xmlns:a16="http://schemas.microsoft.com/office/drawing/2014/main" id="{12F06DDC-BDF9-4C6E-8601-43CDDFBDB955}"/>
              </a:ext>
            </a:extLst>
          </p:cNvPr>
          <p:cNvSpPr/>
          <p:nvPr/>
        </p:nvSpPr>
        <p:spPr>
          <a:xfrm>
            <a:off x="404905" y="4885618"/>
            <a:ext cx="5478423" cy="307777"/>
          </a:xfrm>
          <a:prstGeom prst="rect">
            <a:avLst/>
          </a:prstGeom>
        </p:spPr>
        <p:txBody>
          <a:bodyPr wrap="none">
            <a:spAutoFit/>
          </a:bodyPr>
          <a:lstStyle/>
          <a:p>
            <a:pPr lvl="0">
              <a:defRPr/>
            </a:pPr>
            <a:r>
              <a:rPr lang="en-GB" sz="1400" b="1">
                <a:solidFill>
                  <a:srgbClr val="F79646">
                    <a:lumMod val="50000"/>
                  </a:srgbClr>
                </a:solidFill>
                <a:latin typeface="Network Rail Sans" panose="02000000040000020004" pitchFamily="2" charset="0"/>
              </a:rPr>
              <a:t>Have you checked with your Line Manager that you’re booked on?  </a:t>
            </a:r>
          </a:p>
        </p:txBody>
      </p:sp>
    </p:spTree>
    <p:extLst>
      <p:ext uri="{BB962C8B-B14F-4D97-AF65-F5344CB8AC3E}">
        <p14:creationId xmlns:p14="http://schemas.microsoft.com/office/powerpoint/2010/main" val="3180807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4"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812265"/>
            <a:ext cx="679685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899592" y="5949280"/>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b="1">
                <a:solidFill>
                  <a:prstClr val="white"/>
                </a:solidFill>
                <a:latin typeface="Network Rail Sans" panose="02000000040000020004" pitchFamily="50" charset="0"/>
              </a:rPr>
              <a:t>More information can be found in the following Drug and Alcohol Standards NR/L1/OHS/051 and NR/L2/OHS/00120</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
        <p:nvSpPr>
          <p:cNvPr id="15" name="TextBox 14">
            <a:extLst>
              <a:ext uri="{FF2B5EF4-FFF2-40B4-BE49-F238E27FC236}">
                <a16:creationId xmlns:a16="http://schemas.microsoft.com/office/drawing/2014/main" id="{29622D15-48A2-44D4-8DDC-99C017FA6AF9}"/>
              </a:ext>
            </a:extLst>
          </p:cNvPr>
          <p:cNvSpPr txBox="1"/>
          <p:nvPr/>
        </p:nvSpPr>
        <p:spPr>
          <a:xfrm>
            <a:off x="1547664" y="77742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a:solidFill>
                  <a:prstClr val="white">
                    <a:lumMod val="50000"/>
                  </a:prstClr>
                </a:solidFill>
              </a:rPr>
              <a:t>Drug and Alcohol Testing</a:t>
            </a:r>
            <a:endPar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BCD84394-0F93-4968-A383-7ABA288E2BB1}"/>
              </a:ext>
            </a:extLst>
          </p:cNvPr>
          <p:cNvSpPr/>
          <p:nvPr/>
        </p:nvSpPr>
        <p:spPr>
          <a:xfrm>
            <a:off x="251520" y="1290762"/>
            <a:ext cx="8640960" cy="3744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Network Rail Sans" panose="02000000040000020004" pitchFamily="2" charset="0"/>
              </a:rPr>
              <a:t>Attending work under the influence of alcohol or certain drugs presents a significant safety risk to our colleagues and our passengers. </a:t>
            </a:r>
          </a:p>
          <a:p>
            <a:endParaRPr lang="en-GB" sz="800">
              <a:solidFill>
                <a:schemeClr val="tx1"/>
              </a:solidFill>
              <a:latin typeface="Network Rail Sans" panose="02000000040000020004" pitchFamily="2" charset="0"/>
            </a:endParaRPr>
          </a:p>
          <a:p>
            <a:r>
              <a:rPr lang="en-GB" sz="1400" b="1">
                <a:solidFill>
                  <a:srgbClr val="FF0000"/>
                </a:solidFill>
                <a:latin typeface="Network Rail Sans" panose="02000000040000020004" pitchFamily="2" charset="0"/>
              </a:rPr>
              <a:t>All staff performing safety critical duties  who are prescribed any medication,  MUST  disclose this information to the Chemist on Call service.</a:t>
            </a:r>
            <a:r>
              <a:rPr lang="en-GB" sz="1400">
                <a:solidFill>
                  <a:schemeClr val="tx1"/>
                </a:solidFill>
                <a:latin typeface="Network Rail Sans" panose="02000000040000020004" pitchFamily="2" charset="0"/>
              </a:rPr>
              <a:t> </a:t>
            </a:r>
          </a:p>
          <a:p>
            <a:r>
              <a:rPr lang="en-GB" sz="1400">
                <a:solidFill>
                  <a:schemeClr val="tx1"/>
                </a:solidFill>
                <a:latin typeface="Network Rail Sans" panose="02000000040000020004" pitchFamily="2" charset="0"/>
              </a:rPr>
              <a:t>A pharmacist will then advise if it is safe to continue working in a safety critical role. </a:t>
            </a:r>
          </a:p>
          <a:p>
            <a:pPr marL="742950" lvl="1" indent="-285750">
              <a:buFont typeface="Arial" panose="020B0604020202020204" pitchFamily="34" charset="0"/>
              <a:buChar char="•"/>
            </a:pPr>
            <a:r>
              <a:rPr lang="en-GB" sz="1400">
                <a:solidFill>
                  <a:schemeClr val="tx1"/>
                </a:solidFill>
                <a:latin typeface="Network Rail Sans" panose="02000000040000020004" pitchFamily="2" charset="0"/>
              </a:rPr>
              <a:t>Chemist on Call can be contacted on </a:t>
            </a:r>
            <a:r>
              <a:rPr lang="en-GB" sz="1400" b="1">
                <a:solidFill>
                  <a:schemeClr val="tx1"/>
                </a:solidFill>
                <a:latin typeface="Network Rail Sans" panose="02000000040000020004" pitchFamily="2" charset="0"/>
              </a:rPr>
              <a:t>0800 0833 324 option 1 or 08456 77300</a:t>
            </a:r>
            <a:r>
              <a:rPr lang="en-GB" sz="1400">
                <a:solidFill>
                  <a:schemeClr val="tx1"/>
                </a:solidFill>
                <a:latin typeface="Network Rail Sans" panose="02000000040000020004" pitchFamily="2" charset="0"/>
              </a:rPr>
              <a:t>.</a:t>
            </a:r>
          </a:p>
          <a:p>
            <a:pPr marL="742950" lvl="1" indent="-285750">
              <a:buFont typeface="Arial" panose="020B0604020202020204" pitchFamily="34" charset="0"/>
              <a:buChar char="•"/>
            </a:pPr>
            <a:r>
              <a:rPr lang="en-GB" sz="1400">
                <a:solidFill>
                  <a:schemeClr val="tx1"/>
                </a:solidFill>
                <a:latin typeface="Network Rail Sans" panose="02000000040000020004" pitchFamily="2" charset="0"/>
              </a:rPr>
              <a:t>For non-safety critical staff concerns about the medication they are taking,  referral can be made to </a:t>
            </a:r>
            <a:r>
              <a:rPr lang="en-GB" sz="1400" b="1" u="sng">
                <a:solidFill>
                  <a:schemeClr val="accent6">
                    <a:lumMod val="50000"/>
                  </a:schemeClr>
                </a:solidFill>
                <a:latin typeface="Network Rail Sans" panose="02000000040000020004" pitchFamily="2" charset="0"/>
                <a:hlinkClick r:id="rId8">
                  <a:extLst>
                    <a:ext uri="{A12FA001-AC4F-418D-AE19-62706E023703}">
                      <ahyp:hlinkClr xmlns:ahyp="http://schemas.microsoft.com/office/drawing/2018/hyperlinkcolor" val="tx"/>
                    </a:ext>
                  </a:extLst>
                </a:hlinkClick>
              </a:rPr>
              <a:t>Occupational Health.</a:t>
            </a:r>
            <a:endParaRPr lang="en-GB" sz="1400" b="1" u="sng">
              <a:solidFill>
                <a:schemeClr val="accent6">
                  <a:lumMod val="50000"/>
                </a:schemeClr>
              </a:solidFill>
              <a:latin typeface="Network Rail Sans" panose="02000000040000020004" pitchFamily="2" charset="0"/>
            </a:endParaRPr>
          </a:p>
          <a:p>
            <a:endParaRPr lang="en-GB" sz="800" b="1" u="sng">
              <a:solidFill>
                <a:schemeClr val="accent6">
                  <a:lumMod val="50000"/>
                </a:schemeClr>
              </a:solidFill>
              <a:latin typeface="Network Rail Sans" panose="02000000040000020004" pitchFamily="2" charset="0"/>
            </a:endParaRPr>
          </a:p>
          <a:p>
            <a:r>
              <a:rPr lang="en-GB" sz="1400" b="1" u="sng">
                <a:solidFill>
                  <a:schemeClr val="tx1"/>
                </a:solidFill>
                <a:latin typeface="Network Rail Sans" panose="02000000040000020004" pitchFamily="2" charset="0"/>
              </a:rPr>
              <a:t>Key points to be aware of</a:t>
            </a:r>
          </a:p>
          <a:p>
            <a:pPr marL="285750" indent="-285750">
              <a:buFont typeface="Wingdings" panose="05000000000000000000" pitchFamily="2" charset="2"/>
              <a:buChar char="Ø"/>
            </a:pPr>
            <a:r>
              <a:rPr lang="en-GB" sz="1400" b="1">
                <a:solidFill>
                  <a:schemeClr val="tx1"/>
                </a:solidFill>
                <a:latin typeface="Network Rail Sans" panose="02000000040000020004" pitchFamily="2" charset="0"/>
              </a:rPr>
              <a:t>Safety critical roles </a:t>
            </a:r>
            <a:r>
              <a:rPr lang="en-GB" sz="1400">
                <a:solidFill>
                  <a:schemeClr val="tx1"/>
                </a:solidFill>
                <a:latin typeface="Network Rail Sans" panose="02000000040000020004" pitchFamily="2" charset="0"/>
              </a:rPr>
              <a:t>will be tested at random, where there is suspicion a colleague is under the influence, or following an accident or incident.</a:t>
            </a:r>
          </a:p>
          <a:p>
            <a:pPr marL="285750" indent="-285750">
              <a:buFont typeface="Wingdings" panose="05000000000000000000" pitchFamily="2" charset="2"/>
              <a:buChar char="Ø"/>
            </a:pPr>
            <a:r>
              <a:rPr lang="en-GB" sz="1400">
                <a:solidFill>
                  <a:schemeClr val="tx1"/>
                </a:solidFill>
                <a:latin typeface="Network Rail Sans" panose="02000000040000020004" pitchFamily="2" charset="0"/>
              </a:rPr>
              <a:t>Colleagues in </a:t>
            </a:r>
            <a:r>
              <a:rPr lang="en-GB" sz="1400" b="1">
                <a:solidFill>
                  <a:schemeClr val="tx1"/>
                </a:solidFill>
                <a:latin typeface="Network Rail Sans" panose="02000000040000020004" pitchFamily="2" charset="0"/>
              </a:rPr>
              <a:t>non-safety critical roles </a:t>
            </a:r>
            <a:r>
              <a:rPr lang="en-GB" sz="1400">
                <a:solidFill>
                  <a:schemeClr val="tx1"/>
                </a:solidFill>
                <a:latin typeface="Network Rail Sans" panose="02000000040000020004" pitchFamily="2" charset="0"/>
              </a:rPr>
              <a:t>will be tested where there is suspicion a colleague is under the influence, or following an accident or incident.</a:t>
            </a:r>
          </a:p>
          <a:p>
            <a:pPr marL="285750" indent="-285750">
              <a:buFont typeface="Wingdings" panose="05000000000000000000" pitchFamily="2" charset="2"/>
              <a:buChar char="Ø"/>
            </a:pPr>
            <a:r>
              <a:rPr lang="en-GB" sz="1400">
                <a:solidFill>
                  <a:schemeClr val="tx1"/>
                </a:solidFill>
                <a:latin typeface="Network Rail Sans" panose="02000000040000020004" pitchFamily="2" charset="0"/>
              </a:rPr>
              <a:t>Failing a drugs and alcohol test is gross misconduct. A disciplinary investigation will follow and unless there are exceptional circumstances, the consequence will </a:t>
            </a:r>
            <a:r>
              <a:rPr lang="en-GB" sz="1400" b="1">
                <a:solidFill>
                  <a:schemeClr val="tx1"/>
                </a:solidFill>
                <a:latin typeface="Network Rail Sans" panose="02000000040000020004" pitchFamily="2" charset="0"/>
              </a:rPr>
              <a:t>be dismissal and a five-year Sentinel ban</a:t>
            </a:r>
            <a:r>
              <a:rPr lang="en-GB" sz="1400">
                <a:solidFill>
                  <a:schemeClr val="tx1"/>
                </a:solidFill>
                <a:latin typeface="Network Rail Sans" panose="02000000040000020004" pitchFamily="2" charset="0"/>
              </a:rPr>
              <a:t>.       </a:t>
            </a:r>
          </a:p>
          <a:p>
            <a:pPr marL="285750" indent="-285750">
              <a:buFont typeface="Wingdings" panose="05000000000000000000" pitchFamily="2" charset="2"/>
              <a:buChar char="Ø"/>
            </a:pPr>
            <a:r>
              <a:rPr lang="en-GB" sz="1400">
                <a:solidFill>
                  <a:schemeClr val="tx1"/>
                </a:solidFill>
                <a:latin typeface="Network Rail Sans" panose="02000000040000020004" pitchFamily="2" charset="0"/>
              </a:rPr>
              <a:t>In line with other rail industry organisations and emerging trends in recreational drug use, we will also be testing for </a:t>
            </a:r>
            <a:r>
              <a:rPr lang="en-GB" sz="1400" b="1">
                <a:solidFill>
                  <a:schemeClr val="tx1"/>
                </a:solidFill>
                <a:latin typeface="Network Rail Sans" panose="02000000040000020004" pitchFamily="2" charset="0"/>
              </a:rPr>
              <a:t>Ketamine </a:t>
            </a:r>
            <a:r>
              <a:rPr lang="en-GB" sz="1400">
                <a:solidFill>
                  <a:schemeClr val="tx1"/>
                </a:solidFill>
                <a:latin typeface="Network Rail Sans" panose="02000000040000020004" pitchFamily="2" charset="0"/>
              </a:rPr>
              <a:t>and</a:t>
            </a:r>
            <a:r>
              <a:rPr lang="en-GB" sz="1400" b="1">
                <a:solidFill>
                  <a:schemeClr val="tx1"/>
                </a:solidFill>
                <a:latin typeface="Network Rail Sans" panose="02000000040000020004" pitchFamily="2" charset="0"/>
              </a:rPr>
              <a:t> Tramadol </a:t>
            </a:r>
            <a:r>
              <a:rPr lang="en-GB" sz="1400">
                <a:solidFill>
                  <a:schemeClr val="tx1"/>
                </a:solidFill>
                <a:latin typeface="Network Rail Sans" panose="02000000040000020004" pitchFamily="2" charset="0"/>
              </a:rPr>
              <a:t>from</a:t>
            </a:r>
            <a:r>
              <a:rPr lang="en-GB" sz="1400" b="1">
                <a:solidFill>
                  <a:schemeClr val="tx1"/>
                </a:solidFill>
                <a:latin typeface="Network Rail Sans" panose="02000000040000020004" pitchFamily="2" charset="0"/>
              </a:rPr>
              <a:t> 1 April 2021</a:t>
            </a:r>
            <a:r>
              <a:rPr lang="en-GB" sz="1400">
                <a:solidFill>
                  <a:schemeClr val="tx1"/>
                </a:solidFill>
                <a:latin typeface="Network Rail Sans" panose="02000000040000020004" pitchFamily="2" charset="0"/>
              </a:rPr>
              <a:t>. </a:t>
            </a:r>
            <a:endParaRPr lang="en-GB" sz="800">
              <a:solidFill>
                <a:schemeClr val="tx1"/>
              </a:solidFill>
              <a:latin typeface="Network Rail Sans" panose="02000000040000020004" pitchFamily="2" charset="0"/>
            </a:endParaRPr>
          </a:p>
        </p:txBody>
      </p:sp>
      <p:pic>
        <p:nvPicPr>
          <p:cNvPr id="13" name="Picture 12" descr="Image result for discuss white icon">
            <a:extLst>
              <a:ext uri="{FF2B5EF4-FFF2-40B4-BE49-F238E27FC236}">
                <a16:creationId xmlns:a16="http://schemas.microsoft.com/office/drawing/2014/main" id="{3C637936-62DE-4201-A1EA-87AE69DAD8B1}"/>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68939"/>
            <a:ext cx="528413" cy="528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E48099AA-9A7D-4A23-8FE8-66430CE60E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314" t="31103" r="17957" b="35464"/>
          <a:stretch/>
        </p:blipFill>
        <p:spPr>
          <a:xfrm>
            <a:off x="7137644" y="5318041"/>
            <a:ext cx="1886597" cy="542397"/>
          </a:xfrm>
          <a:prstGeom prst="rect">
            <a:avLst/>
          </a:prstGeom>
        </p:spPr>
      </p:pic>
      <p:sp>
        <p:nvSpPr>
          <p:cNvPr id="8" name="Rectangle 7">
            <a:extLst>
              <a:ext uri="{FF2B5EF4-FFF2-40B4-BE49-F238E27FC236}">
                <a16:creationId xmlns:a16="http://schemas.microsoft.com/office/drawing/2014/main" id="{EA03D03E-EEF4-42E6-A439-1DF2BD0165D9}"/>
              </a:ext>
            </a:extLst>
          </p:cNvPr>
          <p:cNvSpPr/>
          <p:nvPr/>
        </p:nvSpPr>
        <p:spPr>
          <a:xfrm>
            <a:off x="251520" y="5197906"/>
            <a:ext cx="6912768" cy="738664"/>
          </a:xfrm>
          <a:prstGeom prst="rect">
            <a:avLst/>
          </a:prstGeom>
        </p:spPr>
        <p:txBody>
          <a:bodyPr wrap="square">
            <a:spAutoFit/>
          </a:bodyPr>
          <a:lstStyle/>
          <a:p>
            <a:r>
              <a:rPr lang="en-GB" sz="1400">
                <a:solidFill>
                  <a:schemeClr val="tx1"/>
                </a:solidFill>
                <a:latin typeface="Network Rail Sans" panose="02000000040000020004" pitchFamily="2" charset="0"/>
              </a:rPr>
              <a:t>We support colleagues who ask for help before they fail a drugs and alcohol test. If you have concerns about your substance misuse please let your line manager know and you will get the support you need from Optima Health or </a:t>
            </a:r>
            <a:r>
              <a:rPr lang="en-GB" sz="1400" err="1">
                <a:solidFill>
                  <a:schemeClr val="tx1"/>
                </a:solidFill>
                <a:latin typeface="Network Rail Sans" panose="02000000040000020004" pitchFamily="2" charset="0"/>
              </a:rPr>
              <a:t>Validium</a:t>
            </a:r>
            <a:r>
              <a:rPr lang="en-GB" sz="1400">
                <a:solidFill>
                  <a:schemeClr val="tx1"/>
                </a:solidFill>
                <a:latin typeface="Network Rail Sans" panose="02000000040000020004" pitchFamily="2" charset="0"/>
              </a:rPr>
              <a:t>.</a:t>
            </a:r>
          </a:p>
        </p:txBody>
      </p:sp>
    </p:spTree>
    <p:extLst>
      <p:ext uri="{BB962C8B-B14F-4D97-AF65-F5344CB8AC3E}">
        <p14:creationId xmlns:p14="http://schemas.microsoft.com/office/powerpoint/2010/main" val="2414067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Front Line Focus Episode 95 </a:t>
            </a:r>
            <a:endParaRPr kumimoji="0" lang="en-GB" sz="16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C92DFFA-1B9A-45B9-939C-0ADCE60D65DC}"/>
              </a:ext>
            </a:extLst>
          </p:cNvPr>
          <p:cNvSpPr/>
          <p:nvPr/>
        </p:nvSpPr>
        <p:spPr>
          <a:xfrm>
            <a:off x="323528" y="60140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E52F06A-1A90-4597-A2CC-E58260452FD5}"/>
              </a:ext>
            </a:extLst>
          </p:cNvPr>
          <p:cNvSpPr txBox="1"/>
          <p:nvPr/>
        </p:nvSpPr>
        <p:spPr>
          <a:xfrm>
            <a:off x="276275" y="6200927"/>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charset="0"/>
                <a:ea typeface="+mn-ea"/>
                <a:cs typeface="+mn-cs"/>
              </a:rPr>
              <a:t>ACTION</a:t>
            </a:r>
          </a:p>
        </p:txBody>
      </p:sp>
      <p:pic>
        <p:nvPicPr>
          <p:cNvPr id="6" name="Picture 5">
            <a:extLst>
              <a:ext uri="{FF2B5EF4-FFF2-40B4-BE49-F238E27FC236}">
                <a16:creationId xmlns:a16="http://schemas.microsoft.com/office/drawing/2014/main" id="{2FAE2270-A087-4F0A-8217-79B779B5EEFD}"/>
              </a:ext>
            </a:extLst>
          </p:cNvPr>
          <p:cNvPicPr>
            <a:picLocks noChangeAspect="1"/>
          </p:cNvPicPr>
          <p:nvPr/>
        </p:nvPicPr>
        <p:blipFill rotWithShape="1">
          <a:blip r:embed="rId8"/>
          <a:srcRect l="12200" t="24195" r="12988" b="8871"/>
          <a:stretch/>
        </p:blipFill>
        <p:spPr>
          <a:xfrm>
            <a:off x="1115616" y="1674564"/>
            <a:ext cx="6840760" cy="3855904"/>
          </a:xfrm>
          <a:prstGeom prst="rect">
            <a:avLst/>
          </a:prstGeom>
          <a:ln w="19050">
            <a:solidFill>
              <a:schemeClr val="tx1"/>
            </a:solidFill>
          </a:ln>
        </p:spPr>
      </p:pic>
      <p:sp>
        <p:nvSpPr>
          <p:cNvPr id="13" name="TextBox 12">
            <a:extLst>
              <a:ext uri="{FF2B5EF4-FFF2-40B4-BE49-F238E27FC236}">
                <a16:creationId xmlns:a16="http://schemas.microsoft.com/office/drawing/2014/main" id="{3EB8CD8C-33B3-497D-BDD6-8FF3DC845153}"/>
              </a:ext>
            </a:extLst>
          </p:cNvPr>
          <p:cNvSpPr txBox="1"/>
          <p:nvPr/>
        </p:nvSpPr>
        <p:spPr>
          <a:xfrm>
            <a:off x="1229289" y="6128349"/>
            <a:ext cx="7560840" cy="400110"/>
          </a:xfrm>
          <a:prstGeom prst="rect">
            <a:avLst/>
          </a:prstGeom>
          <a:solidFill>
            <a:srgbClr val="016BA7"/>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Watch the latest episode with your teams - </a:t>
            </a:r>
            <a:r>
              <a:rPr kumimoji="0" lang="en-GB" sz="2000" b="1" i="0" u="none" strike="noStrike" kern="1200" cap="none" spc="0" normalizeH="0" baseline="0" noProof="0">
                <a:ln>
                  <a:noFill/>
                </a:ln>
                <a:solidFill>
                  <a:schemeClr val="bg1"/>
                </a:solidFill>
                <a:effectLst/>
                <a:uLnTx/>
                <a:uFillTx/>
                <a:latin typeface="Network Rail Sans" panose="02000000040000020004" pitchFamily="50" charset="0"/>
                <a:ea typeface="+mn-ea"/>
                <a:cs typeface="+mn-cs"/>
                <a:hlinkClick r:id="rId9" action="ppaction://hlinkfile">
                  <a:extLst>
                    <a:ext uri="{A12FA001-AC4F-418D-AE19-62706E023703}">
                      <ahyp:hlinkClr xmlns:ahyp="http://schemas.microsoft.com/office/drawing/2018/hyperlinkcolor" val="tx"/>
                    </a:ext>
                  </a:extLst>
                </a:hlinkClick>
              </a:rPr>
              <a:t>link</a:t>
            </a:r>
            <a:endParaRPr kumimoji="0" lang="en-GB" sz="2000" b="1" i="0" u="none" strike="noStrike" kern="1200" cap="none" spc="0" normalizeH="0" baseline="0" noProof="0">
              <a:ln>
                <a:noFill/>
              </a:ln>
              <a:solidFill>
                <a:schemeClr val="bg1"/>
              </a:solidFill>
              <a:effectLst/>
              <a:uLnTx/>
              <a:uFillTx/>
              <a:latin typeface="Network Rail Sans" panose="02000000040000020004" pitchFamily="50" charset="0"/>
              <a:ea typeface="+mn-ea"/>
              <a:cs typeface="+mn-cs"/>
            </a:endParaRPr>
          </a:p>
        </p:txBody>
      </p:sp>
    </p:spTree>
    <p:extLst>
      <p:ext uri="{BB962C8B-B14F-4D97-AF65-F5344CB8AC3E}">
        <p14:creationId xmlns:p14="http://schemas.microsoft.com/office/powerpoint/2010/main" val="372209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812265"/>
            <a:ext cx="679685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899592" y="6125234"/>
            <a:ext cx="7560840" cy="400110"/>
          </a:xfrm>
          <a:prstGeom prst="rect">
            <a:avLst/>
          </a:prstGeom>
          <a:noFill/>
        </p:spPr>
        <p:txBody>
          <a:bodyPr wrap="square" lIns="91440" tIns="45720" rIns="91440" bIns="45720" rtlCol="0" anchor="t">
            <a:spAutoFit/>
          </a:bodyPr>
          <a:lstStyle/>
          <a:p>
            <a:pPr algn="ctr">
              <a:defRPr/>
            </a:pPr>
            <a:r>
              <a:rPr lang="en-GB" sz="2000" b="1">
                <a:latin typeface="Network Rail Sans"/>
              </a:rPr>
              <a:t>The  link to the  briefing video can be found </a:t>
            </a:r>
            <a:r>
              <a:rPr lang="en-GB" sz="2000" b="1">
                <a:solidFill>
                  <a:schemeClr val="bg1"/>
                </a:solidFill>
                <a:latin typeface="Network Rail Sans"/>
                <a:hlinkClick r:id="rId8">
                  <a:extLst>
                    <a:ext uri="{A12FA001-AC4F-418D-AE19-62706E023703}">
                      <ahyp:hlinkClr xmlns:ahyp="http://schemas.microsoft.com/office/drawing/2018/hyperlinkcolor" val="tx"/>
                    </a:ext>
                  </a:extLst>
                </a:hlinkClick>
              </a:rPr>
              <a:t>here</a:t>
            </a:r>
            <a:r>
              <a:rPr lang="en-GB" sz="2000" b="1">
                <a:latin typeface="Network Rail Sans"/>
              </a:rPr>
              <a:t> </a:t>
            </a:r>
            <a:endParaRPr kumimoji="0" lang="en-GB" sz="2000" b="1" i="0" u="sng" strike="noStrike" kern="1200" cap="none" spc="0" normalizeH="0" baseline="0" noProof="0">
              <a:ln>
                <a:noFill/>
              </a:ln>
              <a:effectLst/>
              <a:uLnTx/>
              <a:uFillTx/>
              <a:latin typeface="Network Rail Sans" panose="02000000040000020004" pitchFamily="50" charset="0"/>
            </a:endParaRPr>
          </a:p>
        </p:txBody>
      </p:sp>
      <p:sp>
        <p:nvSpPr>
          <p:cNvPr id="15" name="TextBox 14">
            <a:extLst>
              <a:ext uri="{FF2B5EF4-FFF2-40B4-BE49-F238E27FC236}">
                <a16:creationId xmlns:a16="http://schemas.microsoft.com/office/drawing/2014/main" id="{29622D15-48A2-44D4-8DDC-99C017FA6AF9}"/>
              </a:ext>
            </a:extLst>
          </p:cNvPr>
          <p:cNvSpPr txBox="1"/>
          <p:nvPr/>
        </p:nvSpPr>
        <p:spPr>
          <a:xfrm>
            <a:off x="1547664" y="77742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Changes to </a:t>
            </a:r>
            <a:r>
              <a:rPr lang="en-GB" sz="1800" b="1">
                <a:solidFill>
                  <a:prstClr val="white">
                    <a:lumMod val="50000"/>
                  </a:prstClr>
                </a:solidFill>
              </a:rPr>
              <a:t>Speeding Investigations</a:t>
            </a:r>
            <a:endPar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BCD84394-0F93-4968-A383-7ABA288E2BB1}"/>
              </a:ext>
            </a:extLst>
          </p:cNvPr>
          <p:cNvSpPr/>
          <p:nvPr/>
        </p:nvSpPr>
        <p:spPr>
          <a:xfrm>
            <a:off x="251520" y="1340768"/>
            <a:ext cx="8640960" cy="3744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800">
              <a:solidFill>
                <a:schemeClr val="tx1"/>
              </a:solidFill>
              <a:latin typeface="Network Rail Sans" panose="02000000040000020004" pitchFamily="2" charset="0"/>
            </a:endParaRPr>
          </a:p>
        </p:txBody>
      </p:sp>
      <p:pic>
        <p:nvPicPr>
          <p:cNvPr id="13" name="Picture 12" descr="Image result for discuss white icon">
            <a:extLst>
              <a:ext uri="{FF2B5EF4-FFF2-40B4-BE49-F238E27FC236}">
                <a16:creationId xmlns:a16="http://schemas.microsoft.com/office/drawing/2014/main" id="{3C637936-62DE-4201-A1EA-87AE69DAD8B1}"/>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68939"/>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2D2316-3833-422F-93B2-BA68DE379146}"/>
              </a:ext>
            </a:extLst>
          </p:cNvPr>
          <p:cNvSpPr txBox="1"/>
          <p:nvPr/>
        </p:nvSpPr>
        <p:spPr>
          <a:xfrm>
            <a:off x="217668" y="1340768"/>
            <a:ext cx="8746820" cy="4585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Network Rail Sans" panose="02000000040000020004" pitchFamily="2" charset="0"/>
              </a:rPr>
              <a:t>From 29</a:t>
            </a:r>
            <a:r>
              <a:rPr kumimoji="0" lang="en-GB" sz="1400" b="0" i="0" u="none" strike="noStrike" kern="0" cap="none" spc="0" normalizeH="0" baseline="30000" noProof="0">
                <a:ln>
                  <a:noFill/>
                </a:ln>
                <a:solidFill>
                  <a:prstClr val="black"/>
                </a:solidFill>
                <a:effectLst/>
                <a:uLnTx/>
                <a:uFillTx/>
                <a:latin typeface="Network Rail Sans" panose="02000000040000020004" pitchFamily="2" charset="0"/>
              </a:rPr>
              <a:t>th</a:t>
            </a:r>
            <a:r>
              <a:rPr kumimoji="0" lang="en-GB" sz="1400" b="0" i="0" u="none" strike="noStrike" kern="0" cap="none" spc="0" normalizeH="0" baseline="0" noProof="0">
                <a:ln>
                  <a:noFill/>
                </a:ln>
                <a:solidFill>
                  <a:prstClr val="black"/>
                </a:solidFill>
                <a:effectLst/>
                <a:uLnTx/>
                <a:uFillTx/>
                <a:latin typeface="Network Rail Sans" panose="02000000040000020004" pitchFamily="2" charset="0"/>
              </a:rPr>
              <a:t> March 2021 we are changing the way we are investigating speeding events.</a:t>
            </a:r>
          </a:p>
          <a:p>
            <a:pPr marL="0" marR="0" lvl="0" indent="0" defTabSz="914400" eaLnBrk="1" fontAlgn="auto" latinLnBrk="0" hangingPunct="1">
              <a:lnSpc>
                <a:spcPct val="100000"/>
              </a:lnSpc>
              <a:spcBef>
                <a:spcPts val="0"/>
              </a:spcBef>
              <a:spcAft>
                <a:spcPts val="0"/>
              </a:spcAft>
              <a:buClrTx/>
              <a:buSzTx/>
              <a:buFontTx/>
              <a:buNone/>
              <a:tabLst/>
              <a:defRPr/>
            </a:pPr>
            <a:endParaRPr lang="en-GB" sz="800" kern="0">
              <a:solidFill>
                <a:prstClr val="black"/>
              </a:solidFill>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strike="noStrike" kern="0" cap="none" spc="0" normalizeH="0" baseline="0" noProof="0">
                <a:ln>
                  <a:noFill/>
                </a:ln>
                <a:solidFill>
                  <a:prstClr val="black"/>
                </a:solidFill>
                <a:effectLst/>
                <a:uLnTx/>
                <a:uFillTx/>
                <a:latin typeface="Network Rail Sans" panose="02000000040000020004" pitchFamily="2" charset="0"/>
              </a:rPr>
              <a:t>We all have both moral and legal duty to follow the</a:t>
            </a:r>
            <a:r>
              <a:rPr lang="en-GB" sz="1400" b="1" kern="0">
                <a:solidFill>
                  <a:prstClr val="black"/>
                </a:solidFill>
                <a:latin typeface="Network Rail Sans" panose="02000000040000020004" pitchFamily="2" charset="0"/>
              </a:rPr>
              <a:t> law, an approx. 65% of all NWR’s Life Saving Rule breaches are related to driving with the majority speeding.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strike="noStrike" kern="0" cap="none" spc="0" normalizeH="0" baseline="0" noProof="0">
              <a:ln>
                <a:noFill/>
              </a:ln>
              <a:solidFill>
                <a:prstClr val="black"/>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600"/>
              </a:spcAft>
              <a:buClrTx/>
              <a:buSzTx/>
              <a:buFontTx/>
              <a:buNone/>
              <a:tabLst/>
              <a:defRPr/>
            </a:pPr>
            <a:r>
              <a:rPr lang="en-GB" sz="1400" u="sng" kern="0">
                <a:solidFill>
                  <a:prstClr val="black"/>
                </a:solidFill>
                <a:latin typeface="Network Rail Sans" panose="02000000040000020004" pitchFamily="2" charset="0"/>
              </a:rPr>
              <a:t>What’s Changing</a:t>
            </a:r>
            <a:r>
              <a:rPr lang="en-GB" sz="1400" kern="0">
                <a:solidFill>
                  <a:prstClr val="black"/>
                </a:solidFill>
                <a:latin typeface="Network Rail Sans" panose="02000000040000020004" pitchFamily="2" charset="0"/>
              </a:rPr>
              <a:t>?</a:t>
            </a:r>
          </a:p>
          <a:p>
            <a:pPr lvl="1" eaLnBrk="1" fontAlgn="auto" hangingPunct="1">
              <a:spcBef>
                <a:spcPts val="0"/>
              </a:spcBef>
              <a:spcAft>
                <a:spcPts val="0"/>
              </a:spcAft>
              <a:defRPr/>
            </a:pPr>
            <a:r>
              <a:rPr lang="en-GB" sz="1400" kern="0">
                <a:solidFill>
                  <a:schemeClr val="tx1"/>
                </a:solidFill>
                <a:latin typeface="Network Rail Sans" panose="02000000040000020004" pitchFamily="2" charset="0"/>
              </a:rPr>
              <a:t>•	</a:t>
            </a:r>
            <a:r>
              <a:rPr lang="en-GB" sz="1200" kern="0">
                <a:solidFill>
                  <a:schemeClr val="tx1"/>
                </a:solidFill>
                <a:latin typeface="Network Rail Sans" panose="02000000040000020004" pitchFamily="2" charset="0"/>
              </a:rPr>
              <a:t>Formal Speeding Investigations are being removed.</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All speeding events will follow a new Speeding Matrix.</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Matrix is based upon the Association of Chief Police Officers speeding guidelines.</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Fair Culture principles still apply.</a:t>
            </a:r>
          </a:p>
          <a:p>
            <a:pPr lvl="1" eaLnBrk="1" fontAlgn="auto" hangingPunct="1">
              <a:spcBef>
                <a:spcPts val="0"/>
              </a:spcBef>
              <a:spcAft>
                <a:spcPts val="0"/>
              </a:spcAft>
              <a:defRPr/>
            </a:pPr>
            <a:endParaRPr lang="en-GB" sz="800" kern="0">
              <a:solidFill>
                <a:schemeClr val="tx1"/>
              </a:solidFill>
              <a:latin typeface="Network Rail Sans" panose="02000000040000020004" pitchFamily="2" charset="0"/>
            </a:endParaRPr>
          </a:p>
          <a:p>
            <a:pPr eaLnBrk="1" fontAlgn="auto" hangingPunct="1">
              <a:spcBef>
                <a:spcPts val="0"/>
              </a:spcBef>
              <a:spcAft>
                <a:spcPts val="600"/>
              </a:spcAft>
              <a:defRPr/>
            </a:pPr>
            <a:r>
              <a:rPr lang="en-GB" sz="1400" u="sng" kern="0">
                <a:solidFill>
                  <a:schemeClr val="tx1"/>
                </a:solidFill>
                <a:latin typeface="Network Rail Sans" panose="02000000040000020004" pitchFamily="2" charset="0"/>
              </a:rPr>
              <a:t>Why change</a:t>
            </a:r>
            <a:r>
              <a:rPr lang="en-GB" sz="1400" kern="0">
                <a:solidFill>
                  <a:schemeClr val="tx1"/>
                </a:solidFill>
                <a:latin typeface="Network Rail Sans" panose="02000000040000020004" pitchFamily="2" charset="0"/>
              </a:rPr>
              <a:t>?</a:t>
            </a:r>
          </a:p>
          <a:p>
            <a:pPr lvl="1" eaLnBrk="1" fontAlgn="auto" hangingPunct="1">
              <a:spcBef>
                <a:spcPts val="0"/>
              </a:spcBef>
              <a:spcAft>
                <a:spcPts val="0"/>
              </a:spcAft>
              <a:defRPr/>
            </a:pPr>
            <a:r>
              <a:rPr lang="en-GB" sz="1400" kern="0">
                <a:solidFill>
                  <a:schemeClr val="tx1"/>
                </a:solidFill>
                <a:latin typeface="Network Rail Sans" panose="02000000040000020004" pitchFamily="2" charset="0"/>
              </a:rPr>
              <a:t>•	</a:t>
            </a:r>
            <a:r>
              <a:rPr lang="en-GB" sz="1200" kern="0">
                <a:solidFill>
                  <a:schemeClr val="tx1"/>
                </a:solidFill>
                <a:latin typeface="Network Rail Sans" panose="02000000040000020004" pitchFamily="2" charset="0"/>
              </a:rPr>
              <a:t>Transparency – the matrix sets out clearly the support and consequences of speeding events.</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Supportive – the intent is that colleagues receive a range of training to improve their driving should they make errors 	and prevent re-occurrence. Hold colleagues to account for major speeding offences.</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Reduce the burden, and bring clarity to line managers.</a:t>
            </a:r>
          </a:p>
          <a:p>
            <a:pPr lvl="1" eaLnBrk="1" fontAlgn="auto" hangingPunct="1">
              <a:spcBef>
                <a:spcPts val="0"/>
              </a:spcBef>
              <a:spcAft>
                <a:spcPts val="0"/>
              </a:spcAft>
              <a:defRPr/>
            </a:pPr>
            <a:r>
              <a:rPr lang="en-GB" sz="1200" kern="0">
                <a:solidFill>
                  <a:schemeClr val="tx1"/>
                </a:solidFill>
                <a:latin typeface="Network Rail Sans" panose="02000000040000020004" pitchFamily="2" charset="0"/>
              </a:rPr>
              <a:t>•	Current process takes time, causes stresses, doesn't tell us anything. 35% of investigations never reach 	conclusion.</a:t>
            </a:r>
          </a:p>
          <a:p>
            <a:pPr eaLnBrk="1" fontAlgn="auto" hangingPunct="1">
              <a:spcBef>
                <a:spcPts val="0"/>
              </a:spcBef>
              <a:spcAft>
                <a:spcPts val="0"/>
              </a:spcAft>
              <a:defRPr/>
            </a:pPr>
            <a:endParaRPr lang="en-GB" sz="800" kern="0">
              <a:solidFill>
                <a:schemeClr val="tx1"/>
              </a:solidFill>
              <a:latin typeface="Network Rail Sans" panose="02000000040000020004" pitchFamily="2" charset="0"/>
            </a:endParaRPr>
          </a:p>
          <a:p>
            <a:pPr eaLnBrk="1" fontAlgn="auto" hangingPunct="1">
              <a:spcBef>
                <a:spcPts val="0"/>
              </a:spcBef>
              <a:spcAft>
                <a:spcPts val="0"/>
              </a:spcAft>
              <a:defRPr/>
            </a:pPr>
            <a:r>
              <a:rPr lang="en-GB" sz="1400" kern="0">
                <a:solidFill>
                  <a:schemeClr val="tx1"/>
                </a:solidFill>
                <a:latin typeface="Network Rail Sans" panose="02000000040000020004" pitchFamily="2" charset="0"/>
              </a:rPr>
              <a:t>Any new speeding offence dated 29/03/21 onward will be processed using the new matrix.</a:t>
            </a:r>
          </a:p>
          <a:p>
            <a:pPr eaLnBrk="1" fontAlgn="auto" hangingPunct="1">
              <a:spcBef>
                <a:spcPts val="0"/>
              </a:spcBef>
              <a:spcAft>
                <a:spcPts val="0"/>
              </a:spcAft>
              <a:defRPr/>
            </a:pPr>
            <a:endParaRPr kumimoji="0" lang="en-GB" sz="1400" i="0" strike="noStrike" kern="0" cap="none" spc="0" normalizeH="0" baseline="0" noProof="0">
              <a:ln>
                <a:noFill/>
              </a:ln>
              <a:solidFill>
                <a:schemeClr val="tx1"/>
              </a:solidFill>
              <a:effectLst/>
              <a:uLnTx/>
              <a:uFillTx/>
              <a:latin typeface="Network Rail Sans" panose="02000000040000020004" pitchFamily="2" charset="0"/>
            </a:endParaRPr>
          </a:p>
          <a:p>
            <a:pPr eaLnBrk="1" fontAlgn="auto" hangingPunct="1">
              <a:spcBef>
                <a:spcPts val="0"/>
              </a:spcBef>
              <a:spcAft>
                <a:spcPts val="0"/>
              </a:spcAft>
              <a:defRPr/>
            </a:pPr>
            <a:r>
              <a:rPr lang="en-GB" sz="1400" kern="0">
                <a:solidFill>
                  <a:schemeClr val="tx1"/>
                </a:solidFill>
                <a:latin typeface="Network Rail Sans" panose="02000000040000020004" pitchFamily="2" charset="0"/>
              </a:rPr>
              <a:t>All Designated Competent Persons (DCPs)  and registered NWR  drivers have been briefed on these changes.  </a:t>
            </a:r>
            <a:endParaRPr kumimoji="0" lang="en-GB" sz="1400" i="0" strike="noStrike" kern="0" cap="none" spc="0" normalizeH="0" baseline="0" noProof="0">
              <a:ln>
                <a:noFill/>
              </a:ln>
              <a:solidFill>
                <a:schemeClr val="accent6">
                  <a:lumMod val="50000"/>
                </a:schemeClr>
              </a:solidFill>
              <a:effectLst/>
              <a:uLnTx/>
              <a:uFillTx/>
              <a:latin typeface="Network Rail Sans" panose="02000000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a:ln>
                <a:noFill/>
              </a:ln>
              <a:solidFill>
                <a:prstClr val="black"/>
              </a:solidFill>
              <a:effectLst/>
              <a:uLnTx/>
              <a:uFillTx/>
              <a:latin typeface="Network Rail Sans" panose="02000000040000020004" pitchFamily="2" charset="0"/>
            </a:endParaRPr>
          </a:p>
        </p:txBody>
      </p:sp>
    </p:spTree>
    <p:extLst>
      <p:ext uri="{BB962C8B-B14F-4D97-AF65-F5344CB8AC3E}">
        <p14:creationId xmlns:p14="http://schemas.microsoft.com/office/powerpoint/2010/main" val="3619035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0"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137120"/>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54204" y="729247"/>
            <a:ext cx="679685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54204" y="1196752"/>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5A7D60-B00A-4295-8755-C40E53B8AF5D}"/>
              </a:ext>
            </a:extLst>
          </p:cNvPr>
          <p:cNvSpPr txBox="1"/>
          <p:nvPr/>
        </p:nvSpPr>
        <p:spPr>
          <a:xfrm>
            <a:off x="899592" y="6125234"/>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b="1">
                <a:solidFill>
                  <a:prstClr val="white"/>
                </a:solidFill>
                <a:latin typeface="Network Rail Sans" panose="02000000040000020004" pitchFamily="50" charset="0"/>
              </a:rPr>
              <a:t>The copy of the matrix can be found </a:t>
            </a:r>
            <a:r>
              <a:rPr lang="en-GB" sz="2000" b="1">
                <a:solidFill>
                  <a:schemeClr val="bg1"/>
                </a:solidFill>
                <a:latin typeface="Network Rail Sans" panose="02000000040000020004" pitchFamily="50" charset="0"/>
                <a:hlinkClick r:id="rId8" action="ppaction://hlinkfile">
                  <a:extLst>
                    <a:ext uri="{A12FA001-AC4F-418D-AE19-62706E023703}">
                      <ahyp:hlinkClr xmlns:ahyp="http://schemas.microsoft.com/office/drawing/2018/hyperlinkcolor" val="tx"/>
                    </a:ext>
                  </a:extLst>
                </a:hlinkClick>
              </a:rPr>
              <a:t>here</a:t>
            </a:r>
            <a:r>
              <a:rPr lang="en-GB" sz="2000" b="1">
                <a:solidFill>
                  <a:prstClr val="white"/>
                </a:solidFill>
                <a:latin typeface="Network Rail Sans" panose="02000000040000020004" pitchFamily="50" charset="0"/>
              </a:rPr>
              <a:t> </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
        <p:nvSpPr>
          <p:cNvPr id="15" name="TextBox 14">
            <a:extLst>
              <a:ext uri="{FF2B5EF4-FFF2-40B4-BE49-F238E27FC236}">
                <a16:creationId xmlns:a16="http://schemas.microsoft.com/office/drawing/2014/main" id="{29622D15-48A2-44D4-8DDC-99C017FA6AF9}"/>
              </a:ext>
            </a:extLst>
          </p:cNvPr>
          <p:cNvSpPr txBox="1"/>
          <p:nvPr/>
        </p:nvSpPr>
        <p:spPr>
          <a:xfrm>
            <a:off x="1491113" y="693316"/>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Changes to </a:t>
            </a:r>
            <a:r>
              <a:rPr lang="en-GB" sz="1800" b="1">
                <a:solidFill>
                  <a:prstClr val="white">
                    <a:lumMod val="50000"/>
                  </a:prstClr>
                </a:solidFill>
              </a:rPr>
              <a:t>Speeding Investigations cont.</a:t>
            </a:r>
            <a:endPar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BCD84394-0F93-4968-A383-7ABA288E2BB1}"/>
              </a:ext>
            </a:extLst>
          </p:cNvPr>
          <p:cNvSpPr/>
          <p:nvPr/>
        </p:nvSpPr>
        <p:spPr>
          <a:xfrm>
            <a:off x="251520" y="1652167"/>
            <a:ext cx="8640960" cy="3433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800">
              <a:solidFill>
                <a:schemeClr val="tx1"/>
              </a:solidFill>
              <a:latin typeface="Network Rail Sans" panose="02000000040000020004" pitchFamily="2" charset="0"/>
            </a:endParaRPr>
          </a:p>
        </p:txBody>
      </p:sp>
      <p:pic>
        <p:nvPicPr>
          <p:cNvPr id="13" name="Picture 12" descr="Image result for discuss white icon">
            <a:extLst>
              <a:ext uri="{FF2B5EF4-FFF2-40B4-BE49-F238E27FC236}">
                <a16:creationId xmlns:a16="http://schemas.microsoft.com/office/drawing/2014/main" id="{3C637936-62DE-4201-A1EA-87AE69DAD8B1}"/>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68939"/>
            <a:ext cx="528413" cy="528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AE1963-1A92-42DB-B3C5-B202DE20871D}"/>
              </a:ext>
            </a:extLst>
          </p:cNvPr>
          <p:cNvPicPr>
            <a:picLocks noChangeAspect="1"/>
          </p:cNvPicPr>
          <p:nvPr/>
        </p:nvPicPr>
        <p:blipFill rotWithShape="1">
          <a:blip r:embed="rId10"/>
          <a:srcRect t="900"/>
          <a:stretch/>
        </p:blipFill>
        <p:spPr>
          <a:xfrm>
            <a:off x="586784" y="1609126"/>
            <a:ext cx="8161680" cy="4268146"/>
          </a:xfrm>
          <a:prstGeom prst="rect">
            <a:avLst/>
          </a:prstGeom>
          <a:ln w="9525">
            <a:solidFill>
              <a:schemeClr val="tx1"/>
            </a:solidFill>
          </a:ln>
        </p:spPr>
      </p:pic>
      <p:sp>
        <p:nvSpPr>
          <p:cNvPr id="20" name="TextBox 19">
            <a:extLst>
              <a:ext uri="{FF2B5EF4-FFF2-40B4-BE49-F238E27FC236}">
                <a16:creationId xmlns:a16="http://schemas.microsoft.com/office/drawing/2014/main" id="{248D2623-8D5B-4DA1-AB4C-57B920EC9130}"/>
              </a:ext>
            </a:extLst>
          </p:cNvPr>
          <p:cNvSpPr txBox="1"/>
          <p:nvPr/>
        </p:nvSpPr>
        <p:spPr>
          <a:xfrm>
            <a:off x="635385" y="1239794"/>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Network Rail Sans" panose="02000000040000020004" pitchFamily="2" charset="0"/>
              </a:rPr>
              <a:t>Speeding Matrix</a:t>
            </a:r>
          </a:p>
        </p:txBody>
      </p:sp>
    </p:spTree>
    <p:extLst>
      <p:ext uri="{BB962C8B-B14F-4D97-AF65-F5344CB8AC3E}">
        <p14:creationId xmlns:p14="http://schemas.microsoft.com/office/powerpoint/2010/main" val="338964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A9E1F-C235-471F-A0E0-77C59C8E326E}"/>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Network Rail Sans" panose="02000000040000020004" pitchFamily="2" charset="0"/>
                <a:ea typeface="+mn-ea"/>
                <a:cs typeface="+mn-cs"/>
              </a:rPr>
              <a:t>Environment</a:t>
            </a:r>
          </a:p>
        </p:txBody>
      </p:sp>
      <p:cxnSp>
        <p:nvCxnSpPr>
          <p:cNvPr id="4" name="Straight Connector 3">
            <a:extLst>
              <a:ext uri="{FF2B5EF4-FFF2-40B4-BE49-F238E27FC236}">
                <a16:creationId xmlns:a16="http://schemas.microsoft.com/office/drawing/2014/main" id="{57DA93CD-4751-4420-9F25-3755C1674195}"/>
              </a:ext>
            </a:extLst>
          </p:cNvPr>
          <p:cNvCxnSpPr/>
          <p:nvPr/>
        </p:nvCxnSpPr>
        <p:spPr>
          <a:xfrm>
            <a:off x="1530354" y="1280801"/>
            <a:ext cx="62646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43765BF8-296C-40FA-AA84-6FA83B0389A8}"/>
              </a:ext>
            </a:extLst>
          </p:cNvPr>
          <p:cNvSpPr>
            <a:spLocks noChangeArrowheads="1"/>
          </p:cNvSpPr>
          <p:nvPr/>
        </p:nvSpPr>
        <p:spPr bwMode="auto">
          <a:xfrm flipV="1">
            <a:off x="7164288" y="-1854545"/>
            <a:ext cx="3174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sp>
        <p:nvSpPr>
          <p:cNvPr id="12" name="Rectangle 2">
            <a:extLst>
              <a:ext uri="{FF2B5EF4-FFF2-40B4-BE49-F238E27FC236}">
                <a16:creationId xmlns:a16="http://schemas.microsoft.com/office/drawing/2014/main" id="{65A5E735-D5D1-493E-9305-202D14C7E8E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graphicFrame>
        <p:nvGraphicFramePr>
          <p:cNvPr id="13" name="Object 12">
            <a:extLst>
              <a:ext uri="{FF2B5EF4-FFF2-40B4-BE49-F238E27FC236}">
                <a16:creationId xmlns:a16="http://schemas.microsoft.com/office/drawing/2014/main" id="{6BD4F24A-C381-4430-9483-7EA8516FF497}"/>
              </a:ext>
            </a:extLst>
          </p:cNvPr>
          <p:cNvGraphicFramePr>
            <a:graphicFrameLocks noChangeAspect="1"/>
          </p:cNvGraphicFramePr>
          <p:nvPr/>
        </p:nvGraphicFramePr>
        <p:xfrm>
          <a:off x="0" y="0"/>
          <a:ext cx="279400" cy="254000"/>
        </p:xfrm>
        <a:graphic>
          <a:graphicData uri="http://schemas.openxmlformats.org/presentationml/2006/ole">
            <mc:AlternateContent xmlns:mc="http://schemas.openxmlformats.org/markup-compatibility/2006">
              <mc:Choice xmlns:v="urn:schemas-microsoft-com:vml" Requires="v">
                <p:oleObj spid="_x0000_s111618" name="Bitmap Image" r:id="rId4" imgW="281905" imgH="251642" progId="Paint.Picture">
                  <p:embed/>
                </p:oleObj>
              </mc:Choice>
              <mc:Fallback>
                <p:oleObj name="Bitmap Image" r:id="rId4" imgW="281905" imgH="251642" progId="Paint.Picture">
                  <p:embed/>
                  <p:pic>
                    <p:nvPicPr>
                      <p:cNvPr id="13" name="Object 12">
                        <a:extLst>
                          <a:ext uri="{FF2B5EF4-FFF2-40B4-BE49-F238E27FC236}">
                            <a16:creationId xmlns:a16="http://schemas.microsoft.com/office/drawing/2014/main" id="{6BD4F24A-C381-4430-9483-7EA8516FF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94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Oval 21">
            <a:extLst>
              <a:ext uri="{FF2B5EF4-FFF2-40B4-BE49-F238E27FC236}">
                <a16:creationId xmlns:a16="http://schemas.microsoft.com/office/drawing/2014/main" id="{CA0BCDAA-3A72-4D95-89FB-3BB81F808BF0}"/>
              </a:ext>
            </a:extLst>
          </p:cNvPr>
          <p:cNvSpPr/>
          <p:nvPr/>
        </p:nvSpPr>
        <p:spPr>
          <a:xfrm>
            <a:off x="323528" y="6021288"/>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5E3180BB-3039-40C4-8446-2772D4D415D5}"/>
              </a:ext>
            </a:extLst>
          </p:cNvPr>
          <p:cNvSpPr txBox="1"/>
          <p:nvPr/>
        </p:nvSpPr>
        <p:spPr>
          <a:xfrm>
            <a:off x="276275" y="6240500"/>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charset="0"/>
                <a:ea typeface="+mn-ea"/>
                <a:cs typeface="+mn-cs"/>
              </a:rPr>
              <a:t>ACTION</a:t>
            </a:r>
          </a:p>
        </p:txBody>
      </p:sp>
      <p:sp>
        <p:nvSpPr>
          <p:cNvPr id="11" name="Rectangle 3">
            <a:extLst>
              <a:ext uri="{FF2B5EF4-FFF2-40B4-BE49-F238E27FC236}">
                <a16:creationId xmlns:a16="http://schemas.microsoft.com/office/drawing/2014/main" id="{D8ED50C5-5865-4894-B29D-F22E65CFA8F6}"/>
              </a:ext>
            </a:extLst>
          </p:cNvPr>
          <p:cNvSpPr txBox="1">
            <a:spLocks noChangeArrowheads="1"/>
          </p:cNvSpPr>
          <p:nvPr/>
        </p:nvSpPr>
        <p:spPr>
          <a:xfrm>
            <a:off x="1504188" y="634062"/>
            <a:ext cx="5976663" cy="447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Font typeface="Arial" panose="020B0604020202020204" pitchFamily="34" charset="0"/>
              <a:buNone/>
            </a:pPr>
            <a:r>
              <a:rPr lang="en-GB" sz="2100" b="1">
                <a:solidFill>
                  <a:srgbClr val="92D050"/>
                </a:solidFill>
                <a:latin typeface="Arial" panose="020B0604020202020204"/>
              </a:rPr>
              <a:t>New Environment Standards, Briefings &amp; Training </a:t>
            </a:r>
            <a:endParaRPr lang="en-GB" sz="2100">
              <a:solidFill>
                <a:srgbClr val="92D050"/>
              </a:solidFill>
              <a:latin typeface="Arial" panose="020B0604020202020204"/>
            </a:endParaRPr>
          </a:p>
        </p:txBody>
      </p:sp>
      <p:sp>
        <p:nvSpPr>
          <p:cNvPr id="14" name="TextBox 13">
            <a:extLst>
              <a:ext uri="{FF2B5EF4-FFF2-40B4-BE49-F238E27FC236}">
                <a16:creationId xmlns:a16="http://schemas.microsoft.com/office/drawing/2014/main" id="{005F2CA7-3464-4CB3-9E3C-54CD5BAA21D8}"/>
              </a:ext>
            </a:extLst>
          </p:cNvPr>
          <p:cNvSpPr txBox="1"/>
          <p:nvPr/>
        </p:nvSpPr>
        <p:spPr>
          <a:xfrm>
            <a:off x="615045" y="1813907"/>
            <a:ext cx="8595360" cy="1038746"/>
          </a:xfrm>
          <a:prstGeom prst="rect">
            <a:avLst/>
          </a:prstGeom>
          <a:noFill/>
        </p:spPr>
        <p:txBody>
          <a:bodyPr wrap="square" rtlCol="0">
            <a:spAutoFit/>
          </a:bodyPr>
          <a:lstStyle/>
          <a:p>
            <a:pPr defTabSz="685800" eaLnBrk="1" fontAlgn="auto" hangingPunct="1">
              <a:spcBef>
                <a:spcPts val="0"/>
              </a:spcBef>
              <a:spcAft>
                <a:spcPts val="0"/>
              </a:spcAft>
            </a:pPr>
            <a:r>
              <a:rPr lang="en-GB" sz="1350" b="1">
                <a:solidFill>
                  <a:prstClr val="black"/>
                </a:solidFill>
                <a:latin typeface="Arial" panose="020B0604020202020204"/>
              </a:rPr>
              <a:t>NR/L2/ENV/122 Biodiversity (manual &amp; modules)</a:t>
            </a:r>
          </a:p>
          <a:p>
            <a:pPr defTabSz="685800" eaLnBrk="1" fontAlgn="auto" hangingPunct="1">
              <a:spcBef>
                <a:spcPts val="0"/>
              </a:spcBef>
              <a:spcAft>
                <a:spcPts val="0"/>
              </a:spcAft>
            </a:pPr>
            <a:r>
              <a:rPr lang="en-GB" sz="1200">
                <a:solidFill>
                  <a:prstClr val="black"/>
                </a:solidFill>
                <a:latin typeface="Arial" panose="020B0604020202020204"/>
              </a:rPr>
              <a:t>Standard NR/L2/ENV/122 was released March 2021 for compliance January 2022. The standard applies to all colleagues and contractors. It provides a process to help colleagues make decisions that will reduce the risk of breaching environmental legislation and help Network Rail to achieve its environmental commitments. </a:t>
            </a:r>
          </a:p>
          <a:p>
            <a:pPr defTabSz="685800" eaLnBrk="1" fontAlgn="auto" hangingPunct="1">
              <a:spcBef>
                <a:spcPts val="0"/>
              </a:spcBef>
              <a:spcAft>
                <a:spcPts val="0"/>
              </a:spcAft>
            </a:pPr>
            <a:r>
              <a:rPr lang="en-GB" sz="1200">
                <a:solidFill>
                  <a:prstClr val="black"/>
                </a:solidFill>
                <a:latin typeface="Arial" panose="020B0604020202020204"/>
              </a:rPr>
              <a:t>Briefing material and FAQ document to be available in due course.</a:t>
            </a:r>
          </a:p>
        </p:txBody>
      </p:sp>
      <p:sp>
        <p:nvSpPr>
          <p:cNvPr id="15" name="TextBox 14">
            <a:extLst>
              <a:ext uri="{FF2B5EF4-FFF2-40B4-BE49-F238E27FC236}">
                <a16:creationId xmlns:a16="http://schemas.microsoft.com/office/drawing/2014/main" id="{256E4E20-16F6-41C4-AD53-D5015F2475E9}"/>
              </a:ext>
            </a:extLst>
          </p:cNvPr>
          <p:cNvSpPr txBox="1"/>
          <p:nvPr/>
        </p:nvSpPr>
        <p:spPr>
          <a:xfrm>
            <a:off x="633179" y="3114213"/>
            <a:ext cx="8595360" cy="669414"/>
          </a:xfrm>
          <a:prstGeom prst="rect">
            <a:avLst/>
          </a:prstGeom>
          <a:noFill/>
        </p:spPr>
        <p:txBody>
          <a:bodyPr wrap="square" rtlCol="0">
            <a:spAutoFit/>
          </a:bodyPr>
          <a:lstStyle/>
          <a:p>
            <a:pPr defTabSz="685800" eaLnBrk="1" fontAlgn="auto" hangingPunct="1">
              <a:spcBef>
                <a:spcPts val="0"/>
              </a:spcBef>
              <a:spcAft>
                <a:spcPts val="0"/>
              </a:spcAft>
            </a:pPr>
            <a:r>
              <a:rPr lang="en-GB" sz="1350" b="1">
                <a:solidFill>
                  <a:prstClr val="black"/>
                </a:solidFill>
                <a:latin typeface="Arial" panose="020B0604020202020204"/>
              </a:rPr>
              <a:t>2021 Breeding Bird Briefing</a:t>
            </a:r>
          </a:p>
          <a:p>
            <a:pPr defTabSz="685800" eaLnBrk="1" fontAlgn="auto" hangingPunct="1">
              <a:spcBef>
                <a:spcPts val="0"/>
              </a:spcBef>
              <a:spcAft>
                <a:spcPts val="0"/>
              </a:spcAft>
            </a:pPr>
            <a:r>
              <a:rPr lang="en-GB" sz="1200">
                <a:solidFill>
                  <a:prstClr val="black"/>
                </a:solidFill>
                <a:latin typeface="Arial" panose="020B0604020202020204"/>
              </a:rPr>
              <a:t>An updated 30 mins briefing video has been made by the Technical authority and is currently only available to NWR staff. </a:t>
            </a:r>
          </a:p>
          <a:p>
            <a:pPr defTabSz="685800" eaLnBrk="1" fontAlgn="auto" hangingPunct="1">
              <a:spcBef>
                <a:spcPts val="0"/>
              </a:spcBef>
              <a:spcAft>
                <a:spcPts val="0"/>
              </a:spcAft>
            </a:pPr>
            <a:r>
              <a:rPr lang="en-GB" sz="1200">
                <a:solidFill>
                  <a:prstClr val="black"/>
                </a:solidFill>
                <a:latin typeface="Arial" panose="020B0604020202020204"/>
              </a:rPr>
              <a:t>There is an opportunity for an  MS Teams  briefing for  Wessex Route  contractors,  depending on the level of  uptake. </a:t>
            </a:r>
          </a:p>
        </p:txBody>
      </p:sp>
      <p:sp>
        <p:nvSpPr>
          <p:cNvPr id="16" name="TextBox 15">
            <a:extLst>
              <a:ext uri="{FF2B5EF4-FFF2-40B4-BE49-F238E27FC236}">
                <a16:creationId xmlns:a16="http://schemas.microsoft.com/office/drawing/2014/main" id="{001043EC-150C-494B-BCE1-8FBF4032537D}"/>
              </a:ext>
            </a:extLst>
          </p:cNvPr>
          <p:cNvSpPr txBox="1"/>
          <p:nvPr/>
        </p:nvSpPr>
        <p:spPr>
          <a:xfrm>
            <a:off x="646769" y="4144884"/>
            <a:ext cx="8595360" cy="854080"/>
          </a:xfrm>
          <a:prstGeom prst="rect">
            <a:avLst/>
          </a:prstGeom>
          <a:noFill/>
        </p:spPr>
        <p:txBody>
          <a:bodyPr wrap="square" rtlCol="0">
            <a:spAutoFit/>
          </a:bodyPr>
          <a:lstStyle/>
          <a:p>
            <a:pPr defTabSz="685800" eaLnBrk="1" fontAlgn="auto" hangingPunct="1">
              <a:spcBef>
                <a:spcPts val="0"/>
              </a:spcBef>
              <a:spcAft>
                <a:spcPts val="0"/>
              </a:spcAft>
            </a:pPr>
            <a:r>
              <a:rPr lang="en-GB" sz="1350" b="1">
                <a:solidFill>
                  <a:prstClr val="black"/>
                </a:solidFill>
                <a:latin typeface="Arial" panose="020B0604020202020204"/>
              </a:rPr>
              <a:t>'An Introduction to Sustainable Land Use’ eLearning</a:t>
            </a:r>
          </a:p>
          <a:p>
            <a:pPr defTabSz="685800" eaLnBrk="1" fontAlgn="auto" hangingPunct="1">
              <a:spcBef>
                <a:spcPts val="0"/>
              </a:spcBef>
              <a:spcAft>
                <a:spcPts val="0"/>
              </a:spcAft>
            </a:pPr>
            <a:r>
              <a:rPr lang="en-GB" sz="1200">
                <a:solidFill>
                  <a:prstClr val="black"/>
                </a:solidFill>
                <a:latin typeface="Arial" panose="020B0604020202020204"/>
              </a:rPr>
              <a:t>A new eLearning module titled 'An Introduction to Sustainable Land Use' has also been created by the team to raise awareness of Network Rail's new environment and sustainability commitments and help colleagues understand why Sustainable Land Use is important to everyone at Network Rail and its partners. </a:t>
            </a:r>
          </a:p>
        </p:txBody>
      </p:sp>
      <p:sp>
        <p:nvSpPr>
          <p:cNvPr id="17" name="Rectangle 16">
            <a:extLst>
              <a:ext uri="{FF2B5EF4-FFF2-40B4-BE49-F238E27FC236}">
                <a16:creationId xmlns:a16="http://schemas.microsoft.com/office/drawing/2014/main" id="{0E0C1D0A-CBDF-4C95-8E0C-89DCE2A60A4E}"/>
              </a:ext>
            </a:extLst>
          </p:cNvPr>
          <p:cNvSpPr/>
          <p:nvPr/>
        </p:nvSpPr>
        <p:spPr bwMode="auto">
          <a:xfrm>
            <a:off x="294319" y="1872959"/>
            <a:ext cx="183311" cy="126958"/>
          </a:xfrm>
          <a:prstGeom prst="rect">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685800" eaLnBrk="1" hangingPunct="1">
              <a:spcBef>
                <a:spcPct val="50000"/>
              </a:spcBef>
            </a:pPr>
            <a:endParaRPr lang="en-GB" sz="825">
              <a:solidFill>
                <a:srgbClr val="005172"/>
              </a:solidFill>
              <a:latin typeface="Arial" panose="020B0604020202020204" pitchFamily="34" charset="0"/>
            </a:endParaRPr>
          </a:p>
        </p:txBody>
      </p:sp>
      <p:sp>
        <p:nvSpPr>
          <p:cNvPr id="19" name="Rectangle 18">
            <a:extLst>
              <a:ext uri="{FF2B5EF4-FFF2-40B4-BE49-F238E27FC236}">
                <a16:creationId xmlns:a16="http://schemas.microsoft.com/office/drawing/2014/main" id="{57E366DC-3446-4613-8076-13FCFBC50CFC}"/>
              </a:ext>
            </a:extLst>
          </p:cNvPr>
          <p:cNvSpPr/>
          <p:nvPr/>
        </p:nvSpPr>
        <p:spPr bwMode="auto">
          <a:xfrm>
            <a:off x="294320" y="3168636"/>
            <a:ext cx="183311" cy="126958"/>
          </a:xfrm>
          <a:prstGeom prst="rect">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685800" eaLnBrk="1" hangingPunct="1">
              <a:spcBef>
                <a:spcPct val="50000"/>
              </a:spcBef>
            </a:pPr>
            <a:endParaRPr lang="en-GB" sz="825">
              <a:solidFill>
                <a:srgbClr val="005172"/>
              </a:solidFill>
              <a:latin typeface="Arial" panose="020B0604020202020204" pitchFamily="34" charset="0"/>
            </a:endParaRPr>
          </a:p>
        </p:txBody>
      </p:sp>
      <p:sp>
        <p:nvSpPr>
          <p:cNvPr id="20" name="Rectangle 19">
            <a:extLst>
              <a:ext uri="{FF2B5EF4-FFF2-40B4-BE49-F238E27FC236}">
                <a16:creationId xmlns:a16="http://schemas.microsoft.com/office/drawing/2014/main" id="{8ACC2A34-B972-4B4D-B236-FBAC36588DBA}"/>
              </a:ext>
            </a:extLst>
          </p:cNvPr>
          <p:cNvSpPr/>
          <p:nvPr/>
        </p:nvSpPr>
        <p:spPr bwMode="auto">
          <a:xfrm>
            <a:off x="294319" y="4228635"/>
            <a:ext cx="183311" cy="126958"/>
          </a:xfrm>
          <a:prstGeom prst="rect">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685800" eaLnBrk="1" hangingPunct="1">
              <a:spcBef>
                <a:spcPct val="50000"/>
              </a:spcBef>
            </a:pPr>
            <a:endParaRPr lang="en-GB" sz="825">
              <a:solidFill>
                <a:srgbClr val="005172"/>
              </a:solidFill>
              <a:latin typeface="Arial" panose="020B0604020202020204" pitchFamily="34" charset="0"/>
            </a:endParaRPr>
          </a:p>
        </p:txBody>
      </p:sp>
      <p:sp>
        <p:nvSpPr>
          <p:cNvPr id="21" name="TextBox 20">
            <a:extLst>
              <a:ext uri="{FF2B5EF4-FFF2-40B4-BE49-F238E27FC236}">
                <a16:creationId xmlns:a16="http://schemas.microsoft.com/office/drawing/2014/main" id="{DB980D63-EB85-42FF-A9CC-8F70EF4976AC}"/>
              </a:ext>
            </a:extLst>
          </p:cNvPr>
          <p:cNvSpPr txBox="1"/>
          <p:nvPr/>
        </p:nvSpPr>
        <p:spPr>
          <a:xfrm>
            <a:off x="899592" y="6125234"/>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b="1">
                <a:solidFill>
                  <a:prstClr val="white"/>
                </a:solidFill>
                <a:latin typeface="Network Rail Sans" panose="02000000040000020004" pitchFamily="50" charset="0"/>
              </a:rPr>
              <a:t>The Breeding Bird Briefing can be found </a:t>
            </a:r>
            <a:r>
              <a:rPr lang="en-GB" sz="2000" b="1">
                <a:solidFill>
                  <a:schemeClr val="bg1"/>
                </a:solidFill>
                <a:latin typeface="Network Rail Sans" panose="02000000040000020004" pitchFamily="50" charset="0"/>
                <a:hlinkClick r:id="rId6">
                  <a:extLst>
                    <a:ext uri="{A12FA001-AC4F-418D-AE19-62706E023703}">
                      <ahyp:hlinkClr xmlns:ahyp="http://schemas.microsoft.com/office/drawing/2018/hyperlinkcolor" val="tx"/>
                    </a:ext>
                  </a:extLst>
                </a:hlinkClick>
              </a:rPr>
              <a:t>here</a:t>
            </a:r>
            <a:r>
              <a:rPr lang="en-GB" sz="2000" b="1">
                <a:solidFill>
                  <a:schemeClr val="bg1"/>
                </a:solidFill>
                <a:latin typeface="Network Rail Sans" panose="02000000040000020004" pitchFamily="50" charset="0"/>
              </a:rPr>
              <a:t>  </a:t>
            </a:r>
            <a:r>
              <a:rPr lang="en-GB" sz="2000" b="1">
                <a:solidFill>
                  <a:prstClr val="white"/>
                </a:solidFill>
                <a:latin typeface="Network Rail Sans" panose="02000000040000020004" pitchFamily="50" charset="0"/>
              </a:rPr>
              <a:t> </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Tree>
    <p:extLst>
      <p:ext uri="{BB962C8B-B14F-4D97-AF65-F5344CB8AC3E}">
        <p14:creationId xmlns:p14="http://schemas.microsoft.com/office/powerpoint/2010/main" val="3747575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D288EB3-8F3A-4232-A1EA-2A035E5B3C30}"/>
              </a:ext>
            </a:extLst>
          </p:cNvPr>
          <p:cNvCxnSpPr/>
          <p:nvPr/>
        </p:nvCxnSpPr>
        <p:spPr>
          <a:xfrm>
            <a:off x="1547664" y="1268760"/>
            <a:ext cx="6264696" cy="0"/>
          </a:xfrm>
          <a:prstGeom prst="line">
            <a:avLst/>
          </a:prstGeom>
          <a:ln w="19050">
            <a:solidFill>
              <a:srgbClr val="CC154E"/>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53BC57-D632-4E18-AE53-6F248289DD68}"/>
              </a:ext>
            </a:extLst>
          </p:cNvPr>
          <p:cNvSpPr txBox="1"/>
          <p:nvPr/>
        </p:nvSpPr>
        <p:spPr>
          <a:xfrm>
            <a:off x="1513795" y="99611"/>
            <a:ext cx="6332433" cy="669094"/>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Network Rail Sans" panose="02000000040000020004" pitchFamily="50" charset="0"/>
                <a:ea typeface="+mn-ea"/>
                <a:cs typeface="+mn-cs"/>
              </a:rPr>
              <a:t>Health and Wellbeing</a:t>
            </a:r>
          </a:p>
        </p:txBody>
      </p:sp>
      <p:sp>
        <p:nvSpPr>
          <p:cNvPr id="7" name="Rectangle: Rounded Corners 6">
            <a:extLst>
              <a:ext uri="{FF2B5EF4-FFF2-40B4-BE49-F238E27FC236}">
                <a16:creationId xmlns:a16="http://schemas.microsoft.com/office/drawing/2014/main" id="{784F928B-F4A7-4BF2-A94D-9E065A93DAB3}"/>
              </a:ext>
            </a:extLst>
          </p:cNvPr>
          <p:cNvSpPr/>
          <p:nvPr/>
        </p:nvSpPr>
        <p:spPr>
          <a:xfrm>
            <a:off x="1487395" y="739063"/>
            <a:ext cx="5623500" cy="4447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GB" sz="1800">
                <a:solidFill>
                  <a:schemeClr val="tx1"/>
                </a:solidFill>
                <a:latin typeface="Network Rail Sans" panose="02000000040000020004" pitchFamily="2" charset="0"/>
              </a:rPr>
              <a:t>Mental Health Awareness Week </a:t>
            </a:r>
          </a:p>
          <a:p>
            <a:pPr algn="ctr" defTabSz="685800" eaLnBrk="1" fontAlgn="auto" hangingPunct="1">
              <a:spcBef>
                <a:spcPts val="0"/>
              </a:spcBef>
              <a:spcAft>
                <a:spcPts val="0"/>
              </a:spcAft>
            </a:pPr>
            <a:r>
              <a:rPr lang="en-GB" sz="1800">
                <a:solidFill>
                  <a:schemeClr val="tx1"/>
                </a:solidFill>
                <a:latin typeface="Network Rail Sans" panose="02000000040000020004" pitchFamily="2" charset="0"/>
              </a:rPr>
              <a:t>Connect with Nature: 10 – 16 May</a:t>
            </a:r>
          </a:p>
        </p:txBody>
      </p:sp>
      <p:sp>
        <p:nvSpPr>
          <p:cNvPr id="9" name="Block Arc 8">
            <a:extLst>
              <a:ext uri="{FF2B5EF4-FFF2-40B4-BE49-F238E27FC236}">
                <a16:creationId xmlns:a16="http://schemas.microsoft.com/office/drawing/2014/main" id="{01FF483C-65A6-4D60-AFCC-374DBA3578FC}"/>
              </a:ext>
            </a:extLst>
          </p:cNvPr>
          <p:cNvSpPr/>
          <p:nvPr/>
        </p:nvSpPr>
        <p:spPr>
          <a:xfrm rot="5400000">
            <a:off x="-1936221" y="1917585"/>
            <a:ext cx="3928076" cy="3823875"/>
          </a:xfrm>
          <a:prstGeom prst="blockArc">
            <a:avLst/>
          </a:prstGeom>
          <a:solidFill>
            <a:srgbClr val="005172"/>
          </a:solidFill>
          <a:ln w="12700" cap="flat" cmpd="sng" algn="ctr">
            <a:solidFill>
              <a:srgbClr val="005172">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063FEB78-C00B-44DE-988A-A0B71728D00E}"/>
              </a:ext>
            </a:extLst>
          </p:cNvPr>
          <p:cNvGrpSpPr/>
          <p:nvPr/>
        </p:nvGrpSpPr>
        <p:grpSpPr>
          <a:xfrm>
            <a:off x="1691882" y="1969682"/>
            <a:ext cx="1676153" cy="1519225"/>
            <a:chOff x="2758895" y="1252"/>
            <a:chExt cx="1322682" cy="1155665"/>
          </a:xfrm>
        </p:grpSpPr>
        <p:sp>
          <p:nvSpPr>
            <p:cNvPr id="11" name="Oval 10">
              <a:extLst>
                <a:ext uri="{FF2B5EF4-FFF2-40B4-BE49-F238E27FC236}">
                  <a16:creationId xmlns:a16="http://schemas.microsoft.com/office/drawing/2014/main" id="{3EAA46EF-4E91-4724-8646-FD5BAA0A852D}"/>
                </a:ext>
              </a:extLst>
            </p:cNvPr>
            <p:cNvSpPr/>
            <p:nvPr/>
          </p:nvSpPr>
          <p:spPr>
            <a:xfrm>
              <a:off x="2758895" y="1252"/>
              <a:ext cx="1322682" cy="1155665"/>
            </a:xfrm>
            <a:prstGeom prst="ellipse">
              <a:avLst/>
            </a:prstGeom>
            <a:solidFill>
              <a:srgbClr val="6699FF"/>
            </a:solidFill>
            <a:ln w="12700" cap="flat" cmpd="sng" algn="ctr">
              <a:solidFill>
                <a:sysClr val="window" lastClr="FFFFFF">
                  <a:hueOff val="0"/>
                  <a:satOff val="0"/>
                  <a:lumOff val="0"/>
                  <a:alphaOff val="0"/>
                </a:sysClr>
              </a:solidFill>
              <a:prstDash val="solid"/>
              <a:miter lim="800000"/>
            </a:ln>
            <a:effectLst/>
          </p:spPr>
        </p:sp>
        <p:sp>
          <p:nvSpPr>
            <p:cNvPr id="13" name="Oval 4">
              <a:extLst>
                <a:ext uri="{FF2B5EF4-FFF2-40B4-BE49-F238E27FC236}">
                  <a16:creationId xmlns:a16="http://schemas.microsoft.com/office/drawing/2014/main" id="{8A6071A9-FF33-474E-B2F2-4D159D6CA882}"/>
                </a:ext>
              </a:extLst>
            </p:cNvPr>
            <p:cNvSpPr txBox="1"/>
            <p:nvPr/>
          </p:nvSpPr>
          <p:spPr>
            <a:xfrm>
              <a:off x="2974318" y="141796"/>
              <a:ext cx="962208" cy="889868"/>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r>
                <a:rPr kumimoji="0" lang="en-GB" sz="900" b="1" i="0" u="sng" strike="noStrike" kern="0" cap="none" spc="0" normalizeH="0" baseline="0" noProof="0">
                  <a:ln>
                    <a:noFill/>
                  </a:ln>
                  <a:solidFill>
                    <a:prstClr val="white"/>
                  </a:solidFill>
                  <a:effectLst/>
                  <a:uLnTx/>
                  <a:uFillTx/>
                  <a:latin typeface="Network Rail Sans" panose="02000000040000020004" pitchFamily="2" charset="0"/>
                  <a:ea typeface="+mn-ea"/>
                  <a:cs typeface="+mn-cs"/>
                </a:rPr>
                <a:t>Taste</a:t>
              </a:r>
              <a:r>
                <a:rPr kumimoji="0" lang="en-GB" sz="60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 </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wild garlic.</a:t>
              </a:r>
            </a:p>
            <a:p>
              <a:pPr marL="0" marR="0" lvl="0" indent="0" defTabSz="266700" eaLnBrk="1" fontAlgn="auto" latinLnBrk="0" hangingPunct="1">
                <a:lnSpc>
                  <a:spcPct val="90000"/>
                </a:lnSpc>
                <a:spcBef>
                  <a:spcPts val="0"/>
                </a:spcBef>
                <a:spcAft>
                  <a:spcPct val="35000"/>
                </a:spcAft>
                <a:buClrTx/>
                <a:buSzTx/>
                <a:buFontTx/>
                <a:buNone/>
                <a:tabLst/>
                <a:defRPr/>
              </a:pP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G</a:t>
              </a:r>
              <a:r>
                <a:rPr kumimoji="0" lang="en-GB" sz="750" b="0" i="0" u="none" strike="noStrike" kern="0" cap="none" spc="0" normalizeH="0" baseline="0" noProof="0">
                  <a:ln>
                    <a:noFill/>
                  </a:ln>
                  <a:solidFill>
                    <a:prstClr val="white"/>
                  </a:solidFill>
                  <a:effectLst/>
                  <a:uLnTx/>
                  <a:uFillTx/>
                  <a:latin typeface="Arial" panose="020B0604020202020204"/>
                  <a:ea typeface="+mn-ea"/>
                  <a:cs typeface="+mn-cs"/>
                </a:rPr>
                <a:t>row in shady and </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damp conditions, in your local woodland or riverbank</a:t>
              </a:r>
            </a:p>
            <a:p>
              <a:pPr marL="0" marR="0" lvl="0" indent="0" defTabSz="266700" eaLnBrk="1" fontAlgn="auto" latinLnBrk="0" hangingPunct="1">
                <a:lnSpc>
                  <a:spcPct val="90000"/>
                </a:lnSpc>
                <a:spcBef>
                  <a:spcPts val="0"/>
                </a:spcBef>
                <a:spcAft>
                  <a:spcPct val="35000"/>
                </a:spcAft>
                <a:buClrTx/>
                <a:buSzTx/>
                <a:buFontTx/>
                <a:buNone/>
                <a:tabLst/>
                <a:defRPr/>
              </a:pP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Season starts in late winter and lasts until the end of </a:t>
              </a:r>
              <a:r>
                <a:rPr kumimoji="0" lang="en-GB" sz="750" b="0" i="0" u="sng" strike="noStrike" kern="0" cap="none" spc="0" normalizeH="0" baseline="0" noProof="0">
                  <a:ln>
                    <a:noFill/>
                  </a:ln>
                  <a:solidFill>
                    <a:prstClr val="white"/>
                  </a:solidFill>
                  <a:effectLst/>
                  <a:uLnTx/>
                  <a:uFillTx/>
                  <a:latin typeface="Network Rail Sans" panose="02000000040000020004" pitchFamily="2" charset="0"/>
                  <a:ea typeface="+mn-ea"/>
                  <a:cs typeface="+mn-cs"/>
                </a:rPr>
                <a:t>spring</a:t>
              </a:r>
            </a:p>
            <a:p>
              <a:pPr marL="0" marR="0" lvl="0" indent="0" defTabSz="266700" eaLnBrk="1" fontAlgn="auto" latinLnBrk="0" hangingPunct="1">
                <a:lnSpc>
                  <a:spcPct val="90000"/>
                </a:lnSpc>
                <a:spcBef>
                  <a:spcPts val="0"/>
                </a:spcBef>
                <a:spcAft>
                  <a:spcPct val="35000"/>
                </a:spcAft>
                <a:buClrTx/>
                <a:buSzTx/>
                <a:buFontTx/>
                <a:buNone/>
                <a:tabLst/>
                <a:defRPr/>
              </a:pP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Leaves and flowers are edible</a:t>
              </a:r>
            </a:p>
            <a:p>
              <a:pPr marL="0" marR="0" lvl="0" indent="0" defTabSz="266700" eaLnBrk="1" fontAlgn="auto" latinLnBrk="0" hangingPunct="1">
                <a:lnSpc>
                  <a:spcPct val="90000"/>
                </a:lnSpc>
                <a:spcBef>
                  <a:spcPts val="0"/>
                </a:spcBef>
                <a:spcAft>
                  <a:spcPct val="35000"/>
                </a:spcAft>
                <a:buClrTx/>
                <a:buSzTx/>
                <a:buFontTx/>
                <a:buNone/>
                <a:tabLst/>
                <a:defRPr/>
              </a:pP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Great in pasta, salad and soup</a:t>
              </a:r>
            </a:p>
            <a:p>
              <a:pPr marL="0" marR="0" lvl="0" indent="0" defTabSz="266700" eaLnBrk="1" fontAlgn="auto" latinLnBrk="0" hangingPunct="1">
                <a:lnSpc>
                  <a:spcPct val="90000"/>
                </a:lnSpc>
                <a:spcBef>
                  <a:spcPts val="0"/>
                </a:spcBef>
                <a:spcAft>
                  <a:spcPct val="35000"/>
                </a:spcAft>
                <a:buClrTx/>
                <a:buSzTx/>
                <a:buFontTx/>
                <a:buNone/>
                <a:tabLst/>
                <a:defRPr/>
              </a:pPr>
              <a:endParaRPr kumimoji="0" lang="en-GB" sz="7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7" name="Picture 16">
            <a:extLst>
              <a:ext uri="{FF2B5EF4-FFF2-40B4-BE49-F238E27FC236}">
                <a16:creationId xmlns:a16="http://schemas.microsoft.com/office/drawing/2014/main" id="{1B01E957-0E14-4328-A159-321D0417805F}"/>
              </a:ext>
            </a:extLst>
          </p:cNvPr>
          <p:cNvPicPr>
            <a:picLocks noChangeAspect="1"/>
          </p:cNvPicPr>
          <p:nvPr/>
        </p:nvPicPr>
        <p:blipFill>
          <a:blip r:embed="rId3"/>
          <a:stretch>
            <a:fillRect/>
          </a:stretch>
        </p:blipFill>
        <p:spPr>
          <a:xfrm>
            <a:off x="3428603" y="2103682"/>
            <a:ext cx="1967410" cy="1169811"/>
          </a:xfrm>
          <a:prstGeom prst="rect">
            <a:avLst/>
          </a:prstGeom>
        </p:spPr>
      </p:pic>
      <p:sp>
        <p:nvSpPr>
          <p:cNvPr id="18" name="Rectangle 17">
            <a:extLst>
              <a:ext uri="{FF2B5EF4-FFF2-40B4-BE49-F238E27FC236}">
                <a16:creationId xmlns:a16="http://schemas.microsoft.com/office/drawing/2014/main" id="{1CE5C016-BE40-471D-9602-334B68CF0D1D}"/>
              </a:ext>
            </a:extLst>
          </p:cNvPr>
          <p:cNvSpPr/>
          <p:nvPr/>
        </p:nvSpPr>
        <p:spPr>
          <a:xfrm>
            <a:off x="3480071" y="1505685"/>
            <a:ext cx="1927707" cy="323165"/>
          </a:xfrm>
          <a:prstGeom prst="rect">
            <a:avLst/>
          </a:prstGeom>
        </p:spPr>
        <p:txBody>
          <a:bodyPr wrap="none">
            <a:spAutoFit/>
          </a:bodyPr>
          <a:lstStyle/>
          <a:p>
            <a:pPr defTabSz="685800" eaLnBrk="1" fontAlgn="auto" hangingPunct="1">
              <a:spcBef>
                <a:spcPts val="0"/>
              </a:spcBef>
              <a:spcAft>
                <a:spcPts val="0"/>
              </a:spcAft>
            </a:pPr>
            <a:r>
              <a:rPr lang="en-GB" sz="1500" b="1">
                <a:solidFill>
                  <a:srgbClr val="6699FF"/>
                </a:solidFill>
                <a:latin typeface="Network Rail Sans" panose="02000000040000020004" pitchFamily="2" charset="0"/>
              </a:rPr>
              <a:t>Use your senses to…</a:t>
            </a:r>
            <a:endParaRPr lang="en-GB" sz="1500" b="1">
              <a:solidFill>
                <a:srgbClr val="6699FF"/>
              </a:solidFill>
              <a:latin typeface="Arial" panose="020B0604020202020204"/>
            </a:endParaRPr>
          </a:p>
        </p:txBody>
      </p:sp>
      <p:pic>
        <p:nvPicPr>
          <p:cNvPr id="19" name="Picture 18">
            <a:extLst>
              <a:ext uri="{FF2B5EF4-FFF2-40B4-BE49-F238E27FC236}">
                <a16:creationId xmlns:a16="http://schemas.microsoft.com/office/drawing/2014/main" id="{01BF0C8C-0C8F-451A-B09E-2D726C85E03E}"/>
              </a:ext>
            </a:extLst>
          </p:cNvPr>
          <p:cNvPicPr>
            <a:picLocks noChangeAspect="1"/>
          </p:cNvPicPr>
          <p:nvPr/>
        </p:nvPicPr>
        <p:blipFill>
          <a:blip r:embed="rId4"/>
          <a:stretch>
            <a:fillRect/>
          </a:stretch>
        </p:blipFill>
        <p:spPr>
          <a:xfrm>
            <a:off x="5606521" y="2073774"/>
            <a:ext cx="1970793" cy="1196663"/>
          </a:xfrm>
          <a:prstGeom prst="rect">
            <a:avLst/>
          </a:prstGeom>
        </p:spPr>
      </p:pic>
      <p:grpSp>
        <p:nvGrpSpPr>
          <p:cNvPr id="20" name="Group 19">
            <a:extLst>
              <a:ext uri="{FF2B5EF4-FFF2-40B4-BE49-F238E27FC236}">
                <a16:creationId xmlns:a16="http://schemas.microsoft.com/office/drawing/2014/main" id="{D14F5B7B-59A4-4FBF-896A-B9DF40E6E861}"/>
              </a:ext>
            </a:extLst>
          </p:cNvPr>
          <p:cNvGrpSpPr/>
          <p:nvPr/>
        </p:nvGrpSpPr>
        <p:grpSpPr>
          <a:xfrm>
            <a:off x="7713232" y="1965771"/>
            <a:ext cx="1202002" cy="1090693"/>
            <a:chOff x="2808167" y="1347"/>
            <a:chExt cx="1224137" cy="1224137"/>
          </a:xfrm>
        </p:grpSpPr>
        <p:sp>
          <p:nvSpPr>
            <p:cNvPr id="21" name="Oval 20">
              <a:extLst>
                <a:ext uri="{FF2B5EF4-FFF2-40B4-BE49-F238E27FC236}">
                  <a16:creationId xmlns:a16="http://schemas.microsoft.com/office/drawing/2014/main" id="{57357755-F3AE-4FC4-AB5B-D9F3782B946C}"/>
                </a:ext>
              </a:extLst>
            </p:cNvPr>
            <p:cNvSpPr/>
            <p:nvPr/>
          </p:nvSpPr>
          <p:spPr>
            <a:xfrm>
              <a:off x="2808167" y="1347"/>
              <a:ext cx="1224137" cy="1224137"/>
            </a:xfrm>
            <a:prstGeom prst="ellipse">
              <a:avLst/>
            </a:prstGeom>
            <a:solidFill>
              <a:srgbClr val="11BAFF">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2" name="Oval 4">
              <a:extLst>
                <a:ext uri="{FF2B5EF4-FFF2-40B4-BE49-F238E27FC236}">
                  <a16:creationId xmlns:a16="http://schemas.microsoft.com/office/drawing/2014/main" id="{379C6669-520A-4D70-AFE2-FA0D8F6B615D}"/>
                </a:ext>
              </a:extLst>
            </p:cNvPr>
            <p:cNvSpPr txBox="1"/>
            <p:nvPr/>
          </p:nvSpPr>
          <p:spPr>
            <a:xfrm>
              <a:off x="2987438" y="180618"/>
              <a:ext cx="865595" cy="865595"/>
            </a:xfrm>
            <a:prstGeom prst="rect">
              <a:avLst/>
            </a:prstGeom>
            <a:noFill/>
            <a:ln>
              <a:noFill/>
            </a:ln>
            <a:effectLst/>
          </p:spPr>
          <p:txBody>
            <a:bodyPr spcFirstLastPara="0" vert="horz" wrap="square" lIns="5715" tIns="5715" rIns="5715" bIns="5715" numCol="1" spcCol="1270" anchor="ctr" anchorCtr="0">
              <a:noAutofit/>
            </a:bodyPr>
            <a:lstStyle/>
            <a:p>
              <a:pPr marL="0" marR="0" lvl="0" indent="0" algn="ctr" defTabSz="200025" eaLnBrk="1" fontAlgn="auto" latinLnBrk="0" hangingPunct="1">
                <a:lnSpc>
                  <a:spcPct val="90000"/>
                </a:lnSpc>
                <a:spcBef>
                  <a:spcPts val="0"/>
                </a:spcBef>
                <a:spcAft>
                  <a:spcPct val="35000"/>
                </a:spcAft>
                <a:buClrTx/>
                <a:buSzTx/>
                <a:buFontTx/>
                <a:buNone/>
                <a:tabLst/>
                <a:defRPr/>
              </a:pPr>
              <a:r>
                <a:rPr kumimoji="0" lang="en-GB" sz="900" b="1" i="0" u="sng" strike="noStrike" kern="0" cap="none" spc="0" normalizeH="0" baseline="0" noProof="0">
                  <a:ln>
                    <a:noFill/>
                  </a:ln>
                  <a:solidFill>
                    <a:prstClr val="white"/>
                  </a:solidFill>
                  <a:effectLst/>
                  <a:uLnTx/>
                  <a:uFillTx/>
                  <a:latin typeface="Network Rail Sans" panose="02000000040000020004" pitchFamily="2" charset="0"/>
                  <a:ea typeface="+mn-ea"/>
                  <a:cs typeface="+mn-cs"/>
                </a:rPr>
                <a:t>Feel</a:t>
              </a:r>
              <a:r>
                <a:rPr kumimoji="0" lang="en-GB" sz="60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 </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the </a:t>
              </a:r>
              <a:r>
                <a:rPr kumimoji="0" lang="en-GB" sz="750" b="0" i="0" u="none" strike="noStrike" kern="0" cap="none" spc="0" normalizeH="0" baseline="0" noProof="0" err="1">
                  <a:ln>
                    <a:noFill/>
                  </a:ln>
                  <a:solidFill>
                    <a:prstClr val="white"/>
                  </a:solidFill>
                  <a:effectLst/>
                  <a:uLnTx/>
                  <a:uFillTx/>
                  <a:latin typeface="Network Rail Sans" panose="02000000040000020004" pitchFamily="2" charset="0"/>
                  <a:ea typeface="+mn-ea"/>
                  <a:cs typeface="+mn-cs"/>
                </a:rPr>
                <a:t>en</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 grass under your feet when you walk barefoot.</a:t>
              </a:r>
            </a:p>
            <a:p>
              <a:pPr marL="0" marR="0" lvl="0" indent="0" algn="ctr" defTabSz="200025" eaLnBrk="1" fontAlgn="auto" latinLnBrk="0" hangingPunct="1">
                <a:lnSpc>
                  <a:spcPct val="90000"/>
                </a:lnSpc>
                <a:spcBef>
                  <a:spcPts val="0"/>
                </a:spcBef>
                <a:spcAft>
                  <a:spcPct val="35000"/>
                </a:spcAft>
                <a:buClrTx/>
                <a:buSzTx/>
                <a:buFontTx/>
                <a:buNone/>
                <a:tabLst/>
                <a:defRPr/>
              </a:pP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Walking bare feet has positive effects on your well being.</a:t>
              </a:r>
              <a:endParaRPr kumimoji="0" lang="en-GB" sz="7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23" name="Picture 22">
            <a:extLst>
              <a:ext uri="{FF2B5EF4-FFF2-40B4-BE49-F238E27FC236}">
                <a16:creationId xmlns:a16="http://schemas.microsoft.com/office/drawing/2014/main" id="{D541B3DC-7734-45D7-AD63-276ABCA4B7C3}"/>
              </a:ext>
            </a:extLst>
          </p:cNvPr>
          <p:cNvPicPr>
            <a:picLocks noChangeAspect="1"/>
          </p:cNvPicPr>
          <p:nvPr/>
        </p:nvPicPr>
        <p:blipFill>
          <a:blip r:embed="rId5"/>
          <a:stretch>
            <a:fillRect/>
          </a:stretch>
        </p:blipFill>
        <p:spPr>
          <a:xfrm>
            <a:off x="3408068" y="3348636"/>
            <a:ext cx="2056592" cy="1436069"/>
          </a:xfrm>
          <a:prstGeom prst="rect">
            <a:avLst/>
          </a:prstGeom>
        </p:spPr>
      </p:pic>
      <p:pic>
        <p:nvPicPr>
          <p:cNvPr id="24" name="Picture 23">
            <a:extLst>
              <a:ext uri="{FF2B5EF4-FFF2-40B4-BE49-F238E27FC236}">
                <a16:creationId xmlns:a16="http://schemas.microsoft.com/office/drawing/2014/main" id="{7D2A0CA3-16DC-4FBF-9B21-5B01C99E2C65}"/>
              </a:ext>
            </a:extLst>
          </p:cNvPr>
          <p:cNvPicPr>
            <a:picLocks noChangeAspect="1"/>
          </p:cNvPicPr>
          <p:nvPr/>
        </p:nvPicPr>
        <p:blipFill>
          <a:blip r:embed="rId6"/>
          <a:stretch>
            <a:fillRect/>
          </a:stretch>
        </p:blipFill>
        <p:spPr>
          <a:xfrm>
            <a:off x="5992323" y="3381139"/>
            <a:ext cx="1309746" cy="1326186"/>
          </a:xfrm>
          <a:prstGeom prst="rect">
            <a:avLst/>
          </a:prstGeom>
        </p:spPr>
      </p:pic>
      <p:graphicFrame>
        <p:nvGraphicFramePr>
          <p:cNvPr id="25" name="Diagram 24">
            <a:extLst>
              <a:ext uri="{FF2B5EF4-FFF2-40B4-BE49-F238E27FC236}">
                <a16:creationId xmlns:a16="http://schemas.microsoft.com/office/drawing/2014/main" id="{7F503AEC-FC2E-476C-AEA3-3B4BB2D73A9F}"/>
              </a:ext>
            </a:extLst>
          </p:cNvPr>
          <p:cNvGraphicFramePr/>
          <p:nvPr>
            <p:extLst>
              <p:ext uri="{D42A27DB-BD31-4B8C-83A1-F6EECF244321}">
                <p14:modId xmlns:p14="http://schemas.microsoft.com/office/powerpoint/2010/main" val="2931892540"/>
              </p:ext>
            </p:extLst>
          </p:nvPr>
        </p:nvGraphicFramePr>
        <p:xfrm>
          <a:off x="6850954" y="3429000"/>
          <a:ext cx="2248196" cy="1024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6" name="Picture 25">
            <a:extLst>
              <a:ext uri="{FF2B5EF4-FFF2-40B4-BE49-F238E27FC236}">
                <a16:creationId xmlns:a16="http://schemas.microsoft.com/office/drawing/2014/main" id="{3682E52B-AF4A-4DB1-AEC9-5906B004FD54}"/>
              </a:ext>
            </a:extLst>
          </p:cNvPr>
          <p:cNvPicPr>
            <a:picLocks noChangeAspect="1"/>
          </p:cNvPicPr>
          <p:nvPr/>
        </p:nvPicPr>
        <p:blipFill>
          <a:blip r:embed="rId12"/>
          <a:stretch>
            <a:fillRect/>
          </a:stretch>
        </p:blipFill>
        <p:spPr>
          <a:xfrm>
            <a:off x="3395466" y="4855166"/>
            <a:ext cx="1986160" cy="995277"/>
          </a:xfrm>
          <a:prstGeom prst="rect">
            <a:avLst/>
          </a:prstGeom>
        </p:spPr>
      </p:pic>
      <p:grpSp>
        <p:nvGrpSpPr>
          <p:cNvPr id="27" name="Group 26">
            <a:extLst>
              <a:ext uri="{FF2B5EF4-FFF2-40B4-BE49-F238E27FC236}">
                <a16:creationId xmlns:a16="http://schemas.microsoft.com/office/drawing/2014/main" id="{A40857F7-5D3E-4D50-BF86-BE6E3BB3E5B6}"/>
              </a:ext>
            </a:extLst>
          </p:cNvPr>
          <p:cNvGrpSpPr/>
          <p:nvPr/>
        </p:nvGrpSpPr>
        <p:grpSpPr>
          <a:xfrm>
            <a:off x="2030219" y="3506571"/>
            <a:ext cx="1235459" cy="1163981"/>
            <a:chOff x="2645339" y="78"/>
            <a:chExt cx="1549794" cy="1549794"/>
          </a:xfrm>
        </p:grpSpPr>
        <p:sp>
          <p:nvSpPr>
            <p:cNvPr id="28" name="Oval 27">
              <a:extLst>
                <a:ext uri="{FF2B5EF4-FFF2-40B4-BE49-F238E27FC236}">
                  <a16:creationId xmlns:a16="http://schemas.microsoft.com/office/drawing/2014/main" id="{F1C3CB72-11D2-42E1-8427-9DF99621CA38}"/>
                </a:ext>
              </a:extLst>
            </p:cNvPr>
            <p:cNvSpPr/>
            <p:nvPr/>
          </p:nvSpPr>
          <p:spPr>
            <a:xfrm>
              <a:off x="2645339" y="78"/>
              <a:ext cx="1549794" cy="1549794"/>
            </a:xfrm>
            <a:prstGeom prst="ellipse">
              <a:avLst/>
            </a:prstGeom>
            <a:solidFill>
              <a:srgbClr val="11BAFF">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9" name="Oval 4">
              <a:extLst>
                <a:ext uri="{FF2B5EF4-FFF2-40B4-BE49-F238E27FC236}">
                  <a16:creationId xmlns:a16="http://schemas.microsoft.com/office/drawing/2014/main" id="{4C9B8DC6-D65F-447D-8531-5DD598D8FDD6}"/>
                </a:ext>
              </a:extLst>
            </p:cNvPr>
            <p:cNvSpPr txBox="1"/>
            <p:nvPr/>
          </p:nvSpPr>
          <p:spPr>
            <a:xfrm>
              <a:off x="2872301" y="227040"/>
              <a:ext cx="1095870" cy="1095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266700" eaLnBrk="1" fontAlgn="auto" latinLnBrk="0" hangingPunct="1">
                <a:lnSpc>
                  <a:spcPct val="90000"/>
                </a:lnSpc>
                <a:spcBef>
                  <a:spcPts val="0"/>
                </a:spcBef>
                <a:spcAft>
                  <a:spcPct val="35000"/>
                </a:spcAft>
                <a:buClrTx/>
                <a:buSzTx/>
                <a:buFontTx/>
                <a:buNone/>
                <a:tabLst/>
                <a:defRPr/>
              </a:pPr>
              <a:r>
                <a:rPr kumimoji="0" lang="en-GB" sz="900" b="1" i="0" u="sng" strike="noStrike" kern="0" cap="none" spc="0" normalizeH="0" baseline="0" noProof="0">
                  <a:ln>
                    <a:noFill/>
                  </a:ln>
                  <a:solidFill>
                    <a:prstClr val="white"/>
                  </a:solidFill>
                  <a:effectLst/>
                  <a:uLnTx/>
                  <a:uFillTx/>
                  <a:latin typeface="Network Rail Sans" panose="02000000040000020004" pitchFamily="2" charset="0"/>
                  <a:ea typeface="+mn-ea"/>
                  <a:cs typeface="+mn-cs"/>
                </a:rPr>
                <a:t>See</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 the first butterflies of the year</a:t>
              </a:r>
              <a:endParaRPr kumimoji="0" lang="en-GB" sz="7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52B763C2-96AC-41A5-83E8-EDE0CAB63CFF}"/>
              </a:ext>
            </a:extLst>
          </p:cNvPr>
          <p:cNvGrpSpPr/>
          <p:nvPr/>
        </p:nvGrpSpPr>
        <p:grpSpPr>
          <a:xfrm>
            <a:off x="2036343" y="4784705"/>
            <a:ext cx="1235459" cy="1136198"/>
            <a:chOff x="4107558" y="417465"/>
            <a:chExt cx="2732181" cy="2732181"/>
          </a:xfrm>
          <a:solidFill>
            <a:srgbClr val="6699FF"/>
          </a:solidFill>
        </p:grpSpPr>
        <p:sp>
          <p:nvSpPr>
            <p:cNvPr id="31" name="Oval 30">
              <a:extLst>
                <a:ext uri="{FF2B5EF4-FFF2-40B4-BE49-F238E27FC236}">
                  <a16:creationId xmlns:a16="http://schemas.microsoft.com/office/drawing/2014/main" id="{C503B4E5-1516-4735-A3B5-7004A955BAAB}"/>
                </a:ext>
              </a:extLst>
            </p:cNvPr>
            <p:cNvSpPr/>
            <p:nvPr/>
          </p:nvSpPr>
          <p:spPr>
            <a:xfrm>
              <a:off x="4107558" y="417465"/>
              <a:ext cx="2732181" cy="2732181"/>
            </a:xfrm>
            <a:prstGeom prst="ellipse">
              <a:avLst/>
            </a:prstGeom>
            <a:grpFill/>
            <a:ln w="12700" cap="flat" cmpd="sng" algn="ctr">
              <a:solidFill>
                <a:srgbClr val="6699FF"/>
              </a:solidFill>
              <a:prstDash val="solid"/>
              <a:miter lim="800000"/>
            </a:ln>
            <a:effectLst/>
          </p:spPr>
        </p:sp>
        <p:sp>
          <p:nvSpPr>
            <p:cNvPr id="32" name="Oval 4">
              <a:extLst>
                <a:ext uri="{FF2B5EF4-FFF2-40B4-BE49-F238E27FC236}">
                  <a16:creationId xmlns:a16="http://schemas.microsoft.com/office/drawing/2014/main" id="{4844F5F2-26C7-451A-BB46-EB5A41B51D80}"/>
                </a:ext>
              </a:extLst>
            </p:cNvPr>
            <p:cNvSpPr txBox="1"/>
            <p:nvPr/>
          </p:nvSpPr>
          <p:spPr>
            <a:xfrm>
              <a:off x="4507677" y="817584"/>
              <a:ext cx="1931943" cy="1931943"/>
            </a:xfrm>
            <a:prstGeom prst="rect">
              <a:avLst/>
            </a:prstGeom>
            <a:grpFill/>
            <a:ln>
              <a:solidFill>
                <a:srgbClr val="6699FF"/>
              </a:solidFill>
            </a:ln>
            <a:effectLst/>
          </p:spPr>
          <p:txBody>
            <a:bodyPr spcFirstLastPara="0" vert="horz" wrap="square" lIns="13335" tIns="13335" rIns="13335" bIns="13335" numCol="1" spcCol="1270" anchor="ctr" anchorCtr="0">
              <a:noAutofit/>
            </a:bodyPr>
            <a:lstStyle/>
            <a:p>
              <a:pPr marL="0" marR="0" lvl="0" indent="0" algn="ctr" defTabSz="466725" eaLnBrk="1" fontAlgn="auto" latinLnBrk="0" hangingPunct="1">
                <a:lnSpc>
                  <a:spcPct val="90000"/>
                </a:lnSpc>
                <a:spcBef>
                  <a:spcPts val="0"/>
                </a:spcBef>
                <a:spcAft>
                  <a:spcPct val="35000"/>
                </a:spcAft>
                <a:buClrTx/>
                <a:buSzTx/>
                <a:buFontTx/>
                <a:buNone/>
                <a:tabLst/>
                <a:defRPr/>
              </a:pPr>
              <a:r>
                <a:rPr kumimoji="0" lang="en-GB" sz="900" b="1" i="0" u="sng" strike="noStrike" kern="0" cap="none" spc="0" normalizeH="0" baseline="0" noProof="0">
                  <a:ln>
                    <a:noFill/>
                  </a:ln>
                  <a:solidFill>
                    <a:prstClr val="white"/>
                  </a:solidFill>
                  <a:effectLst/>
                  <a:uLnTx/>
                  <a:uFillTx/>
                  <a:latin typeface="Network Rail Sans" panose="02000000040000020004" pitchFamily="2" charset="0"/>
                  <a:ea typeface="+mn-ea"/>
                  <a:cs typeface="+mn-cs"/>
                </a:rPr>
                <a:t>Hear</a:t>
              </a:r>
              <a:r>
                <a:rPr kumimoji="0" lang="en-GB" sz="60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 </a:t>
              </a:r>
              <a:r>
                <a:rPr kumimoji="0" lang="en-GB" sz="750" b="0" i="0" u="none" strike="noStrike" kern="0" cap="none" spc="0" normalizeH="0" baseline="0" noProof="0">
                  <a:ln>
                    <a:noFill/>
                  </a:ln>
                  <a:solidFill>
                    <a:prstClr val="white"/>
                  </a:solidFill>
                  <a:effectLst/>
                  <a:uLnTx/>
                  <a:uFillTx/>
                  <a:latin typeface="Network Rail Sans" panose="02000000040000020004" pitchFamily="2" charset="0"/>
                  <a:ea typeface="+mn-ea"/>
                  <a:cs typeface="+mn-cs"/>
                </a:rPr>
                <a:t>the song of birds returned from their warm winter getaways. Can you notice different birdcalls coming from the trees and gardens around you?</a:t>
              </a:r>
              <a:endParaRPr kumimoji="0" lang="en-GB" sz="7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33" name="TextBox 32">
            <a:extLst>
              <a:ext uri="{FF2B5EF4-FFF2-40B4-BE49-F238E27FC236}">
                <a16:creationId xmlns:a16="http://schemas.microsoft.com/office/drawing/2014/main" id="{C431607C-3A3B-4E69-89CA-68D133E3D909}"/>
              </a:ext>
            </a:extLst>
          </p:cNvPr>
          <p:cNvSpPr txBox="1"/>
          <p:nvPr/>
        </p:nvSpPr>
        <p:spPr>
          <a:xfrm>
            <a:off x="5514975" y="4930361"/>
            <a:ext cx="3629025" cy="923330"/>
          </a:xfrm>
          <a:prstGeom prst="rect">
            <a:avLst/>
          </a:prstGeom>
          <a:solidFill>
            <a:srgbClr val="6699FF"/>
          </a:solidFill>
        </p:spPr>
        <p:txBody>
          <a:bodyPr wrap="square" rtlCol="0">
            <a:spAutoFit/>
          </a:bodyPr>
          <a:lstStyle/>
          <a:p>
            <a:pPr defTabSz="685800" eaLnBrk="1" fontAlgn="auto" hangingPunct="1">
              <a:spcBef>
                <a:spcPts val="0"/>
              </a:spcBef>
              <a:spcAft>
                <a:spcPts val="0"/>
              </a:spcAft>
            </a:pPr>
            <a:r>
              <a:rPr lang="en-GB" sz="1350">
                <a:solidFill>
                  <a:prstClr val="white"/>
                </a:solidFill>
                <a:latin typeface="Arial" panose="020B0604020202020204"/>
              </a:rPr>
              <a:t>Lunch and Learn events: 12:00 – 13:00</a:t>
            </a:r>
          </a:p>
          <a:p>
            <a:pPr defTabSz="685800" eaLnBrk="1" fontAlgn="auto" hangingPunct="1">
              <a:spcBef>
                <a:spcPts val="0"/>
              </a:spcBef>
              <a:spcAft>
                <a:spcPts val="0"/>
              </a:spcAft>
            </a:pPr>
            <a:r>
              <a:rPr lang="en-GB" sz="1350">
                <a:solidFill>
                  <a:prstClr val="white"/>
                </a:solidFill>
                <a:latin typeface="Arial" panose="020B0604020202020204"/>
              </a:rPr>
              <a:t>13 May – Helping nature, Helping you </a:t>
            </a:r>
          </a:p>
          <a:p>
            <a:pPr defTabSz="685800" eaLnBrk="1" fontAlgn="auto" hangingPunct="1">
              <a:spcBef>
                <a:spcPts val="0"/>
              </a:spcBef>
              <a:spcAft>
                <a:spcPts val="0"/>
              </a:spcAft>
            </a:pPr>
            <a:r>
              <a:rPr lang="en-GB" sz="1350">
                <a:solidFill>
                  <a:prstClr val="white"/>
                </a:solidFill>
                <a:latin typeface="Arial" panose="020B0604020202020204"/>
              </a:rPr>
              <a:t>19 May – Nature and your wellbeing</a:t>
            </a:r>
          </a:p>
          <a:p>
            <a:pPr defTabSz="685800" eaLnBrk="1" fontAlgn="auto" hangingPunct="1">
              <a:spcBef>
                <a:spcPts val="0"/>
              </a:spcBef>
              <a:spcAft>
                <a:spcPts val="0"/>
              </a:spcAft>
            </a:pPr>
            <a:endParaRPr lang="en-GB" sz="1350">
              <a:solidFill>
                <a:prstClr val="black"/>
              </a:solidFill>
              <a:latin typeface="Arial" panose="020B0604020202020204"/>
            </a:endParaRPr>
          </a:p>
        </p:txBody>
      </p:sp>
      <p:pic>
        <p:nvPicPr>
          <p:cNvPr id="34" name="Picture 33" descr="Image result for discuss white icon">
            <a:extLst>
              <a:ext uri="{FF2B5EF4-FFF2-40B4-BE49-F238E27FC236}">
                <a16:creationId xmlns:a16="http://schemas.microsoft.com/office/drawing/2014/main" id="{FBD42ED5-820C-439F-A071-50619C0A1121}"/>
              </a:ext>
            </a:extLst>
          </p:cNvPr>
          <p:cNvPicPr>
            <a:picLocks noChangeAspect="1" noChangeArrowheads="1"/>
          </p:cNvPicPr>
          <p:nvPr/>
        </p:nvPicPr>
        <p:blipFill>
          <a:blip r:embed="rId13"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68939"/>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D288EB3-8F3A-4232-A1EA-2A035E5B3C30}"/>
              </a:ext>
            </a:extLst>
          </p:cNvPr>
          <p:cNvCxnSpPr/>
          <p:nvPr/>
        </p:nvCxnSpPr>
        <p:spPr>
          <a:xfrm>
            <a:off x="1547664" y="1268760"/>
            <a:ext cx="6264696" cy="0"/>
          </a:xfrm>
          <a:prstGeom prst="line">
            <a:avLst/>
          </a:prstGeom>
          <a:ln w="19050">
            <a:solidFill>
              <a:srgbClr val="CC154E"/>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53BC57-D632-4E18-AE53-6F248289DD68}"/>
              </a:ext>
            </a:extLst>
          </p:cNvPr>
          <p:cNvSpPr txBox="1"/>
          <p:nvPr/>
        </p:nvSpPr>
        <p:spPr>
          <a:xfrm>
            <a:off x="1494328" y="23602"/>
            <a:ext cx="6332433" cy="669094"/>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Network Rail Sans" panose="02000000040000020004" pitchFamily="50" charset="0"/>
                <a:ea typeface="+mn-ea"/>
                <a:cs typeface="+mn-cs"/>
              </a:rPr>
              <a:t>Health and Wellbeing</a:t>
            </a:r>
          </a:p>
        </p:txBody>
      </p:sp>
      <p:sp>
        <p:nvSpPr>
          <p:cNvPr id="14" name="TextBox 13">
            <a:extLst>
              <a:ext uri="{FF2B5EF4-FFF2-40B4-BE49-F238E27FC236}">
                <a16:creationId xmlns:a16="http://schemas.microsoft.com/office/drawing/2014/main" id="{0089C0C0-1AA4-4461-AF00-AB06E33C8A04}"/>
              </a:ext>
            </a:extLst>
          </p:cNvPr>
          <p:cNvSpPr txBox="1"/>
          <p:nvPr/>
        </p:nvSpPr>
        <p:spPr>
          <a:xfrm>
            <a:off x="276275" y="6220350"/>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charset="0"/>
                <a:ea typeface="+mn-ea"/>
                <a:cs typeface="+mn-cs"/>
              </a:rPr>
              <a:t>ACTION</a:t>
            </a:r>
          </a:p>
        </p:txBody>
      </p:sp>
      <p:sp>
        <p:nvSpPr>
          <p:cNvPr id="15" name="Oval 14">
            <a:extLst>
              <a:ext uri="{FF2B5EF4-FFF2-40B4-BE49-F238E27FC236}">
                <a16:creationId xmlns:a16="http://schemas.microsoft.com/office/drawing/2014/main" id="{672795F7-CEF3-42F2-A6D0-C7533A383723}"/>
              </a:ext>
            </a:extLst>
          </p:cNvPr>
          <p:cNvSpPr/>
          <p:nvPr/>
        </p:nvSpPr>
        <p:spPr>
          <a:xfrm>
            <a:off x="313376" y="6040710"/>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E6AC094-096E-428A-AA8C-11766B33E151}"/>
              </a:ext>
            </a:extLst>
          </p:cNvPr>
          <p:cNvSpPr/>
          <p:nvPr/>
        </p:nvSpPr>
        <p:spPr>
          <a:xfrm>
            <a:off x="1340818" y="6170369"/>
            <a:ext cx="6678431"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2" charset="0"/>
                <a:ea typeface="+mn-ea"/>
                <a:cs typeface="Times New Roman" panose="02020603050405020304" pitchFamily="18" charset="0"/>
              </a:rPr>
              <a:t>Please ensure to book your teams in for their  surveillance </a:t>
            </a:r>
          </a:p>
        </p:txBody>
      </p:sp>
      <p:sp>
        <p:nvSpPr>
          <p:cNvPr id="34" name="Rectangle 33">
            <a:extLst>
              <a:ext uri="{FF2B5EF4-FFF2-40B4-BE49-F238E27FC236}">
                <a16:creationId xmlns:a16="http://schemas.microsoft.com/office/drawing/2014/main" id="{E9B1F33F-8E04-4B9C-A2D4-9F7D71DDC879}"/>
              </a:ext>
            </a:extLst>
          </p:cNvPr>
          <p:cNvSpPr/>
          <p:nvPr/>
        </p:nvSpPr>
        <p:spPr>
          <a:xfrm>
            <a:off x="1460493" y="692696"/>
            <a:ext cx="3600400" cy="4842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800" b="1">
                <a:solidFill>
                  <a:schemeClr val="tx1"/>
                </a:solidFill>
                <a:latin typeface="Network Rail Sans" panose="02000000040000020004" pitchFamily="2" charset="0"/>
              </a:rPr>
              <a:t>Health Surveillance 2021/ 22</a:t>
            </a:r>
          </a:p>
        </p:txBody>
      </p:sp>
      <p:grpSp>
        <p:nvGrpSpPr>
          <p:cNvPr id="35" name="Group 34">
            <a:extLst>
              <a:ext uri="{FF2B5EF4-FFF2-40B4-BE49-F238E27FC236}">
                <a16:creationId xmlns:a16="http://schemas.microsoft.com/office/drawing/2014/main" id="{96AE297F-7BFB-4462-8D76-3AD27D972295}"/>
              </a:ext>
            </a:extLst>
          </p:cNvPr>
          <p:cNvGrpSpPr/>
          <p:nvPr/>
        </p:nvGrpSpPr>
        <p:grpSpPr>
          <a:xfrm>
            <a:off x="1783697" y="1368496"/>
            <a:ext cx="6554391" cy="1833517"/>
            <a:chOff x="1014412" y="3038475"/>
            <a:chExt cx="8739188" cy="2732506"/>
          </a:xfrm>
        </p:grpSpPr>
        <p:sp>
          <p:nvSpPr>
            <p:cNvPr id="36" name="TextBox 35">
              <a:extLst>
                <a:ext uri="{FF2B5EF4-FFF2-40B4-BE49-F238E27FC236}">
                  <a16:creationId xmlns:a16="http://schemas.microsoft.com/office/drawing/2014/main" id="{86EBBED1-F761-4E5B-BDFA-D0E03CEDDE53}"/>
                </a:ext>
              </a:extLst>
            </p:cNvPr>
            <p:cNvSpPr txBox="1"/>
            <p:nvPr/>
          </p:nvSpPr>
          <p:spPr>
            <a:xfrm>
              <a:off x="1314449" y="3038475"/>
              <a:ext cx="8439151" cy="715198"/>
            </a:xfrm>
            <a:prstGeom prst="rect">
              <a:avLst/>
            </a:prstGeom>
          </p:spPr>
          <p:txBody>
            <a:bodyPr vert="horz" lIns="68580" tIns="34290" rIns="68580" bIns="34290" rtlCol="0" anchor="ctr">
              <a:normAutofit/>
            </a:bodyPr>
            <a:lstStyle/>
            <a:p>
              <a:pPr algn="ctr" defTabSz="685800" eaLnBrk="1" fontAlgn="auto" hangingPunct="1">
                <a:lnSpc>
                  <a:spcPct val="90000"/>
                </a:lnSpc>
                <a:spcAft>
                  <a:spcPts val="450"/>
                </a:spcAft>
              </a:pPr>
              <a:r>
                <a:rPr lang="en-US" sz="2100">
                  <a:solidFill>
                    <a:srgbClr val="002060"/>
                  </a:solidFill>
                  <a:latin typeface="Arial" panose="020B0604020202020204"/>
                </a:rPr>
                <a:t>Health Surveillance Programme Timeline 2021/ 22</a:t>
              </a:r>
            </a:p>
          </p:txBody>
        </p:sp>
        <p:cxnSp>
          <p:nvCxnSpPr>
            <p:cNvPr id="37" name="Straight Arrow Connector 36">
              <a:extLst>
                <a:ext uri="{FF2B5EF4-FFF2-40B4-BE49-F238E27FC236}">
                  <a16:creationId xmlns:a16="http://schemas.microsoft.com/office/drawing/2014/main" id="{BE7FF6C2-B927-4C2A-A474-49A5911DF67B}"/>
                </a:ext>
              </a:extLst>
            </p:cNvPr>
            <p:cNvCxnSpPr/>
            <p:nvPr/>
          </p:nvCxnSpPr>
          <p:spPr>
            <a:xfrm>
              <a:off x="1362075" y="3819525"/>
              <a:ext cx="839152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C62F7F3-D572-48A5-9FEB-7DC45A08873F}"/>
                </a:ext>
              </a:extLst>
            </p:cNvPr>
            <p:cNvSpPr/>
            <p:nvPr/>
          </p:nvSpPr>
          <p:spPr>
            <a:xfrm>
              <a:off x="4648200" y="3662365"/>
              <a:ext cx="314325" cy="314320"/>
            </a:xfrm>
            <a:prstGeom prst="ellipse">
              <a:avLst/>
            </a:prstGeom>
            <a:solidFill>
              <a:srgbClr val="FF99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9900"/>
                </a:solidFill>
                <a:latin typeface="Arial" panose="020B0604020202020204"/>
              </a:endParaRPr>
            </a:p>
          </p:txBody>
        </p:sp>
        <p:sp>
          <p:nvSpPr>
            <p:cNvPr id="39" name="Oval 38">
              <a:extLst>
                <a:ext uri="{FF2B5EF4-FFF2-40B4-BE49-F238E27FC236}">
                  <a16:creationId xmlns:a16="http://schemas.microsoft.com/office/drawing/2014/main" id="{03462C0D-8F1D-49A7-A8B2-5B750B1890A7}"/>
                </a:ext>
              </a:extLst>
            </p:cNvPr>
            <p:cNvSpPr/>
            <p:nvPr/>
          </p:nvSpPr>
          <p:spPr>
            <a:xfrm>
              <a:off x="2952750" y="3652840"/>
              <a:ext cx="314325" cy="314320"/>
            </a:xfrm>
            <a:prstGeom prst="ellipse">
              <a:avLst/>
            </a:prstGeom>
            <a:solidFill>
              <a:srgbClr val="FF99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9900"/>
                </a:solidFill>
                <a:latin typeface="Arial" panose="020B0604020202020204"/>
              </a:endParaRPr>
            </a:p>
          </p:txBody>
        </p:sp>
        <p:sp>
          <p:nvSpPr>
            <p:cNvPr id="40" name="Oval 39">
              <a:extLst>
                <a:ext uri="{FF2B5EF4-FFF2-40B4-BE49-F238E27FC236}">
                  <a16:creationId xmlns:a16="http://schemas.microsoft.com/office/drawing/2014/main" id="{1930BA27-258C-4B44-867C-9859474AE9A8}"/>
                </a:ext>
              </a:extLst>
            </p:cNvPr>
            <p:cNvSpPr/>
            <p:nvPr/>
          </p:nvSpPr>
          <p:spPr>
            <a:xfrm>
              <a:off x="1314450" y="3662365"/>
              <a:ext cx="314325" cy="314320"/>
            </a:xfrm>
            <a:prstGeom prst="ellipse">
              <a:avLst/>
            </a:prstGeom>
            <a:solidFill>
              <a:srgbClr val="00B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9900"/>
                </a:solidFill>
                <a:latin typeface="Arial" panose="020B0604020202020204"/>
              </a:endParaRPr>
            </a:p>
          </p:txBody>
        </p:sp>
        <p:sp>
          <p:nvSpPr>
            <p:cNvPr id="41" name="TextBox 40">
              <a:extLst>
                <a:ext uri="{FF2B5EF4-FFF2-40B4-BE49-F238E27FC236}">
                  <a16:creationId xmlns:a16="http://schemas.microsoft.com/office/drawing/2014/main" id="{2D9E2CE6-015A-4F8B-BBFB-34500B86C20E}"/>
                </a:ext>
              </a:extLst>
            </p:cNvPr>
            <p:cNvSpPr txBox="1"/>
            <p:nvPr/>
          </p:nvSpPr>
          <p:spPr>
            <a:xfrm>
              <a:off x="1014412" y="4047903"/>
              <a:ext cx="914399" cy="1548052"/>
            </a:xfrm>
            <a:prstGeom prst="rect">
              <a:avLst/>
            </a:prstGeom>
            <a:noFill/>
            <a:ln w="28575">
              <a:solidFill>
                <a:srgbClr val="00B050"/>
              </a:solidFill>
            </a:ln>
          </p:spPr>
          <p:txBody>
            <a:bodyPr wrap="square" rtlCol="0">
              <a:spAutoFit/>
            </a:bodyPr>
            <a:lstStyle/>
            <a:p>
              <a:pPr defTabSz="685800" eaLnBrk="1" fontAlgn="auto" hangingPunct="1">
                <a:spcBef>
                  <a:spcPts val="0"/>
                </a:spcBef>
                <a:spcAft>
                  <a:spcPts val="0"/>
                </a:spcAft>
              </a:pPr>
              <a:r>
                <a:rPr lang="en-GB" sz="900" b="1">
                  <a:solidFill>
                    <a:prstClr val="black"/>
                  </a:solidFill>
                  <a:latin typeface="Network Rail Sans" panose="02000000040000020004" pitchFamily="2" charset="0"/>
                </a:rPr>
                <a:t>April:</a:t>
              </a:r>
            </a:p>
            <a:p>
              <a:pPr defTabSz="685800" eaLnBrk="1" fontAlgn="auto" hangingPunct="1">
                <a:spcBef>
                  <a:spcPts val="0"/>
                </a:spcBef>
                <a:spcAft>
                  <a:spcPts val="0"/>
                </a:spcAft>
              </a:pPr>
              <a:r>
                <a:rPr lang="en-GB" sz="750">
                  <a:solidFill>
                    <a:prstClr val="black"/>
                  </a:solidFill>
                  <a:latin typeface="Network Rail Sans" panose="02000000040000020004" pitchFamily="2" charset="0"/>
                </a:rPr>
                <a:t>Health Surveillance list is sent to the Route to verify</a:t>
              </a: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p:txBody>
        </p:sp>
        <p:sp>
          <p:nvSpPr>
            <p:cNvPr id="42" name="TextBox 41">
              <a:extLst>
                <a:ext uri="{FF2B5EF4-FFF2-40B4-BE49-F238E27FC236}">
                  <a16:creationId xmlns:a16="http://schemas.microsoft.com/office/drawing/2014/main" id="{1D08499C-2F21-432D-B63D-52308A46B8FE}"/>
                </a:ext>
              </a:extLst>
            </p:cNvPr>
            <p:cNvSpPr txBox="1"/>
            <p:nvPr/>
          </p:nvSpPr>
          <p:spPr>
            <a:xfrm>
              <a:off x="2652712" y="4050924"/>
              <a:ext cx="914399" cy="1376047"/>
            </a:xfrm>
            <a:prstGeom prst="rect">
              <a:avLst/>
            </a:prstGeom>
            <a:noFill/>
            <a:ln w="28575">
              <a:solidFill>
                <a:srgbClr val="FF9900"/>
              </a:solidFill>
            </a:ln>
          </p:spPr>
          <p:txBody>
            <a:bodyPr wrap="square" rtlCol="0">
              <a:spAutoFit/>
            </a:bodyPr>
            <a:lstStyle/>
            <a:p>
              <a:pPr defTabSz="685800" eaLnBrk="1" fontAlgn="auto" hangingPunct="1">
                <a:spcBef>
                  <a:spcPts val="0"/>
                </a:spcBef>
                <a:spcAft>
                  <a:spcPts val="0"/>
                </a:spcAft>
              </a:pPr>
              <a:r>
                <a:rPr lang="en-GB" sz="900" b="1">
                  <a:solidFill>
                    <a:prstClr val="black"/>
                  </a:solidFill>
                  <a:latin typeface="Network Rail Sans" panose="02000000040000020004" pitchFamily="2" charset="0"/>
                </a:rPr>
                <a:t>April</a:t>
              </a:r>
            </a:p>
            <a:p>
              <a:pPr defTabSz="685800" eaLnBrk="1" fontAlgn="auto" hangingPunct="1">
                <a:spcBef>
                  <a:spcPts val="0"/>
                </a:spcBef>
                <a:spcAft>
                  <a:spcPts val="0"/>
                </a:spcAft>
              </a:pPr>
              <a:r>
                <a:rPr lang="en-GB" sz="750">
                  <a:solidFill>
                    <a:prstClr val="black"/>
                  </a:solidFill>
                  <a:latin typeface="Network Rail Sans" panose="02000000040000020004" pitchFamily="2" charset="0"/>
                </a:rPr>
                <a:t>Optima provide the Route with Health Surveillance clinic dates</a:t>
              </a:r>
            </a:p>
          </p:txBody>
        </p:sp>
        <p:sp>
          <p:nvSpPr>
            <p:cNvPr id="43" name="TextBox 42">
              <a:extLst>
                <a:ext uri="{FF2B5EF4-FFF2-40B4-BE49-F238E27FC236}">
                  <a16:creationId xmlns:a16="http://schemas.microsoft.com/office/drawing/2014/main" id="{F6F6FB93-9538-4BEB-82E3-05A7223AB6C8}"/>
                </a:ext>
              </a:extLst>
            </p:cNvPr>
            <p:cNvSpPr txBox="1"/>
            <p:nvPr/>
          </p:nvSpPr>
          <p:spPr>
            <a:xfrm>
              <a:off x="4218385" y="4077925"/>
              <a:ext cx="1219200" cy="1548052"/>
            </a:xfrm>
            <a:prstGeom prst="rect">
              <a:avLst/>
            </a:prstGeom>
            <a:noFill/>
            <a:ln w="28575">
              <a:solidFill>
                <a:srgbClr val="FF9900"/>
              </a:solidFill>
            </a:ln>
          </p:spPr>
          <p:txBody>
            <a:bodyPr wrap="square" rtlCol="0">
              <a:spAutoFit/>
            </a:bodyPr>
            <a:lstStyle/>
            <a:p>
              <a:pPr defTabSz="685800" eaLnBrk="1" fontAlgn="auto" hangingPunct="1">
                <a:spcBef>
                  <a:spcPts val="0"/>
                </a:spcBef>
                <a:spcAft>
                  <a:spcPts val="0"/>
                </a:spcAft>
              </a:pPr>
              <a:r>
                <a:rPr lang="en-GB" sz="900" b="1">
                  <a:solidFill>
                    <a:prstClr val="black"/>
                  </a:solidFill>
                  <a:latin typeface="Network Rail Sans" panose="02000000040000020004" pitchFamily="2" charset="0"/>
                </a:rPr>
                <a:t>May – Jun:</a:t>
              </a:r>
            </a:p>
            <a:p>
              <a:pPr defTabSz="685800" eaLnBrk="1" fontAlgn="auto" hangingPunct="1">
                <a:spcBef>
                  <a:spcPts val="0"/>
                </a:spcBef>
                <a:spcAft>
                  <a:spcPts val="0"/>
                </a:spcAft>
              </a:pPr>
              <a:r>
                <a:rPr lang="en-GB" sz="750">
                  <a:solidFill>
                    <a:prstClr val="black"/>
                  </a:solidFill>
                  <a:latin typeface="Network Rail Sans" panose="02000000040000020004" pitchFamily="2" charset="0"/>
                </a:rPr>
                <a:t>Priority employees ‘not seen’ during last year’s programme attend appointments</a:t>
              </a: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p:txBody>
        </p:sp>
        <p:sp>
          <p:nvSpPr>
            <p:cNvPr id="44" name="Oval 43">
              <a:extLst>
                <a:ext uri="{FF2B5EF4-FFF2-40B4-BE49-F238E27FC236}">
                  <a16:creationId xmlns:a16="http://schemas.microsoft.com/office/drawing/2014/main" id="{F21E7F94-A931-4FD6-8629-21E772AB9530}"/>
                </a:ext>
              </a:extLst>
            </p:cNvPr>
            <p:cNvSpPr/>
            <p:nvPr/>
          </p:nvSpPr>
          <p:spPr>
            <a:xfrm>
              <a:off x="6657976" y="3670752"/>
              <a:ext cx="314325" cy="314320"/>
            </a:xfrm>
            <a:prstGeom prst="ellipse">
              <a:avLst/>
            </a:prstGeom>
            <a:solidFill>
              <a:srgbClr val="FF99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9900"/>
                </a:solidFill>
                <a:latin typeface="Arial" panose="020B0604020202020204"/>
              </a:endParaRPr>
            </a:p>
          </p:txBody>
        </p:sp>
        <p:sp>
          <p:nvSpPr>
            <p:cNvPr id="45" name="TextBox 44">
              <a:extLst>
                <a:ext uri="{FF2B5EF4-FFF2-40B4-BE49-F238E27FC236}">
                  <a16:creationId xmlns:a16="http://schemas.microsoft.com/office/drawing/2014/main" id="{CB8AD670-C02F-4986-B8AC-9FE8C22423DD}"/>
                </a:ext>
              </a:extLst>
            </p:cNvPr>
            <p:cNvSpPr txBox="1"/>
            <p:nvPr/>
          </p:nvSpPr>
          <p:spPr>
            <a:xfrm>
              <a:off x="6357939" y="4050924"/>
              <a:ext cx="1033463" cy="1548052"/>
            </a:xfrm>
            <a:prstGeom prst="rect">
              <a:avLst/>
            </a:prstGeom>
            <a:noFill/>
            <a:ln w="28575">
              <a:solidFill>
                <a:srgbClr val="FF9900"/>
              </a:solidFill>
            </a:ln>
          </p:spPr>
          <p:txBody>
            <a:bodyPr wrap="square" rtlCol="0">
              <a:spAutoFit/>
            </a:bodyPr>
            <a:lstStyle/>
            <a:p>
              <a:pPr defTabSz="685800" eaLnBrk="1" fontAlgn="auto" hangingPunct="1">
                <a:spcBef>
                  <a:spcPts val="0"/>
                </a:spcBef>
                <a:spcAft>
                  <a:spcPts val="0"/>
                </a:spcAft>
              </a:pPr>
              <a:r>
                <a:rPr lang="en-GB" sz="900" b="1">
                  <a:solidFill>
                    <a:prstClr val="black"/>
                  </a:solidFill>
                  <a:latin typeface="Network Rail Sans" panose="02000000040000020004" pitchFamily="2" charset="0"/>
                </a:rPr>
                <a:t>Jun -  Dec:</a:t>
              </a:r>
            </a:p>
            <a:p>
              <a:pPr defTabSz="685800" eaLnBrk="1" fontAlgn="auto" hangingPunct="1">
                <a:spcBef>
                  <a:spcPts val="0"/>
                </a:spcBef>
                <a:spcAft>
                  <a:spcPts val="0"/>
                </a:spcAft>
              </a:pPr>
              <a:r>
                <a:rPr lang="en-GB" sz="750">
                  <a:solidFill>
                    <a:prstClr val="black"/>
                  </a:solidFill>
                  <a:latin typeface="Network Rail Sans" panose="02000000040000020004" pitchFamily="2" charset="0"/>
                </a:rPr>
                <a:t>Complete Health Surveillance Programme</a:t>
              </a: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p:txBody>
        </p:sp>
        <p:sp>
          <p:nvSpPr>
            <p:cNvPr id="46" name="Oval 45">
              <a:extLst>
                <a:ext uri="{FF2B5EF4-FFF2-40B4-BE49-F238E27FC236}">
                  <a16:creationId xmlns:a16="http://schemas.microsoft.com/office/drawing/2014/main" id="{F9E8AFD3-7269-4026-97BF-07DACFB4A8FF}"/>
                </a:ext>
              </a:extLst>
            </p:cNvPr>
            <p:cNvSpPr/>
            <p:nvPr/>
          </p:nvSpPr>
          <p:spPr>
            <a:xfrm>
              <a:off x="8389146" y="3670752"/>
              <a:ext cx="314325" cy="314320"/>
            </a:xfrm>
            <a:prstGeom prst="ellipse">
              <a:avLst/>
            </a:prstGeom>
            <a:solidFill>
              <a:srgbClr val="FF99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9900"/>
                </a:solidFill>
                <a:latin typeface="Arial" panose="020B0604020202020204"/>
              </a:endParaRPr>
            </a:p>
          </p:txBody>
        </p:sp>
        <p:sp>
          <p:nvSpPr>
            <p:cNvPr id="47" name="TextBox 46">
              <a:extLst>
                <a:ext uri="{FF2B5EF4-FFF2-40B4-BE49-F238E27FC236}">
                  <a16:creationId xmlns:a16="http://schemas.microsoft.com/office/drawing/2014/main" id="{A68228B6-F1F9-404B-86CA-FCC3609C7C9C}"/>
                </a:ext>
              </a:extLst>
            </p:cNvPr>
            <p:cNvSpPr txBox="1"/>
            <p:nvPr/>
          </p:nvSpPr>
          <p:spPr>
            <a:xfrm>
              <a:off x="8089108" y="4050924"/>
              <a:ext cx="1033463" cy="1720057"/>
            </a:xfrm>
            <a:prstGeom prst="rect">
              <a:avLst/>
            </a:prstGeom>
            <a:noFill/>
            <a:ln w="28575">
              <a:solidFill>
                <a:srgbClr val="FF9900"/>
              </a:solidFill>
            </a:ln>
          </p:spPr>
          <p:txBody>
            <a:bodyPr wrap="square" rtlCol="0">
              <a:spAutoFit/>
            </a:bodyPr>
            <a:lstStyle/>
            <a:p>
              <a:pPr defTabSz="685800" eaLnBrk="1" fontAlgn="auto" hangingPunct="1">
                <a:spcBef>
                  <a:spcPts val="0"/>
                </a:spcBef>
                <a:spcAft>
                  <a:spcPts val="0"/>
                </a:spcAft>
              </a:pPr>
              <a:r>
                <a:rPr lang="en-GB" sz="900" b="1">
                  <a:solidFill>
                    <a:prstClr val="black"/>
                  </a:solidFill>
                  <a:latin typeface="Network Rail Sans" panose="02000000040000020004" pitchFamily="2" charset="0"/>
                </a:rPr>
                <a:t>Jan - March</a:t>
              </a:r>
            </a:p>
            <a:p>
              <a:pPr defTabSz="685800" eaLnBrk="1" fontAlgn="auto" hangingPunct="1">
                <a:spcBef>
                  <a:spcPts val="0"/>
                </a:spcBef>
                <a:spcAft>
                  <a:spcPts val="0"/>
                </a:spcAft>
              </a:pPr>
              <a:r>
                <a:rPr lang="en-GB" sz="750">
                  <a:solidFill>
                    <a:prstClr val="black"/>
                  </a:solidFill>
                  <a:latin typeface="Network Rail Sans" panose="02000000040000020004" pitchFamily="2" charset="0"/>
                </a:rPr>
                <a:t>Mop up and escalations of the programme</a:t>
              </a: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a:p>
              <a:pPr defTabSz="685800" eaLnBrk="1" fontAlgn="auto" hangingPunct="1">
                <a:spcBef>
                  <a:spcPts val="0"/>
                </a:spcBef>
                <a:spcAft>
                  <a:spcPts val="0"/>
                </a:spcAft>
              </a:pPr>
              <a:endParaRPr lang="en-GB" sz="750">
                <a:solidFill>
                  <a:prstClr val="black"/>
                </a:solidFill>
                <a:latin typeface="Network Rail Sans" panose="02000000040000020004" pitchFamily="2" charset="0"/>
              </a:endParaRPr>
            </a:p>
          </p:txBody>
        </p:sp>
      </p:grpSp>
      <p:sp>
        <p:nvSpPr>
          <p:cNvPr id="48" name="TextBox 47">
            <a:extLst>
              <a:ext uri="{FF2B5EF4-FFF2-40B4-BE49-F238E27FC236}">
                <a16:creationId xmlns:a16="http://schemas.microsoft.com/office/drawing/2014/main" id="{4BD75CAC-D1C2-47C6-8137-99E904102385}"/>
              </a:ext>
            </a:extLst>
          </p:cNvPr>
          <p:cNvSpPr txBox="1"/>
          <p:nvPr/>
        </p:nvSpPr>
        <p:spPr>
          <a:xfrm>
            <a:off x="1996352" y="3110405"/>
            <a:ext cx="5448897" cy="1269578"/>
          </a:xfrm>
          <a:prstGeom prst="rect">
            <a:avLst/>
          </a:prstGeom>
          <a:noFill/>
        </p:spPr>
        <p:txBody>
          <a:bodyPr wrap="square" rtlCol="0">
            <a:spAutoFit/>
          </a:bodyPr>
          <a:lstStyle/>
          <a:p>
            <a:pPr defTabSz="685800" eaLnBrk="1" fontAlgn="auto" hangingPunct="1">
              <a:spcBef>
                <a:spcPts val="0"/>
              </a:spcBef>
              <a:spcAft>
                <a:spcPts val="0"/>
              </a:spcAft>
            </a:pPr>
            <a:r>
              <a:rPr lang="en-GB" sz="1350" b="1" u="sng">
                <a:solidFill>
                  <a:srgbClr val="002060"/>
                </a:solidFill>
                <a:latin typeface="Network Rail Sans" panose="02000000040000020004" pitchFamily="2" charset="0"/>
              </a:rPr>
              <a:t>Key facts:</a:t>
            </a:r>
          </a:p>
          <a:p>
            <a:pPr marL="214313" indent="-214313" defTabSz="685800" eaLnBrk="1" fontAlgn="auto" hangingPunct="1">
              <a:spcBef>
                <a:spcPts val="0"/>
              </a:spcBef>
              <a:spcAft>
                <a:spcPts val="0"/>
              </a:spcAft>
              <a:buFont typeface="Arial" panose="020B0604020202020204" pitchFamily="34" charset="0"/>
              <a:buChar char="•"/>
            </a:pPr>
            <a:r>
              <a:rPr lang="en-GB" sz="900">
                <a:solidFill>
                  <a:srgbClr val="002060"/>
                </a:solidFill>
                <a:latin typeface="Network Rail Sans" panose="02000000040000020004" pitchFamily="2" charset="0"/>
              </a:rPr>
              <a:t>Employees are identified for Health Surveillance based primarily on the vibrating tool competencies they hold on Oracle.</a:t>
            </a:r>
          </a:p>
          <a:p>
            <a:pPr marL="214313" indent="-214313" defTabSz="685800" eaLnBrk="1" fontAlgn="auto" hangingPunct="1">
              <a:spcBef>
                <a:spcPts val="0"/>
              </a:spcBef>
              <a:spcAft>
                <a:spcPts val="0"/>
              </a:spcAft>
              <a:buFont typeface="Arial" panose="020B0604020202020204" pitchFamily="34" charset="0"/>
              <a:buChar char="•"/>
            </a:pPr>
            <a:r>
              <a:rPr lang="en-GB" sz="900">
                <a:solidFill>
                  <a:srgbClr val="002060"/>
                </a:solidFill>
                <a:latin typeface="Network Rail Sans" panose="02000000040000020004" pitchFamily="2" charset="0"/>
              </a:rPr>
              <a:t>Employees who undertake work activities that expose them to </a:t>
            </a:r>
            <a:r>
              <a:rPr lang="en-GB" sz="900" b="1" u="sng">
                <a:solidFill>
                  <a:srgbClr val="002060"/>
                </a:solidFill>
                <a:latin typeface="Network Rail Sans" panose="02000000040000020004" pitchFamily="2" charset="0"/>
              </a:rPr>
              <a:t>one or more </a:t>
            </a:r>
            <a:r>
              <a:rPr lang="en-GB" sz="900">
                <a:solidFill>
                  <a:srgbClr val="002060"/>
                </a:solidFill>
                <a:latin typeface="Network Rail Sans" panose="02000000040000020004" pitchFamily="2" charset="0"/>
              </a:rPr>
              <a:t>of the Occupational hazards (HAVS, Noise, Respiratory, Skin and Night Work) must attend Health Surveillance.</a:t>
            </a:r>
          </a:p>
          <a:p>
            <a:pPr marL="214313" indent="-214313" defTabSz="685800" eaLnBrk="1" fontAlgn="auto" hangingPunct="1">
              <a:spcBef>
                <a:spcPts val="0"/>
              </a:spcBef>
              <a:spcAft>
                <a:spcPts val="0"/>
              </a:spcAft>
              <a:buFont typeface="Arial" panose="020B0604020202020204" pitchFamily="34" charset="0"/>
              <a:buChar char="•"/>
            </a:pPr>
            <a:r>
              <a:rPr lang="en-GB" sz="900">
                <a:solidFill>
                  <a:srgbClr val="002060"/>
                </a:solidFill>
                <a:latin typeface="Network Rail Sans" panose="02000000040000020004" pitchFamily="2" charset="0"/>
              </a:rPr>
              <a:t>2/3 of ALL employees due health surveillance will have a telephone appointment booked </a:t>
            </a:r>
          </a:p>
          <a:p>
            <a:pPr marL="214313" indent="-214313" defTabSz="685800" eaLnBrk="1" fontAlgn="auto" hangingPunct="1">
              <a:spcBef>
                <a:spcPts val="0"/>
              </a:spcBef>
              <a:spcAft>
                <a:spcPts val="0"/>
              </a:spcAft>
              <a:buFont typeface="Arial" panose="020B0604020202020204" pitchFamily="34" charset="0"/>
              <a:buChar char="•"/>
            </a:pPr>
            <a:r>
              <a:rPr lang="en-GB" sz="900">
                <a:solidFill>
                  <a:srgbClr val="002060"/>
                </a:solidFill>
                <a:latin typeface="Network Rail Sans" panose="02000000040000020004" pitchFamily="2" charset="0"/>
              </a:rPr>
              <a:t>1/3 of ALL employees due health surveillance will complete their Health Surveillance as part of their Health, Safety and Wellbeing Medical</a:t>
            </a:r>
          </a:p>
        </p:txBody>
      </p:sp>
      <p:grpSp>
        <p:nvGrpSpPr>
          <p:cNvPr id="49" name="Group 48">
            <a:extLst>
              <a:ext uri="{FF2B5EF4-FFF2-40B4-BE49-F238E27FC236}">
                <a16:creationId xmlns:a16="http://schemas.microsoft.com/office/drawing/2014/main" id="{C9B9153B-9CCD-497A-989F-4EE3769E9A7D}"/>
              </a:ext>
            </a:extLst>
          </p:cNvPr>
          <p:cNvGrpSpPr/>
          <p:nvPr/>
        </p:nvGrpSpPr>
        <p:grpSpPr>
          <a:xfrm>
            <a:off x="1792216" y="4612152"/>
            <a:ext cx="4007645" cy="1306981"/>
            <a:chOff x="1457325" y="5596277"/>
            <a:chExt cx="5343526" cy="1742642"/>
          </a:xfrm>
        </p:grpSpPr>
        <p:cxnSp>
          <p:nvCxnSpPr>
            <p:cNvPr id="50" name="Straight Arrow Connector 49">
              <a:extLst>
                <a:ext uri="{FF2B5EF4-FFF2-40B4-BE49-F238E27FC236}">
                  <a16:creationId xmlns:a16="http://schemas.microsoft.com/office/drawing/2014/main" id="{EF006A87-78C6-4FF9-A12E-45BB28950680}"/>
                </a:ext>
              </a:extLst>
            </p:cNvPr>
            <p:cNvCxnSpPr>
              <a:cxnSpLocks/>
            </p:cNvCxnSpPr>
            <p:nvPr/>
          </p:nvCxnSpPr>
          <p:spPr>
            <a:xfrm>
              <a:off x="1804988" y="5736883"/>
              <a:ext cx="3948112" cy="0"/>
            </a:xfrm>
            <a:prstGeom prst="straightConnector1">
              <a:avLst/>
            </a:prstGeom>
            <a:noFill/>
            <a:ln w="57150" cap="flat" cmpd="sng" algn="ctr">
              <a:solidFill>
                <a:srgbClr val="005172"/>
              </a:solidFill>
              <a:prstDash val="solid"/>
              <a:miter lim="800000"/>
              <a:tailEnd type="triangle"/>
            </a:ln>
            <a:effectLst/>
          </p:spPr>
        </p:cxnSp>
        <p:sp>
          <p:nvSpPr>
            <p:cNvPr id="51" name="Oval 50">
              <a:extLst>
                <a:ext uri="{FF2B5EF4-FFF2-40B4-BE49-F238E27FC236}">
                  <a16:creationId xmlns:a16="http://schemas.microsoft.com/office/drawing/2014/main" id="{7BDFD277-C147-4589-BBFC-CB55EE7F623B}"/>
                </a:ext>
              </a:extLst>
            </p:cNvPr>
            <p:cNvSpPr/>
            <p:nvPr/>
          </p:nvSpPr>
          <p:spPr>
            <a:xfrm>
              <a:off x="3995738" y="5607980"/>
              <a:ext cx="314325" cy="281212"/>
            </a:xfrm>
            <a:prstGeom prst="ellipse">
              <a:avLst/>
            </a:prstGeom>
            <a:solidFill>
              <a:srgbClr val="FF9900"/>
            </a:solidFill>
            <a:ln w="57150" cap="flat" cmpd="sng" algn="ctr">
              <a:solidFill>
                <a:srgbClr val="005172">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9900"/>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824D916B-B82E-4EB2-801E-C18F80FC4095}"/>
                </a:ext>
              </a:extLst>
            </p:cNvPr>
            <p:cNvSpPr/>
            <p:nvPr/>
          </p:nvSpPr>
          <p:spPr>
            <a:xfrm>
              <a:off x="1757363" y="5596277"/>
              <a:ext cx="314325" cy="281212"/>
            </a:xfrm>
            <a:prstGeom prst="ellipse">
              <a:avLst/>
            </a:prstGeom>
            <a:solidFill>
              <a:srgbClr val="00B050"/>
            </a:solidFill>
            <a:ln w="57150" cap="flat" cmpd="sng" algn="ctr">
              <a:solidFill>
                <a:srgbClr val="005172">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9900"/>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7ED909D6-201B-4048-99C6-98C339FD13B8}"/>
                </a:ext>
              </a:extLst>
            </p:cNvPr>
            <p:cNvSpPr txBox="1"/>
            <p:nvPr/>
          </p:nvSpPr>
          <p:spPr>
            <a:xfrm>
              <a:off x="1457325" y="5941205"/>
              <a:ext cx="1483518" cy="1061830"/>
            </a:xfrm>
            <a:prstGeom prst="rect">
              <a:avLst/>
            </a:prstGeom>
            <a:noFill/>
            <a:ln w="28575">
              <a:solidFill>
                <a:srgbClr val="00B050"/>
              </a:solid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prstClr val="black"/>
                  </a:solidFill>
                  <a:effectLst/>
                  <a:uLnTx/>
                  <a:uFillTx/>
                  <a:latin typeface="Network Rail Sans" panose="02000000040000020004" pitchFamily="2" charset="0"/>
                </a:rPr>
                <a:t>February 21:</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a:ln>
                    <a:noFill/>
                  </a:ln>
                  <a:solidFill>
                    <a:prstClr val="black"/>
                  </a:solidFill>
                  <a:effectLst/>
                  <a:uLnTx/>
                  <a:uFillTx/>
                  <a:latin typeface="Network Rail Sans" panose="02000000040000020004" pitchFamily="2" charset="0"/>
                </a:rPr>
                <a:t>Employees due their Competency Medical between April 2021 - Jul 2024 are identified by HRSS</a:t>
              </a:r>
            </a:p>
          </p:txBody>
        </p:sp>
        <p:sp>
          <p:nvSpPr>
            <p:cNvPr id="54" name="TextBox 53">
              <a:extLst>
                <a:ext uri="{FF2B5EF4-FFF2-40B4-BE49-F238E27FC236}">
                  <a16:creationId xmlns:a16="http://schemas.microsoft.com/office/drawing/2014/main" id="{F07FF5A3-485A-4E8E-B4EB-1957738124B2}"/>
                </a:ext>
              </a:extLst>
            </p:cNvPr>
            <p:cNvSpPr txBox="1"/>
            <p:nvPr/>
          </p:nvSpPr>
          <p:spPr>
            <a:xfrm>
              <a:off x="3511155" y="5953924"/>
              <a:ext cx="1483518" cy="1384995"/>
            </a:xfrm>
            <a:prstGeom prst="rect">
              <a:avLst/>
            </a:prstGeom>
            <a:noFill/>
            <a:ln w="28575">
              <a:solidFill>
                <a:srgbClr val="FF9900"/>
              </a:solid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prstClr val="black"/>
                  </a:solidFill>
                  <a:effectLst/>
                  <a:uLnTx/>
                  <a:uFillTx/>
                  <a:latin typeface="Network Rail Sans" panose="02000000040000020004" pitchFamily="2" charset="0"/>
                </a:rPr>
                <a:t>April 21 to March 22</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a:ln>
                    <a:noFill/>
                  </a:ln>
                  <a:solidFill>
                    <a:prstClr val="black"/>
                  </a:solidFill>
                  <a:effectLst/>
                  <a:uLnTx/>
                  <a:uFillTx/>
                  <a:latin typeface="Network Rail Sans" panose="02000000040000020004" pitchFamily="2" charset="0"/>
                </a:rPr>
                <a:t>Optima book this group of employees to attend their Health, Safety and Wellbeing medical</a:t>
              </a:r>
            </a:p>
            <a:p>
              <a:pPr marL="0" marR="0" lvl="0" indent="0" defTabSz="685800" eaLnBrk="1" fontAlgn="auto" latinLnBrk="0" hangingPunct="1">
                <a:lnSpc>
                  <a:spcPct val="100000"/>
                </a:lnSpc>
                <a:spcBef>
                  <a:spcPts val="0"/>
                </a:spcBef>
                <a:spcAft>
                  <a:spcPts val="0"/>
                </a:spcAft>
                <a:buClrTx/>
                <a:buSzTx/>
                <a:buFontTx/>
                <a:buNone/>
                <a:tabLst/>
                <a:defRPr/>
              </a:pPr>
              <a:endParaRPr kumimoji="0" lang="en-GB" sz="750" b="0" i="0" u="none" strike="noStrike" kern="0" cap="none" spc="0" normalizeH="0" baseline="0" noProof="0">
                <a:ln>
                  <a:noFill/>
                </a:ln>
                <a:solidFill>
                  <a:prstClr val="black"/>
                </a:solidFill>
                <a:effectLst/>
                <a:uLnTx/>
                <a:uFillTx/>
                <a:latin typeface="Network Rail Sans" panose="02000000040000020004" pitchFamily="2" charset="0"/>
              </a:endParaRPr>
            </a:p>
          </p:txBody>
        </p:sp>
        <p:sp>
          <p:nvSpPr>
            <p:cNvPr id="55" name="TextBox 54">
              <a:extLst>
                <a:ext uri="{FF2B5EF4-FFF2-40B4-BE49-F238E27FC236}">
                  <a16:creationId xmlns:a16="http://schemas.microsoft.com/office/drawing/2014/main" id="{BD00F750-1612-4861-8161-3AC5A5B0E4C7}"/>
                </a:ext>
              </a:extLst>
            </p:cNvPr>
            <p:cNvSpPr txBox="1"/>
            <p:nvPr/>
          </p:nvSpPr>
          <p:spPr>
            <a:xfrm>
              <a:off x="5248275" y="5973736"/>
              <a:ext cx="1552576" cy="1046440"/>
            </a:xfrm>
            <a:prstGeom prst="rect">
              <a:avLst/>
            </a:prstGeom>
            <a:noFill/>
            <a:ln w="28575">
              <a:solidFill>
                <a:srgbClr val="FF9900"/>
              </a:solid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a:ln>
                    <a:noFill/>
                  </a:ln>
                  <a:solidFill>
                    <a:prstClr val="black"/>
                  </a:solidFill>
                  <a:effectLst/>
                  <a:uLnTx/>
                  <a:uFillTx/>
                  <a:latin typeface="Network Rail Sans" panose="02000000040000020004" pitchFamily="2" charset="0"/>
                </a:rPr>
                <a:t>As part of their Health, Safety and Wellbeing Medical employees will also have their Health Surveillance screening</a:t>
              </a:r>
            </a:p>
            <a:p>
              <a:pPr marL="0" marR="0" lvl="0" indent="0" defTabSz="685800" eaLnBrk="1" fontAlgn="auto" latinLnBrk="0" hangingPunct="1">
                <a:lnSpc>
                  <a:spcPct val="100000"/>
                </a:lnSpc>
                <a:spcBef>
                  <a:spcPts val="0"/>
                </a:spcBef>
                <a:spcAft>
                  <a:spcPts val="0"/>
                </a:spcAft>
                <a:buClrTx/>
                <a:buSzTx/>
                <a:buFontTx/>
                <a:buNone/>
                <a:tabLst/>
                <a:defRPr/>
              </a:pPr>
              <a:endParaRPr kumimoji="0" lang="en-GB" sz="750" b="0" i="0" u="none" strike="noStrike" kern="0" cap="none" spc="0" normalizeH="0" baseline="0" noProof="0">
                <a:ln>
                  <a:noFill/>
                </a:ln>
                <a:solidFill>
                  <a:prstClr val="black"/>
                </a:solidFill>
                <a:effectLst/>
                <a:uLnTx/>
                <a:uFillTx/>
                <a:latin typeface="Network Rail Sans" panose="02000000040000020004" pitchFamily="2" charset="0"/>
              </a:endParaRPr>
            </a:p>
          </p:txBody>
        </p:sp>
      </p:grpSp>
      <p:grpSp>
        <p:nvGrpSpPr>
          <p:cNvPr id="57" name="Group 56">
            <a:extLst>
              <a:ext uri="{FF2B5EF4-FFF2-40B4-BE49-F238E27FC236}">
                <a16:creationId xmlns:a16="http://schemas.microsoft.com/office/drawing/2014/main" id="{3CB6E385-54EA-4F5A-93F0-D926C563BC9A}"/>
              </a:ext>
            </a:extLst>
          </p:cNvPr>
          <p:cNvGrpSpPr/>
          <p:nvPr/>
        </p:nvGrpSpPr>
        <p:grpSpPr>
          <a:xfrm>
            <a:off x="750685" y="2233413"/>
            <a:ext cx="583316" cy="740810"/>
            <a:chOff x="410946" y="1994025"/>
            <a:chExt cx="777754" cy="1233092"/>
          </a:xfrm>
        </p:grpSpPr>
        <p:pic>
          <p:nvPicPr>
            <p:cNvPr id="58" name="Picture 57">
              <a:extLst>
                <a:ext uri="{FF2B5EF4-FFF2-40B4-BE49-F238E27FC236}">
                  <a16:creationId xmlns:a16="http://schemas.microsoft.com/office/drawing/2014/main" id="{F3D87281-74FE-4E91-9F74-91CE456F8AEC}"/>
                </a:ext>
              </a:extLst>
            </p:cNvPr>
            <p:cNvPicPr>
              <a:picLocks noChangeAspect="1"/>
            </p:cNvPicPr>
            <p:nvPr/>
          </p:nvPicPr>
          <p:blipFill>
            <a:blip r:embed="rId3"/>
            <a:stretch>
              <a:fillRect/>
            </a:stretch>
          </p:blipFill>
          <p:spPr>
            <a:xfrm>
              <a:off x="452811" y="1994025"/>
              <a:ext cx="706484" cy="841052"/>
            </a:xfrm>
            <a:prstGeom prst="rect">
              <a:avLst/>
            </a:prstGeom>
          </p:spPr>
        </p:pic>
        <p:sp>
          <p:nvSpPr>
            <p:cNvPr id="59" name="TextBox 58">
              <a:extLst>
                <a:ext uri="{FF2B5EF4-FFF2-40B4-BE49-F238E27FC236}">
                  <a16:creationId xmlns:a16="http://schemas.microsoft.com/office/drawing/2014/main" id="{B7ECE864-B311-40FA-98F9-C5FBA9E37A09}"/>
                </a:ext>
              </a:extLst>
            </p:cNvPr>
            <p:cNvSpPr txBox="1"/>
            <p:nvPr/>
          </p:nvSpPr>
          <p:spPr>
            <a:xfrm>
              <a:off x="410946" y="2766047"/>
              <a:ext cx="777754" cy="461070"/>
            </a:xfrm>
            <a:prstGeom prst="rect">
              <a:avLst/>
            </a:prstGeom>
            <a:noFill/>
          </p:spPr>
          <p:txBody>
            <a:bodyPr wrap="square" rtlCol="0">
              <a:spAutoFit/>
            </a:bodyPr>
            <a:lstStyle/>
            <a:p>
              <a:pPr defTabSz="685800" eaLnBrk="1" fontAlgn="auto" hangingPunct="1">
                <a:spcBef>
                  <a:spcPts val="0"/>
                </a:spcBef>
                <a:spcAft>
                  <a:spcPts val="0"/>
                </a:spcAft>
              </a:pPr>
              <a:r>
                <a:rPr lang="en-GB" sz="600" b="1">
                  <a:solidFill>
                    <a:prstClr val="black"/>
                  </a:solidFill>
                  <a:latin typeface="Network Rail Sans" panose="02000000040000020004" pitchFamily="2" charset="0"/>
                </a:rPr>
                <a:t>Telephone Assessment</a:t>
              </a:r>
            </a:p>
          </p:txBody>
        </p:sp>
      </p:grpSp>
      <p:sp>
        <p:nvSpPr>
          <p:cNvPr id="60" name="Oval 59">
            <a:extLst>
              <a:ext uri="{FF2B5EF4-FFF2-40B4-BE49-F238E27FC236}">
                <a16:creationId xmlns:a16="http://schemas.microsoft.com/office/drawing/2014/main" id="{E7779360-35B9-4335-BFCF-2083E6ECDCC4}"/>
              </a:ext>
            </a:extLst>
          </p:cNvPr>
          <p:cNvSpPr/>
          <p:nvPr/>
        </p:nvSpPr>
        <p:spPr>
          <a:xfrm>
            <a:off x="526431" y="2116390"/>
            <a:ext cx="941190" cy="96818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noFill/>
              <a:latin typeface="Arial" panose="020B0604020202020204"/>
            </a:endParaRPr>
          </a:p>
        </p:txBody>
      </p:sp>
      <p:grpSp>
        <p:nvGrpSpPr>
          <p:cNvPr id="61" name="Group 60">
            <a:extLst>
              <a:ext uri="{FF2B5EF4-FFF2-40B4-BE49-F238E27FC236}">
                <a16:creationId xmlns:a16="http://schemas.microsoft.com/office/drawing/2014/main" id="{D8B20721-38D4-4E76-9F8A-EA6E9D7912AA}"/>
              </a:ext>
            </a:extLst>
          </p:cNvPr>
          <p:cNvGrpSpPr/>
          <p:nvPr/>
        </p:nvGrpSpPr>
        <p:grpSpPr>
          <a:xfrm>
            <a:off x="623027" y="4726655"/>
            <a:ext cx="941190" cy="968180"/>
            <a:chOff x="313132" y="5372232"/>
            <a:chExt cx="1254920" cy="1290906"/>
          </a:xfrm>
        </p:grpSpPr>
        <p:pic>
          <p:nvPicPr>
            <p:cNvPr id="62" name="Picture 61">
              <a:extLst>
                <a:ext uri="{FF2B5EF4-FFF2-40B4-BE49-F238E27FC236}">
                  <a16:creationId xmlns:a16="http://schemas.microsoft.com/office/drawing/2014/main" id="{33A16EDE-97CF-4C12-BC97-8EBF31B1F2E0}"/>
                </a:ext>
              </a:extLst>
            </p:cNvPr>
            <p:cNvPicPr>
              <a:picLocks noChangeAspect="1"/>
            </p:cNvPicPr>
            <p:nvPr/>
          </p:nvPicPr>
          <p:blipFill>
            <a:blip r:embed="rId4"/>
            <a:stretch>
              <a:fillRect/>
            </a:stretch>
          </p:blipFill>
          <p:spPr>
            <a:xfrm>
              <a:off x="732619" y="5372232"/>
              <a:ext cx="472421" cy="833027"/>
            </a:xfrm>
            <a:prstGeom prst="rect">
              <a:avLst/>
            </a:prstGeom>
          </p:spPr>
        </p:pic>
        <p:sp>
          <p:nvSpPr>
            <p:cNvPr id="63" name="TextBox 62">
              <a:extLst>
                <a:ext uri="{FF2B5EF4-FFF2-40B4-BE49-F238E27FC236}">
                  <a16:creationId xmlns:a16="http://schemas.microsoft.com/office/drawing/2014/main" id="{B891DE28-7FA2-429B-8019-24A5BF076222}"/>
                </a:ext>
              </a:extLst>
            </p:cNvPr>
            <p:cNvSpPr txBox="1"/>
            <p:nvPr/>
          </p:nvSpPr>
          <p:spPr>
            <a:xfrm>
              <a:off x="600076" y="6151224"/>
              <a:ext cx="827483" cy="492442"/>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a:ln>
                    <a:noFill/>
                  </a:ln>
                  <a:solidFill>
                    <a:prstClr val="black"/>
                  </a:solidFill>
                  <a:effectLst/>
                  <a:uLnTx/>
                  <a:uFillTx/>
                  <a:latin typeface="Network Rail Sans" panose="02000000040000020004" pitchFamily="2" charset="0"/>
                </a:rPr>
                <a:t>F-2-F Health Surveillance Medical</a:t>
              </a:r>
            </a:p>
          </p:txBody>
        </p:sp>
        <p:sp>
          <p:nvSpPr>
            <p:cNvPr id="64" name="Oval 63">
              <a:extLst>
                <a:ext uri="{FF2B5EF4-FFF2-40B4-BE49-F238E27FC236}">
                  <a16:creationId xmlns:a16="http://schemas.microsoft.com/office/drawing/2014/main" id="{C48B611E-8910-4EC0-AE90-47B303110AC3}"/>
                </a:ext>
              </a:extLst>
            </p:cNvPr>
            <p:cNvSpPr/>
            <p:nvPr/>
          </p:nvSpPr>
          <p:spPr>
            <a:xfrm>
              <a:off x="313132" y="5372232"/>
              <a:ext cx="1254920" cy="1290906"/>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no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741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25960" y="28773"/>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Resource Library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24634"/>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Safety Bulletins, Alerts, Advice and Shared Learning</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ED4AB55-433A-4E6D-B5FE-42291601F878}"/>
              </a:ext>
            </a:extLst>
          </p:cNvPr>
          <p:cNvSpPr/>
          <p:nvPr/>
        </p:nvSpPr>
        <p:spPr>
          <a:xfrm>
            <a:off x="313376" y="1448400"/>
            <a:ext cx="8579104" cy="3682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hlinkClick r:id="rId8" action="ppaction://hlinkfile"/>
              </a:rPr>
              <a:t>Safety-Advice-NRA21-05-Preventing-water-ingress-to-25kV-Track-Sectioning-Cabin.pdf</a:t>
            </a:r>
            <a:endPar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hlinkClick r:id="rId9" action="ppaction://hlinkfile"/>
              </a:rPr>
              <a:t>Letter of Instruction 1.25m Position of Safety v1.0.pdf</a:t>
            </a:r>
            <a:endPar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hlinkClick r:id="rId10" action="ppaction://hlinkfile"/>
              </a:rPr>
              <a:t>Speeding Matrix.pdf</a:t>
            </a:r>
            <a:endParaRPr kumimoji="0" lang="en-GB" sz="14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p:txBody>
      </p:sp>
      <p:sp>
        <p:nvSpPr>
          <p:cNvPr id="11" name="TextBox 10">
            <a:extLst>
              <a:ext uri="{FF2B5EF4-FFF2-40B4-BE49-F238E27FC236}">
                <a16:creationId xmlns:a16="http://schemas.microsoft.com/office/drawing/2014/main" id="{437707CD-0C10-4A07-96B9-57B090AC4A9A}"/>
              </a:ext>
            </a:extLst>
          </p:cNvPr>
          <p:cNvSpPr txBox="1"/>
          <p:nvPr/>
        </p:nvSpPr>
        <p:spPr>
          <a:xfrm>
            <a:off x="791580" y="6121779"/>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Resource</a:t>
            </a:r>
            <a:r>
              <a:rPr lang="en-GB" sz="2000" b="1">
                <a:solidFill>
                  <a:prstClr val="white"/>
                </a:solidFill>
                <a:latin typeface="Network Rail Sans" panose="02000000040000020004" pitchFamily="50" charset="0"/>
              </a:rPr>
              <a:t> Library</a:t>
            </a:r>
            <a:endPar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endParaRPr>
          </a:p>
        </p:txBody>
      </p:sp>
      <p:pic>
        <p:nvPicPr>
          <p:cNvPr id="14" name="Picture 13" descr="Image result for discuss white icon">
            <a:extLst>
              <a:ext uri="{FF2B5EF4-FFF2-40B4-BE49-F238E27FC236}">
                <a16:creationId xmlns:a16="http://schemas.microsoft.com/office/drawing/2014/main" id="{0A9ED09F-3CEC-4550-B0C1-F8B6F82EF69A}"/>
              </a:ext>
            </a:extLst>
          </p:cNvPr>
          <p:cNvPicPr>
            <a:picLocks noChangeAspect="1" noChangeArrowheads="1"/>
          </p:cNvPicPr>
          <p:nvPr/>
        </p:nvPicPr>
        <p:blipFill>
          <a:blip r:embed="rId11"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342" y="6121779"/>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00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ADB437-C636-485E-BF8E-19CAC8C83DD6}"/>
              </a:ext>
            </a:extLst>
          </p:cNvPr>
          <p:cNvGrpSpPr/>
          <p:nvPr/>
        </p:nvGrpSpPr>
        <p:grpSpPr>
          <a:xfrm>
            <a:off x="1763688" y="1383702"/>
            <a:ext cx="6048672" cy="3342174"/>
            <a:chOff x="1763688" y="2565402"/>
            <a:chExt cx="6048672" cy="2326324"/>
          </a:xfrm>
        </p:grpSpPr>
        <p:sp>
          <p:nvSpPr>
            <p:cNvPr id="6" name="TextBox 5">
              <a:extLst>
                <a:ext uri="{FF2B5EF4-FFF2-40B4-BE49-F238E27FC236}">
                  <a16:creationId xmlns:a16="http://schemas.microsoft.com/office/drawing/2014/main" id="{22881DA1-E00C-4328-9299-56AFA5350887}"/>
                </a:ext>
              </a:extLst>
            </p:cNvPr>
            <p:cNvSpPr txBox="1"/>
            <p:nvPr/>
          </p:nvSpPr>
          <p:spPr>
            <a:xfrm>
              <a:off x="6372200" y="4191471"/>
              <a:ext cx="28803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a:ea typeface="+mn-ea"/>
                  <a:cs typeface="+mn-cs"/>
                </a:rPr>
                <a:t>7</a:t>
              </a:r>
            </a:p>
          </p:txBody>
        </p:sp>
        <p:grpSp>
          <p:nvGrpSpPr>
            <p:cNvPr id="4" name="Group 3">
              <a:extLst>
                <a:ext uri="{FF2B5EF4-FFF2-40B4-BE49-F238E27FC236}">
                  <a16:creationId xmlns:a16="http://schemas.microsoft.com/office/drawing/2014/main" id="{B67F416F-D6D7-477E-AE24-0EE769A757F6}"/>
                </a:ext>
              </a:extLst>
            </p:cNvPr>
            <p:cNvGrpSpPr/>
            <p:nvPr/>
          </p:nvGrpSpPr>
          <p:grpSpPr>
            <a:xfrm>
              <a:off x="1763688" y="2565402"/>
              <a:ext cx="6048672" cy="2326324"/>
              <a:chOff x="1475656" y="1700808"/>
              <a:chExt cx="6048672" cy="2326324"/>
            </a:xfrm>
          </p:grpSpPr>
          <p:sp>
            <p:nvSpPr>
              <p:cNvPr id="7" name="Rectangle 6">
                <a:hlinkClick r:id="rId2"/>
                <a:extLst>
                  <a:ext uri="{FF2B5EF4-FFF2-40B4-BE49-F238E27FC236}">
                    <a16:creationId xmlns:a16="http://schemas.microsoft.com/office/drawing/2014/main" id="{30880810-EC53-46F9-BAAF-3B22F9E6D6D3}"/>
                  </a:ext>
                </a:extLst>
              </p:cNvPr>
              <p:cNvSpPr/>
              <p:nvPr/>
            </p:nvSpPr>
            <p:spPr>
              <a:xfrm>
                <a:off x="1475656" y="1700808"/>
                <a:ext cx="6048672" cy="1904608"/>
              </a:xfrm>
              <a:prstGeom prst="rect">
                <a:avLst/>
              </a:prstGeom>
              <a:solidFill>
                <a:schemeClr val="bg1"/>
              </a:solidFill>
              <a:ln>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FE73B4A-04BE-42D9-A742-F4FE590B1A81}"/>
                  </a:ext>
                </a:extLst>
              </p:cNvPr>
              <p:cNvSpPr/>
              <p:nvPr/>
            </p:nvSpPr>
            <p:spPr>
              <a:xfrm>
                <a:off x="1672517" y="1820581"/>
                <a:ext cx="5688632" cy="220655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1F497D"/>
                    </a:solidFill>
                    <a:effectLst/>
                    <a:uLnTx/>
                    <a:uFillTx/>
                    <a:latin typeface="Network Rail Sans" panose="02000000040000020004"/>
                    <a:ea typeface="+mn-ea"/>
                    <a:cs typeface="Arial" panose="020B0604020202020204" pitchFamily="34" charset="0"/>
                  </a:rPr>
                  <a:t>Remember to record that you have watched Team Talk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1F497D"/>
                    </a:solidFill>
                    <a:effectLst/>
                    <a:uLnTx/>
                    <a:uFillTx/>
                    <a:latin typeface="Network Rail Sans" panose="02000000040000020004"/>
                    <a:ea typeface="+mn-ea"/>
                    <a:cs typeface="Arial" panose="020B0604020202020204" pitchFamily="34" charset="0"/>
                    <a:hlinkClick r:id="rId3"/>
                  </a:rPr>
                  <a:t>Click here </a:t>
                </a:r>
                <a:r>
                  <a:rPr kumimoji="0" lang="en-GB" sz="1600" b="0" i="0" u="none" strike="noStrike" kern="1200" cap="none" spc="0" normalizeH="0" baseline="0" noProof="0">
                    <a:ln>
                      <a:noFill/>
                    </a:ln>
                    <a:solidFill>
                      <a:srgbClr val="1F497D"/>
                    </a:solidFill>
                    <a:effectLst/>
                    <a:uLnTx/>
                    <a:uFillTx/>
                    <a:latin typeface="Network Rail Sans" panose="02000000040000020004"/>
                    <a:ea typeface="+mn-ea"/>
                    <a:cs typeface="Arial" panose="020B0604020202020204" pitchFamily="34" charset="0"/>
                  </a:rPr>
                  <a:t>for a guide on how to use the new Business Briefing System to do this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1F497D"/>
                  </a:solidFill>
                  <a:effectLst/>
                  <a:uLnTx/>
                  <a:uFillTx/>
                  <a:latin typeface="Network Rail Sans" panose="02000000040000020004"/>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a:solidFill>
                      <a:srgbClr val="1F497D"/>
                    </a:solidFill>
                    <a:latin typeface="Network Rail Sans" panose="02000000040000020004"/>
                    <a:cs typeface="Arial" panose="020B0604020202020204" pitchFamily="34" charset="0"/>
                  </a:rPr>
                  <a:t>Also remember to record that you have received Safety Briefing via the Business Briefing System or via the dedicated person in your Business Unit.</a:t>
                </a:r>
                <a:endParaRPr kumimoji="0" lang="en-GB" sz="2000" b="0" i="0" u="none" strike="noStrike" kern="1200" cap="none" spc="0" normalizeH="0" baseline="0" noProof="0">
                  <a:ln>
                    <a:noFill/>
                  </a:ln>
                  <a:solidFill>
                    <a:srgbClr val="1F497D"/>
                  </a:solidFill>
                  <a:effectLst/>
                  <a:uLnTx/>
                  <a:uFillTx/>
                  <a:latin typeface="Network Rail Sans" panose="020000000400000200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200" b="0"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0FF0D469-47C0-46A9-AB11-2D37519F2BC2}"/>
              </a:ext>
            </a:extLst>
          </p:cNvPr>
          <p:cNvPicPr>
            <a:picLocks noChangeAspect="1"/>
          </p:cNvPicPr>
          <p:nvPr/>
        </p:nvPicPr>
        <p:blipFill>
          <a:blip r:embed="rId4"/>
          <a:stretch>
            <a:fillRect/>
          </a:stretch>
        </p:blipFill>
        <p:spPr>
          <a:xfrm>
            <a:off x="179512" y="4329552"/>
            <a:ext cx="3779912" cy="236244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D1F1B1DB-E2B4-4B01-9203-B8FC38B06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78" y="5476302"/>
            <a:ext cx="4571622" cy="1249577"/>
          </a:xfrm>
          <a:prstGeom prst="rect">
            <a:avLst/>
          </a:prstGeom>
        </p:spPr>
      </p:pic>
      <p:sp>
        <p:nvSpPr>
          <p:cNvPr id="14" name="TextBox 13">
            <a:extLst>
              <a:ext uri="{FF2B5EF4-FFF2-40B4-BE49-F238E27FC236}">
                <a16:creationId xmlns:a16="http://schemas.microsoft.com/office/drawing/2014/main" id="{26E203E7-9ECA-4ECE-B22E-1533D2F6EF0D}"/>
              </a:ext>
            </a:extLst>
          </p:cNvPr>
          <p:cNvSpPr txBox="1"/>
          <p:nvPr/>
        </p:nvSpPr>
        <p:spPr>
          <a:xfrm>
            <a:off x="323528" y="5070"/>
            <a:ext cx="1440160" cy="170080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1F497D"/>
              </a:solidFill>
              <a:effectLst/>
              <a:uLnTx/>
              <a:uFillTx/>
              <a:latin typeface="Arial" charset="0"/>
              <a:ea typeface="+mn-ea"/>
              <a:cs typeface="+mn-cs"/>
            </a:endParaRPr>
          </a:p>
        </p:txBody>
      </p:sp>
      <p:pic>
        <p:nvPicPr>
          <p:cNvPr id="13" name="Picture 12" descr="A picture containing graphical user interface, text&#10;&#10;Description automatically generated">
            <a:extLst>
              <a:ext uri="{FF2B5EF4-FFF2-40B4-BE49-F238E27FC236}">
                <a16:creationId xmlns:a16="http://schemas.microsoft.com/office/drawing/2014/main" id="{268085AD-3389-476A-B807-63F9A6DF5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19" y="-292664"/>
            <a:ext cx="1623365" cy="2296276"/>
          </a:xfrm>
          <a:prstGeom prst="rect">
            <a:avLst/>
          </a:prstGeom>
        </p:spPr>
      </p:pic>
    </p:spTree>
    <p:extLst>
      <p:ext uri="{BB962C8B-B14F-4D97-AF65-F5344CB8AC3E}">
        <p14:creationId xmlns:p14="http://schemas.microsoft.com/office/powerpoint/2010/main" val="47726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479927" y="1071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lumMod val="50000"/>
                  </a:prstClr>
                </a:solidFill>
                <a:effectLst/>
                <a:uLnTx/>
                <a:uFillTx/>
                <a:latin typeface="Arial" charset="0"/>
                <a:ea typeface="+mn-ea"/>
                <a:cs typeface="+mn-cs"/>
              </a:rPr>
              <a:t>Accidents and Operational Close Calls Period 13</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193986"/>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4067945" y="1188947"/>
            <a:ext cx="4940913" cy="5093702"/>
          </a:xfrm>
          <a:prstGeom prst="rect">
            <a:avLst/>
          </a:prstGeom>
          <a:noFill/>
        </p:spPr>
        <p:txBody>
          <a:bodyPr wrap="square" lIns="91440" tIns="45720" rIns="91440" bIns="45720" rtlCol="0" anchor="t">
            <a:spAutoFit/>
          </a:bodyPr>
          <a:lstStyle/>
          <a:p>
            <a:pPr marR="0" lvl="0" algn="l" defTabSz="914400" rtl="0" eaLnBrk="0" fontAlgn="base" latinLnBrk="0" hangingPunct="0">
              <a:lnSpc>
                <a:spcPct val="100000"/>
              </a:lnSpc>
              <a:spcBef>
                <a:spcPct val="0"/>
              </a:spcBef>
              <a:spcAft>
                <a:spcPts val="600"/>
              </a:spcAft>
              <a:buClrTx/>
              <a:buSzTx/>
              <a:tabLst/>
              <a:defRPr/>
            </a:pPr>
            <a:r>
              <a:rPr lang="en-GB" sz="1400" b="1">
                <a:solidFill>
                  <a:srgbClr val="000000"/>
                </a:solidFill>
                <a:latin typeface="Network Rail Sans"/>
              </a:rPr>
              <a:t>Significant Accidents</a:t>
            </a:r>
          </a:p>
          <a:p>
            <a:pPr marR="0" lvl="0" algn="l" defTabSz="914400" rtl="0" eaLnBrk="0" fontAlgn="base" latinLnBrk="0" hangingPunct="0">
              <a:lnSpc>
                <a:spcPct val="100000"/>
              </a:lnSpc>
              <a:spcBef>
                <a:spcPct val="0"/>
              </a:spcBef>
              <a:spcAft>
                <a:spcPts val="600"/>
              </a:spcAft>
              <a:buClrTx/>
              <a:buSzTx/>
              <a:tabLst/>
              <a:defRPr/>
            </a:pPr>
            <a:r>
              <a:rPr lang="en-GB" sz="1200" b="1">
                <a:solidFill>
                  <a:srgbClr val="000000"/>
                </a:solidFill>
                <a:latin typeface="Network Rail Sans"/>
              </a:rPr>
              <a:t>Fractured Thumb;</a:t>
            </a:r>
          </a:p>
          <a:p>
            <a:pPr>
              <a:spcAft>
                <a:spcPts val="600"/>
              </a:spcAft>
              <a:defRPr/>
            </a:pPr>
            <a:r>
              <a:rPr lang="en-GB" sz="1200" b="1">
                <a:solidFill>
                  <a:srgbClr val="000000"/>
                </a:solidFill>
                <a:latin typeface="Network Rail Sans"/>
              </a:rPr>
              <a:t>17/03/2021</a:t>
            </a:r>
            <a:r>
              <a:rPr lang="en-GB" sz="1200">
                <a:solidFill>
                  <a:srgbClr val="000000"/>
                </a:solidFill>
                <a:latin typeface="Network Rail Sans"/>
              </a:rPr>
              <a:t> (Possession Management Group) a member of staff sustained a fracture to his left thumb as a result of a Slip, Trip and Fall accident. </a:t>
            </a:r>
            <a:r>
              <a:rPr lang="en-GB" sz="1200" b="1">
                <a:solidFill>
                  <a:srgbClr val="000000"/>
                </a:solidFill>
                <a:latin typeface="Network Rail Sans"/>
              </a:rPr>
              <a:t>More information on Slide 6</a:t>
            </a:r>
            <a:endParaRPr lang="en-GB" sz="1400" b="1">
              <a:solidFill>
                <a:srgbClr val="000000"/>
              </a:solidFill>
              <a:latin typeface="Network Rail Sans"/>
            </a:endParaRPr>
          </a:p>
          <a:p>
            <a:pPr lvl="0">
              <a:spcAft>
                <a:spcPts val="600"/>
              </a:spcAft>
              <a:defRPr/>
            </a:pPr>
            <a:r>
              <a:rPr lang="en-GB" sz="1400" b="1">
                <a:solidFill>
                  <a:srgbClr val="000000"/>
                </a:solidFill>
                <a:latin typeface="Network Rail Sans"/>
              </a:rPr>
              <a:t>Other accidents</a:t>
            </a:r>
          </a:p>
          <a:p>
            <a:pPr lvl="0">
              <a:spcAft>
                <a:spcPts val="600"/>
              </a:spcAft>
              <a:defRPr/>
            </a:pPr>
            <a:r>
              <a:rPr lang="en-GB" sz="1200" b="1">
                <a:solidFill>
                  <a:srgbClr val="000000"/>
                </a:solidFill>
                <a:latin typeface="Network Rail Sans"/>
              </a:rPr>
              <a:t>18/03/2021 (Outer DU</a:t>
            </a:r>
            <a:r>
              <a:rPr lang="en-GB" sz="1200">
                <a:solidFill>
                  <a:srgbClr val="000000"/>
                </a:solidFill>
                <a:latin typeface="Network Rail Sans"/>
              </a:rPr>
              <a:t>) a member of staff dislocated his right ring finger as a result of a Slip, Trip and Fall accident. </a:t>
            </a:r>
            <a:r>
              <a:rPr lang="en-GB" sz="1200" b="1">
                <a:solidFill>
                  <a:srgbClr val="000000"/>
                </a:solidFill>
                <a:latin typeface="Network Rail Sans"/>
              </a:rPr>
              <a:t>More information on Slide 7</a:t>
            </a:r>
          </a:p>
          <a:p>
            <a:pPr>
              <a:spcAft>
                <a:spcPts val="600"/>
              </a:spcAft>
              <a:defRPr/>
            </a:pPr>
            <a:r>
              <a:rPr lang="en-GB" sz="1200" b="1">
                <a:solidFill>
                  <a:srgbClr val="000000"/>
                </a:solidFill>
                <a:latin typeface="Network Rail Sans"/>
              </a:rPr>
              <a:t>23/03/2021 (Ops) </a:t>
            </a:r>
            <a:r>
              <a:rPr lang="en-GB" sz="1200">
                <a:solidFill>
                  <a:srgbClr val="000000"/>
                </a:solidFill>
                <a:latin typeface="Network Rail Sans"/>
              </a:rPr>
              <a:t>During a routine patrol of the platform at </a:t>
            </a:r>
            <a:r>
              <a:rPr lang="en-GB" sz="1200" err="1">
                <a:solidFill>
                  <a:srgbClr val="000000"/>
                </a:solidFill>
                <a:latin typeface="Network Rail Sans"/>
              </a:rPr>
              <a:t>Berrylands</a:t>
            </a:r>
            <a:r>
              <a:rPr lang="en-GB" sz="1200">
                <a:solidFill>
                  <a:srgbClr val="000000"/>
                </a:solidFill>
                <a:latin typeface="Network Rail Sans"/>
              </a:rPr>
              <a:t> station , a Trespass and  Welfare Officer witnessed a fatality where a member of the public was  struck  by  a fast train approaching the station. He was shaken by the incident. </a:t>
            </a:r>
            <a:endParaRPr lang="en-GB" sz="1200">
              <a:solidFill>
                <a:srgbClr val="000000"/>
              </a:solidFill>
              <a:latin typeface="Network Rail Sans" panose="02000000040000020004" pitchFamily="50" charset="0"/>
            </a:endParaRPr>
          </a:p>
          <a:p>
            <a:pPr>
              <a:spcAft>
                <a:spcPts val="600"/>
              </a:spcAft>
              <a:defRPr/>
            </a:pPr>
            <a:r>
              <a:rPr lang="en-GB" sz="1200" b="1">
                <a:solidFill>
                  <a:srgbClr val="000000"/>
                </a:solidFill>
                <a:latin typeface="Network Rail Sans"/>
              </a:rPr>
              <a:t>17/03/2021 (Ops) </a:t>
            </a:r>
            <a:r>
              <a:rPr lang="en-GB" sz="1200">
                <a:solidFill>
                  <a:srgbClr val="000000"/>
                </a:solidFill>
                <a:latin typeface="Network Rail Sans"/>
              </a:rPr>
              <a:t>- A welfare and trespass officer  was racially abused by a drunken male passenger when he asked him  to move away from the platform edge at  Kingston station. </a:t>
            </a:r>
            <a:endParaRPr lang="en-GB" sz="1200">
              <a:solidFill>
                <a:srgbClr val="000000"/>
              </a:solidFill>
              <a:latin typeface="Network Rail Sans" panose="02000000040000020004" pitchFamily="50" charset="0"/>
            </a:endParaRPr>
          </a:p>
          <a:p>
            <a:pPr>
              <a:spcAft>
                <a:spcPts val="600"/>
              </a:spcAft>
              <a:defRPr/>
            </a:pPr>
            <a:r>
              <a:rPr lang="en-GB" sz="1200" b="1">
                <a:solidFill>
                  <a:srgbClr val="000000"/>
                </a:solidFill>
                <a:latin typeface="Network Rail Sans"/>
              </a:rPr>
              <a:t>20/03/2021 (Ops) </a:t>
            </a:r>
            <a:r>
              <a:rPr lang="en-GB" sz="1200">
                <a:solidFill>
                  <a:srgbClr val="000000"/>
                </a:solidFill>
                <a:latin typeface="Network Rail Sans"/>
              </a:rPr>
              <a:t>A Trespass and Welfare Officer  at Pokesdown station,  was punched repeatedly   by an intoxicated  female passenger   when he intervened to stop the female from assaulting other passengers on the platform. No injuries sustained.  The female passenger  returned to the station on the  22/03/2021  and verbally threatened the Trespass and Welfare Officer. </a:t>
            </a:r>
            <a:endParaRPr lang="en-GB" sz="1200">
              <a:solidFill>
                <a:srgbClr val="000000"/>
              </a:solidFill>
              <a:latin typeface="Network Rail Sans" panose="02000000040000020004" pitchFamily="50" charset="0"/>
            </a:endParaRPr>
          </a:p>
          <a:p>
            <a:pPr lvl="0">
              <a:spcAft>
                <a:spcPts val="600"/>
              </a:spcAft>
              <a:defRPr/>
            </a:pPr>
            <a:endParaRPr lang="en-GB" sz="1200">
              <a:solidFill>
                <a:srgbClr val="000000"/>
              </a:solidFill>
              <a:latin typeface="Network Rail Sans" panose="02000000040000020004" pitchFamily="50" charset="0"/>
            </a:endParaRPr>
          </a:p>
          <a:p>
            <a:pPr lvl="0">
              <a:spcAft>
                <a:spcPts val="600"/>
              </a:spcAft>
              <a:defRPr/>
            </a:pPr>
            <a:endParaRPr lang="en-GB" sz="1200" b="1">
              <a:solidFill>
                <a:srgbClr val="000000"/>
              </a:solidFill>
              <a:latin typeface="Network Rail Sans" panose="02000000040000020004" pitchFamily="50" charset="0"/>
            </a:endParaRPr>
          </a:p>
        </p:txBody>
      </p:sp>
      <p:sp>
        <p:nvSpPr>
          <p:cNvPr id="13" name="TextBox 12">
            <a:extLst>
              <a:ext uri="{FF2B5EF4-FFF2-40B4-BE49-F238E27FC236}">
                <a16:creationId xmlns:a16="http://schemas.microsoft.com/office/drawing/2014/main" id="{1F851545-AA83-4D74-BE8A-FF718FCDC898}"/>
              </a:ext>
            </a:extLst>
          </p:cNvPr>
          <p:cNvSpPr txBox="1"/>
          <p:nvPr/>
        </p:nvSpPr>
        <p:spPr>
          <a:xfrm>
            <a:off x="135142" y="5373216"/>
            <a:ext cx="3849780" cy="461665"/>
          </a:xfrm>
          <a:prstGeom prst="rect">
            <a:avLst/>
          </a:prstGeom>
          <a:solidFill>
            <a:schemeClr val="accent5">
              <a:lumMod val="20000"/>
              <a:lumOff val="80000"/>
            </a:schemeClr>
          </a:solidFill>
          <a:ln w="19050">
            <a:solidFill>
              <a:schemeClr val="tx1"/>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Network Rail Sans"/>
              </a:rPr>
              <a:t>Fatality Weighted Injuries (FWI)</a:t>
            </a:r>
          </a:p>
          <a:p>
            <a:pPr>
              <a:defRPr/>
            </a:pPr>
            <a:r>
              <a:rPr lang="en-GB" sz="1200" b="1">
                <a:solidFill>
                  <a:srgbClr val="FF0000"/>
                </a:solidFill>
                <a:latin typeface="Network Rail Sans"/>
              </a:rPr>
              <a:t>0.015 </a:t>
            </a:r>
            <a:r>
              <a:rPr lang="en-GB" sz="1200" b="1">
                <a:solidFill>
                  <a:schemeClr val="tx1"/>
                </a:solidFill>
                <a:latin typeface="Network Rail Sans"/>
              </a:rPr>
              <a:t>MAA </a:t>
            </a:r>
            <a:r>
              <a:rPr kumimoji="0" lang="en-GB" sz="1200" b="1" i="0" u="none" strike="noStrike" kern="1200" cap="none" spc="0" normalizeH="0" baseline="0" noProof="0">
                <a:ln>
                  <a:noFill/>
                </a:ln>
                <a:solidFill>
                  <a:schemeClr val="tx1"/>
                </a:solidFill>
                <a:effectLst/>
                <a:uLnTx/>
                <a:uFillTx/>
                <a:latin typeface="Network Rail Sans"/>
              </a:rPr>
              <a:t>against target of 0.059 for </a:t>
            </a:r>
            <a:r>
              <a:rPr lang="en-GB" sz="1200" b="1">
                <a:solidFill>
                  <a:schemeClr val="tx1"/>
                </a:solidFill>
                <a:latin typeface="Network Rail Sans"/>
              </a:rPr>
              <a:t>the</a:t>
            </a:r>
            <a:r>
              <a:rPr kumimoji="0" lang="en-GB" sz="1200" b="1" i="0" u="none" strike="noStrike" kern="1200" cap="none" spc="0" normalizeH="0" baseline="0" noProof="0">
                <a:ln>
                  <a:noFill/>
                </a:ln>
                <a:solidFill>
                  <a:schemeClr val="tx1"/>
                </a:solidFill>
                <a:effectLst/>
                <a:uLnTx/>
                <a:uFillTx/>
                <a:latin typeface="Network Rail Sans"/>
              </a:rPr>
              <a:t> route</a:t>
            </a:r>
            <a:endParaRPr lang="en-GB" sz="1200" b="1" i="0" u="none" strike="noStrike" kern="1200" cap="none" spc="0" normalizeH="0" baseline="0" noProof="0">
              <a:ln>
                <a:noFill/>
              </a:ln>
              <a:solidFill>
                <a:schemeClr val="tx1"/>
              </a:solidFill>
              <a:effectLst/>
              <a:uLnTx/>
              <a:uFillTx/>
              <a:latin typeface="Network Rail Sans"/>
            </a:endParaRPr>
          </a:p>
        </p:txBody>
      </p:sp>
      <p:sp>
        <p:nvSpPr>
          <p:cNvPr id="15" name="TextBox 14">
            <a:extLst>
              <a:ext uri="{FF2B5EF4-FFF2-40B4-BE49-F238E27FC236}">
                <a16:creationId xmlns:a16="http://schemas.microsoft.com/office/drawing/2014/main" id="{1FBE42D7-CDAB-4ED5-817F-3BD5069B75FA}"/>
              </a:ext>
            </a:extLst>
          </p:cNvPr>
          <p:cNvSpPr txBox="1"/>
          <p:nvPr/>
        </p:nvSpPr>
        <p:spPr>
          <a:xfrm>
            <a:off x="791580" y="6022853"/>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pic>
        <p:nvPicPr>
          <p:cNvPr id="21" name="Picture 20" descr="Image result for discuss white icon">
            <a:extLst>
              <a:ext uri="{FF2B5EF4-FFF2-40B4-BE49-F238E27FC236}">
                <a16:creationId xmlns:a16="http://schemas.microsoft.com/office/drawing/2014/main" id="{796BB83E-29C9-46E5-B106-74BF85A767FE}"/>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8004" y="6116022"/>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a:extLst>
              <a:ext uri="{FF2B5EF4-FFF2-40B4-BE49-F238E27FC236}">
                <a16:creationId xmlns:a16="http://schemas.microsoft.com/office/drawing/2014/main" id="{4114E8FD-E09B-4F37-B4BC-AB13E8A23A5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5" name="Picture 24">
            <a:extLst>
              <a:ext uri="{FF2B5EF4-FFF2-40B4-BE49-F238E27FC236}">
                <a16:creationId xmlns:a16="http://schemas.microsoft.com/office/drawing/2014/main" id="{1FC00900-4426-428B-8DC5-DA0CE08BD31C}"/>
              </a:ext>
            </a:extLst>
          </p:cNvPr>
          <p:cNvPicPr>
            <a:picLocks noChangeAspect="1"/>
          </p:cNvPicPr>
          <p:nvPr/>
        </p:nvPicPr>
        <p:blipFill>
          <a:blip r:embed="rId9"/>
          <a:stretch>
            <a:fillRect/>
          </a:stretch>
        </p:blipFill>
        <p:spPr>
          <a:xfrm>
            <a:off x="240439" y="1460890"/>
            <a:ext cx="3744483" cy="2465425"/>
          </a:xfrm>
          <a:prstGeom prst="rect">
            <a:avLst/>
          </a:prstGeom>
        </p:spPr>
      </p:pic>
      <p:pic>
        <p:nvPicPr>
          <p:cNvPr id="26" name="Picture 25">
            <a:extLst>
              <a:ext uri="{FF2B5EF4-FFF2-40B4-BE49-F238E27FC236}">
                <a16:creationId xmlns:a16="http://schemas.microsoft.com/office/drawing/2014/main" id="{6F3753B2-AF7E-448B-BE2C-DFEE678F4CD2}"/>
              </a:ext>
            </a:extLst>
          </p:cNvPr>
          <p:cNvPicPr>
            <a:picLocks noChangeAspect="1"/>
          </p:cNvPicPr>
          <p:nvPr/>
        </p:nvPicPr>
        <p:blipFill>
          <a:blip r:embed="rId10"/>
          <a:stretch>
            <a:fillRect/>
          </a:stretch>
        </p:blipFill>
        <p:spPr>
          <a:xfrm>
            <a:off x="135142" y="4101799"/>
            <a:ext cx="3849780" cy="1180194"/>
          </a:xfrm>
          <a:prstGeom prst="rect">
            <a:avLst/>
          </a:prstGeom>
          <a:ln w="6350">
            <a:solidFill>
              <a:schemeClr val="tx1"/>
            </a:solidFill>
          </a:ln>
        </p:spPr>
      </p:pic>
    </p:spTree>
    <p:extLst>
      <p:ext uri="{BB962C8B-B14F-4D97-AF65-F5344CB8AC3E}">
        <p14:creationId xmlns:p14="http://schemas.microsoft.com/office/powerpoint/2010/main" val="45872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Accidents and Operational Close Calls  Period 13 </a:t>
            </a:r>
            <a:r>
              <a:rPr lang="en-GB" sz="1800" b="1">
                <a:solidFill>
                  <a:prstClr val="white">
                    <a:lumMod val="50000"/>
                  </a:prstClr>
                </a:solidFill>
              </a:rPr>
              <a:t>cont.</a:t>
            </a:r>
            <a:endPar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458EA9-96B1-40AA-A45D-94E33EEA8727}"/>
              </a:ext>
            </a:extLst>
          </p:cNvPr>
          <p:cNvSpPr txBox="1"/>
          <p:nvPr/>
        </p:nvSpPr>
        <p:spPr>
          <a:xfrm>
            <a:off x="179512" y="1341923"/>
            <a:ext cx="8856984" cy="3985706"/>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400" b="1" i="0" u="none" strike="noStrike" kern="1200" cap="none" spc="0" normalizeH="0" baseline="0" noProof="0">
                <a:ln>
                  <a:noFill/>
                </a:ln>
                <a:solidFill>
                  <a:schemeClr val="tx1"/>
                </a:solidFill>
                <a:effectLst/>
                <a:uLnTx/>
                <a:uFillTx/>
                <a:latin typeface="Network Rail Sans"/>
              </a:rPr>
              <a:t>Other Accidents continued</a:t>
            </a:r>
            <a:endParaRPr lang="en-GB" sz="1400" b="1" i="0" u="none" strike="noStrike" kern="1200" cap="none" spc="0" normalizeH="0" baseline="0" noProof="0">
              <a:ln>
                <a:noFill/>
              </a:ln>
              <a:solidFill>
                <a:schemeClr val="tx1"/>
              </a:solidFill>
              <a:effectLst/>
              <a:uLnTx/>
              <a:uFillTx/>
              <a:latin typeface="Network Rail Sans"/>
            </a:endParaRPr>
          </a:p>
          <a:p>
            <a:pPr>
              <a:spcAft>
                <a:spcPts val="600"/>
              </a:spcAft>
              <a:defRPr/>
            </a:pPr>
            <a:endParaRPr lang="en-GB" sz="1400" b="1">
              <a:solidFill>
                <a:schemeClr val="tx1"/>
              </a:solidFill>
              <a:latin typeface="Network Rail Sans"/>
            </a:endParaRPr>
          </a:p>
          <a:p>
            <a:pPr>
              <a:spcAft>
                <a:spcPts val="600"/>
              </a:spcAft>
              <a:defRPr/>
            </a:pPr>
            <a:r>
              <a:rPr lang="en-GB" sz="1200" b="1">
                <a:solidFill>
                  <a:srgbClr val="000000"/>
                </a:solidFill>
                <a:latin typeface="Network Rail Sans"/>
              </a:rPr>
              <a:t>26/03/2021 (Inner DU) </a:t>
            </a:r>
            <a:r>
              <a:rPr lang="en-GB" sz="1200">
                <a:solidFill>
                  <a:srgbClr val="000000"/>
                </a:solidFill>
                <a:latin typeface="Network Rail Sans"/>
              </a:rPr>
              <a:t>verbal altercation at Sunningdale, a contractor became abusive towards a Supervisor after he was asked to move his car that was parked on a private driveway.</a:t>
            </a:r>
            <a:endParaRPr kumimoji="0" lang="en-GB" sz="1400" b="1" i="0" u="none" strike="noStrike" kern="1200" cap="none" spc="0" normalizeH="0" baseline="0" noProof="0">
              <a:ln>
                <a:noFill/>
              </a:ln>
              <a:solidFill>
                <a:prstClr val="black"/>
              </a:solidFill>
              <a:effectLst/>
              <a:uLnTx/>
              <a:uFillTx/>
              <a:latin typeface="Network Rail Sans"/>
            </a:endParaRPr>
          </a:p>
          <a:p>
            <a:pPr>
              <a:spcAft>
                <a:spcPts val="600"/>
              </a:spcAft>
              <a:defRPr/>
            </a:pPr>
            <a:r>
              <a:rPr lang="en-GB" sz="1200" b="1">
                <a:solidFill>
                  <a:srgbClr val="000000"/>
                </a:solidFill>
                <a:latin typeface="Network Rail Sans"/>
              </a:rPr>
              <a:t>26/03/2021 (Ops)  </a:t>
            </a:r>
            <a:r>
              <a:rPr lang="en-GB" sz="1200">
                <a:solidFill>
                  <a:srgbClr val="000000"/>
                </a:solidFill>
                <a:latin typeface="Network Rail Sans"/>
              </a:rPr>
              <a:t>A Mobile Operations Manager (MOM ) attending to an incident involving 20 youths who were engaged in anti-social behaviour at Wimbledon Station  Centre Court Gate, was pushed as he tried to prevent the  youths from  fleeing the area after the  police had been summoned . No injuries were reported. </a:t>
            </a:r>
            <a:endParaRPr lang="en-GB" sz="1200">
              <a:solidFill>
                <a:srgbClr val="000000"/>
              </a:solidFill>
              <a:latin typeface="Network Rail Sans" panose="02000000040000020004" pitchFamily="50" charset="0"/>
            </a:endParaRPr>
          </a:p>
          <a:p>
            <a:pPr>
              <a:spcAft>
                <a:spcPts val="600"/>
              </a:spcAft>
              <a:defRPr/>
            </a:pPr>
            <a:r>
              <a:rPr lang="en-GB" sz="1200" b="1">
                <a:solidFill>
                  <a:srgbClr val="000000"/>
                </a:solidFill>
                <a:latin typeface="Network Rail Sans"/>
              </a:rPr>
              <a:t>29/03/2021 (Ops) </a:t>
            </a:r>
            <a:r>
              <a:rPr lang="en-GB" sz="1200">
                <a:solidFill>
                  <a:srgbClr val="000000"/>
                </a:solidFill>
                <a:latin typeface="Network Rail Sans"/>
              </a:rPr>
              <a:t>A Mobile Operations Manager (MOM)  sustained  scratches to his right wrist   and bruising  to his right ankle  when he became involved in a scuffle  whilst  assisting  BTP officers to apprehend ,   a male passenger who had been riding an electric scooter beyond the yellow line on platform 15 at Clapham Jn Stn. </a:t>
            </a:r>
            <a:endParaRPr lang="en-GB" sz="1200">
              <a:solidFill>
                <a:srgbClr val="000000"/>
              </a:solidFill>
              <a:latin typeface="Network Rail Sans" panose="02000000040000020004" pitchFamily="50" charset="0"/>
            </a:endParaRPr>
          </a:p>
          <a:p>
            <a:pPr>
              <a:spcAft>
                <a:spcPts val="600"/>
              </a:spcAft>
              <a:defRPr/>
            </a:pPr>
            <a:r>
              <a:rPr lang="en-GB" sz="1200" b="1">
                <a:solidFill>
                  <a:srgbClr val="000000"/>
                </a:solidFill>
                <a:latin typeface="Network Rail Sans"/>
              </a:rPr>
              <a:t>Lessons Learnt-   Prioritise your safety and welfare when attending  an  incident  and  always  summon help when  required.  </a:t>
            </a:r>
            <a:endParaRPr lang="en-GB" sz="1200" b="1">
              <a:solidFill>
                <a:srgbClr val="000000"/>
              </a:solidFill>
              <a:latin typeface="Network Rail Sans" panose="02000000040000020004" pitchFamily="50" charset="0"/>
            </a:endParaRPr>
          </a:p>
          <a:p>
            <a:pPr>
              <a:spcAft>
                <a:spcPts val="600"/>
              </a:spcAft>
              <a:defRPr/>
            </a:pPr>
            <a:r>
              <a:rPr lang="en-GB" sz="1200" b="1">
                <a:solidFill>
                  <a:schemeClr val="tx1"/>
                </a:solidFill>
                <a:latin typeface="Network Rail Sans"/>
              </a:rPr>
              <a:t>31/03/2021 (Inner DU) </a:t>
            </a:r>
            <a:r>
              <a:rPr lang="en-GB" sz="1200">
                <a:solidFill>
                  <a:schemeClr val="tx1"/>
                </a:solidFill>
                <a:latin typeface="Network Rail Sans"/>
              </a:rPr>
              <a:t>– no injury accident. A member of staff was walking along the cess in Staines area when the ground gave way underneath him and he subsequently fell into the hole but not suffered any injury. </a:t>
            </a:r>
            <a:endParaRPr lang="en-GB" sz="1200">
              <a:solidFill>
                <a:schemeClr val="tx1"/>
              </a:solidFill>
              <a:latin typeface="Network Rail Sans" panose="02000000040000020004" pitchFamily="50" charset="0"/>
            </a:endParaRPr>
          </a:p>
          <a:p>
            <a:pPr>
              <a:spcAft>
                <a:spcPts val="600"/>
              </a:spcAft>
              <a:defRPr/>
            </a:pPr>
            <a:r>
              <a:rPr lang="en-GB" sz="1200" b="1">
                <a:solidFill>
                  <a:schemeClr val="tx1"/>
                </a:solidFill>
                <a:latin typeface="Network Rail Sans"/>
              </a:rPr>
              <a:t>15/03/2021(Inner DU)- </a:t>
            </a:r>
            <a:r>
              <a:rPr lang="en-GB" sz="1200">
                <a:solidFill>
                  <a:schemeClr val="tx1"/>
                </a:solidFill>
                <a:latin typeface="Network Rail Sans"/>
              </a:rPr>
              <a:t>a member of Wimbledon  welding team whilst  loading a welding mould box  from the stores onto a van, aggravated a pre-existing condition of  his left hand side sciatica and was unable to return for his following shift. </a:t>
            </a:r>
            <a:endParaRPr lang="en-GB" sz="1200">
              <a:solidFill>
                <a:schemeClr val="tx1"/>
              </a:solidFill>
              <a:latin typeface="Network Rail Sans" panose="02000000040000020004" pitchFamily="50" charset="0"/>
            </a:endParaRPr>
          </a:p>
          <a:p>
            <a:pPr lvl="0">
              <a:spcAft>
                <a:spcPts val="600"/>
              </a:spcAft>
              <a:defRPr/>
            </a:pPr>
            <a:endParaRPr kumimoji="0" lang="en-GB" sz="1200" i="0" u="none" strike="noStrike" kern="1200" cap="none" spc="0" normalizeH="0" baseline="0" noProof="0">
              <a:ln>
                <a:noFill/>
              </a:ln>
              <a:solidFill>
                <a:srgbClr val="FF0000"/>
              </a:solidFill>
              <a:effectLst/>
              <a:uLnTx/>
              <a:uFillTx/>
              <a:latin typeface="Network Rail Sans" panose="02000000040000020004" pitchFamily="50"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GB" sz="1200" i="0" u="none"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sp>
        <p:nvSpPr>
          <p:cNvPr id="11" name="TextBox 10">
            <a:extLst>
              <a:ext uri="{FF2B5EF4-FFF2-40B4-BE49-F238E27FC236}">
                <a16:creationId xmlns:a16="http://schemas.microsoft.com/office/drawing/2014/main" id="{546B23CB-25A9-4F3F-8A06-4A7D9E200253}"/>
              </a:ext>
            </a:extLst>
          </p:cNvPr>
          <p:cNvSpPr txBox="1"/>
          <p:nvPr/>
        </p:nvSpPr>
        <p:spPr>
          <a:xfrm>
            <a:off x="899591" y="5994261"/>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pic>
        <p:nvPicPr>
          <p:cNvPr id="14" name="Picture 13" descr="Image result for discuss white icon">
            <a:extLst>
              <a:ext uri="{FF2B5EF4-FFF2-40B4-BE49-F238E27FC236}">
                <a16:creationId xmlns:a16="http://schemas.microsoft.com/office/drawing/2014/main" id="{4E7017B4-A5C0-4505-965B-5DF1E7DEA030}"/>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93296"/>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80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0"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Accidents and Operational Close Calls  Period 13 </a:t>
            </a:r>
            <a:r>
              <a:rPr lang="en-GB" sz="1800" b="1">
                <a:solidFill>
                  <a:prstClr val="white">
                    <a:lumMod val="50000"/>
                  </a:prstClr>
                </a:solidFill>
              </a:rPr>
              <a:t>cont.</a:t>
            </a:r>
            <a:endPar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458EA9-96B1-40AA-A45D-94E33EEA8727}"/>
              </a:ext>
            </a:extLst>
          </p:cNvPr>
          <p:cNvSpPr txBox="1"/>
          <p:nvPr/>
        </p:nvSpPr>
        <p:spPr>
          <a:xfrm>
            <a:off x="251519" y="1356822"/>
            <a:ext cx="8677690" cy="4708981"/>
          </a:xfrm>
          <a:prstGeom prst="rect">
            <a:avLst/>
          </a:prstGeom>
          <a:noFill/>
        </p:spPr>
        <p:txBody>
          <a:bodyPr wrap="square" lIns="91440" tIns="45720" rIns="91440" bIns="45720" rtlCol="0" anchor="t">
            <a:spAutoFit/>
          </a:bodyPr>
          <a:lstStyle/>
          <a:p>
            <a:pPr>
              <a:spcAft>
                <a:spcPts val="600"/>
              </a:spcAft>
              <a:defRPr/>
            </a:pPr>
            <a:r>
              <a:rPr kumimoji="0" lang="en-GB" sz="1400" b="1" i="0" u="none" strike="noStrike" kern="1200" cap="none" spc="0" normalizeH="0" baseline="0" noProof="0">
                <a:ln>
                  <a:noFill/>
                </a:ln>
                <a:solidFill>
                  <a:schemeClr val="tx1"/>
                </a:solidFill>
                <a:effectLst/>
                <a:uLnTx/>
                <a:uFillTx/>
                <a:latin typeface="Network Rail Sans"/>
              </a:rPr>
              <a:t>Operational Close Calls</a:t>
            </a:r>
            <a:r>
              <a:rPr lang="en-GB" sz="1400" b="1">
                <a:latin typeface="Network Rail Sans"/>
              </a:rPr>
              <a:t> </a:t>
            </a:r>
            <a:endParaRPr lang="en-US"/>
          </a:p>
          <a:p>
            <a:pPr marL="0" marR="0" lvl="0" indent="0" algn="l" defTabSz="914400">
              <a:lnSpc>
                <a:spcPct val="100000"/>
              </a:lnSpc>
              <a:spcBef>
                <a:spcPct val="0"/>
              </a:spcBef>
              <a:spcAft>
                <a:spcPts val="600"/>
              </a:spcAft>
              <a:buClrTx/>
              <a:buSzTx/>
              <a:buFontTx/>
              <a:buNone/>
              <a:tabLst/>
              <a:defRPr/>
            </a:pPr>
            <a:endParaRPr lang="en-GB" sz="1400" b="1" i="0" u="none" strike="noStrike" kern="1200" cap="none" spc="0" normalizeH="0" baseline="0" noProof="0">
              <a:ln>
                <a:noFill/>
              </a:ln>
              <a:solidFill>
                <a:schemeClr val="tx1"/>
              </a:solidFill>
              <a:effectLst/>
              <a:uLnTx/>
              <a:uFillTx/>
              <a:latin typeface="Network Rail Sans" panose="02000000040000020004" pitchFamily="50" charset="0"/>
            </a:endParaRPr>
          </a:p>
          <a:p>
            <a:pPr>
              <a:spcAft>
                <a:spcPts val="600"/>
              </a:spcAft>
              <a:defRPr/>
            </a:pPr>
            <a:r>
              <a:rPr lang="en-GB" sz="1200" b="1">
                <a:solidFill>
                  <a:schemeClr val="tx1"/>
                </a:solidFill>
                <a:latin typeface="Network Rail Sans"/>
              </a:rPr>
              <a:t>06/03/2021 (Possession Management Group</a:t>
            </a:r>
            <a:r>
              <a:rPr lang="en-GB" sz="1200">
                <a:solidFill>
                  <a:schemeClr val="tx1"/>
                </a:solidFill>
                <a:latin typeface="Network Rail Sans"/>
              </a:rPr>
              <a:t>) at approx. 0142hrs an Engineering Supervisor  arriving to setup a worksite,  reported that  a possession support staff (PSS) placed two worksite marker boards (WSMB) with detonator protection on the Down Hounslow Spur (HUW) instead of a possession limit board (PLB). The PSS admitted that he had no batteries for his PLB and  made a decision to place the WSMBs instead of the PLB and then left the site without the PICOP’s permission in order to obtain some. The individual had his PSS and COSS competencies suspended pending assessment and mentoring. </a:t>
            </a:r>
          </a:p>
          <a:p>
            <a:pPr>
              <a:spcAft>
                <a:spcPts val="600"/>
              </a:spcAft>
              <a:defRPr/>
            </a:pPr>
            <a:r>
              <a:rPr lang="en-GB" sz="1200" b="1">
                <a:solidFill>
                  <a:schemeClr val="tx1"/>
                </a:solidFill>
                <a:latin typeface="Network Rail Sans"/>
              </a:rPr>
              <a:t>Lessons Learnt – ensuring the equipment is fit for purpose prior to the shift, informing the PICOP about any broken equipment and getting a permission to source a replacement</a:t>
            </a:r>
            <a:endParaRPr lang="en-GB">
              <a:solidFill>
                <a:schemeClr val="tx1"/>
              </a:solidFill>
            </a:endParaRPr>
          </a:p>
          <a:p>
            <a:pPr lvl="0">
              <a:spcAft>
                <a:spcPts val="600"/>
              </a:spcAft>
              <a:defRPr/>
            </a:pPr>
            <a:r>
              <a:rPr lang="en-GB" sz="1200" b="1">
                <a:solidFill>
                  <a:schemeClr val="tx1"/>
                </a:solidFill>
                <a:latin typeface="Network Rail Sans"/>
              </a:rPr>
              <a:t>22/03/2021 (Works Delivery</a:t>
            </a:r>
            <a:r>
              <a:rPr lang="en-GB" sz="1200">
                <a:solidFill>
                  <a:schemeClr val="tx1"/>
                </a:solidFill>
                <a:latin typeface="Network Rail Sans"/>
              </a:rPr>
              <a:t>) at approx. 0415hrs 5P12 left Portsmouth and Southsea Down Carriage Siding (DCS) on No. 1 road and came into contact with 2 waffle boards in the 4ft. One board was wedged underneath the train. </a:t>
            </a:r>
            <a:r>
              <a:rPr lang="en-GB" sz="1200" b="1">
                <a:solidFill>
                  <a:schemeClr val="tx1"/>
                </a:solidFill>
                <a:latin typeface="Network Rail Sans"/>
              </a:rPr>
              <a:t>Investigation ongoing.</a:t>
            </a:r>
          </a:p>
          <a:p>
            <a:pPr lvl="0">
              <a:spcAft>
                <a:spcPts val="0"/>
              </a:spcAft>
              <a:defRPr/>
            </a:pPr>
            <a:r>
              <a:rPr lang="en-GB" sz="1200" b="1">
                <a:solidFill>
                  <a:schemeClr val="tx1"/>
                </a:solidFill>
                <a:latin typeface="Network Rail Sans"/>
              </a:rPr>
              <a:t>28/03/2021 (Possession Management Group) </a:t>
            </a:r>
            <a:r>
              <a:rPr lang="en-GB" sz="1200">
                <a:solidFill>
                  <a:schemeClr val="tx1"/>
                </a:solidFill>
                <a:latin typeface="Network Rail Sans"/>
              </a:rPr>
              <a:t>a possession support staff failed to close a hook switch 7337 at Eastleigh East Jn when the possession WON 52 Item 54 was given up on Sunday morning at 0704hrs. This resulted in the passenger train 1T24 loosing power at Eastleigh. </a:t>
            </a:r>
            <a:r>
              <a:rPr lang="en-GB" sz="1200" b="1">
                <a:solidFill>
                  <a:schemeClr val="tx1"/>
                </a:solidFill>
                <a:latin typeface="Network Rail Sans"/>
              </a:rPr>
              <a:t>Investigation ongoing.</a:t>
            </a:r>
          </a:p>
          <a:p>
            <a:pPr lvl="0">
              <a:spcAft>
                <a:spcPts val="0"/>
              </a:spcAft>
              <a:defRPr/>
            </a:pPr>
            <a:endParaRPr lang="en-GB" sz="1200">
              <a:solidFill>
                <a:schemeClr val="tx1"/>
              </a:solidFill>
              <a:latin typeface="Network Rail Sans" panose="02000000040000020004" pitchFamily="50" charset="0"/>
            </a:endParaRPr>
          </a:p>
          <a:p>
            <a:pPr>
              <a:spcAft>
                <a:spcPts val="600"/>
              </a:spcAft>
              <a:defRPr/>
            </a:pPr>
            <a:r>
              <a:rPr lang="en-GB" sz="1400" b="1">
                <a:solidFill>
                  <a:schemeClr val="tx1"/>
                </a:solidFill>
                <a:latin typeface="Network Rail Sans"/>
              </a:rPr>
              <a:t>Allegation of a Near Miss </a:t>
            </a:r>
            <a:endParaRPr lang="en-GB" sz="1400" b="1">
              <a:solidFill>
                <a:schemeClr val="tx1"/>
              </a:solidFill>
              <a:latin typeface="Network Rail Sans" panose="02000000040000020004" pitchFamily="50" charset="0"/>
            </a:endParaRPr>
          </a:p>
          <a:p>
            <a:pPr>
              <a:spcAft>
                <a:spcPts val="0"/>
              </a:spcAft>
              <a:defRPr/>
            </a:pPr>
            <a:r>
              <a:rPr lang="en-GB" sz="1200" b="1">
                <a:solidFill>
                  <a:schemeClr val="tx1"/>
                </a:solidFill>
                <a:latin typeface="Network Rail Sans"/>
              </a:rPr>
              <a:t>19/03/2021 (Outer DU) </a:t>
            </a:r>
            <a:r>
              <a:rPr lang="en-GB" sz="1200">
                <a:solidFill>
                  <a:schemeClr val="tx1"/>
                </a:solidFill>
                <a:latin typeface="Network Rail Sans"/>
              </a:rPr>
              <a:t>an alleged Near Miss was reported by the driver of 2S19 on the Down Test Valley Line at Romsey. CCTV footage from the train was reviewed and it was confirmed that the team were in a position of safety for more than 10 seconds. </a:t>
            </a:r>
            <a:r>
              <a:rPr lang="en-GB" sz="1200" b="1">
                <a:solidFill>
                  <a:schemeClr val="tx1"/>
                </a:solidFill>
                <a:latin typeface="Network Rail Sans"/>
              </a:rPr>
              <a:t>Feedback was provided to the TOC.</a:t>
            </a:r>
          </a:p>
          <a:p>
            <a:pPr>
              <a:spcAft>
                <a:spcPts val="0"/>
              </a:spcAft>
              <a:defRPr/>
            </a:pPr>
            <a:endParaRPr lang="en-GB" sz="1200" b="1">
              <a:latin typeface="Network Rail Sans" panose="02000000040000020004" pitchFamily="50" charset="0"/>
            </a:endParaRPr>
          </a:p>
          <a:p>
            <a:pPr>
              <a:spcAft>
                <a:spcPts val="0"/>
              </a:spcAft>
              <a:defRPr/>
            </a:pPr>
            <a:endParaRPr lang="en-GB" sz="1200" b="1">
              <a:latin typeface="Network Rail Sans" panose="02000000040000020004" pitchFamily="50" charset="0"/>
            </a:endParaRPr>
          </a:p>
          <a:p>
            <a:pPr>
              <a:spcAft>
                <a:spcPts val="0"/>
              </a:spcAft>
              <a:defRPr/>
            </a:pPr>
            <a:endParaRPr lang="en-GB" sz="1200" b="1">
              <a:latin typeface="Network Rail Sans" panose="02000000040000020004" pitchFamily="50" charset="0"/>
            </a:endParaRPr>
          </a:p>
        </p:txBody>
      </p:sp>
      <p:sp>
        <p:nvSpPr>
          <p:cNvPr id="11" name="TextBox 10">
            <a:extLst>
              <a:ext uri="{FF2B5EF4-FFF2-40B4-BE49-F238E27FC236}">
                <a16:creationId xmlns:a16="http://schemas.microsoft.com/office/drawing/2014/main" id="{546B23CB-25A9-4F3F-8A06-4A7D9E200253}"/>
              </a:ext>
            </a:extLst>
          </p:cNvPr>
          <p:cNvSpPr txBox="1"/>
          <p:nvPr/>
        </p:nvSpPr>
        <p:spPr>
          <a:xfrm>
            <a:off x="899591" y="5994261"/>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pic>
        <p:nvPicPr>
          <p:cNvPr id="14" name="Picture 13" descr="Image result for discuss white icon">
            <a:extLst>
              <a:ext uri="{FF2B5EF4-FFF2-40B4-BE49-F238E27FC236}">
                <a16:creationId xmlns:a16="http://schemas.microsoft.com/office/drawing/2014/main" id="{4E7017B4-A5C0-4505-965B-5DF1E7DEA030}"/>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71179" y="6093296"/>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2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Significant Accident</a:t>
            </a:r>
          </a:p>
        </p:txBody>
      </p:sp>
      <p:sp>
        <p:nvSpPr>
          <p:cNvPr id="26" name="TextBox 25">
            <a:extLst>
              <a:ext uri="{FF2B5EF4-FFF2-40B4-BE49-F238E27FC236}">
                <a16:creationId xmlns:a16="http://schemas.microsoft.com/office/drawing/2014/main" id="{8A17AAEF-EC24-4D53-96EA-29A9E57E0F77}"/>
              </a:ext>
            </a:extLst>
          </p:cNvPr>
          <p:cNvSpPr txBox="1"/>
          <p:nvPr/>
        </p:nvSpPr>
        <p:spPr>
          <a:xfrm>
            <a:off x="1062351" y="6125166"/>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Discuss the learning points</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51520" y="1357025"/>
            <a:ext cx="6332433" cy="22159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a:solidFill>
                <a:schemeClr val="tx1"/>
              </a:solidFill>
              <a:latin typeface="Network Rail Sans" panose="02000000040000020004" pitchFamily="50" charset="0"/>
            </a:endParaRPr>
          </a:p>
          <a:p>
            <a:pPr lvl="0">
              <a:defRPr/>
            </a:pPr>
            <a:r>
              <a:rPr lang="en-GB" sz="1200">
                <a:solidFill>
                  <a:schemeClr val="tx1"/>
                </a:solidFill>
                <a:latin typeface="Network Rail Sans" panose="02000000040000020004" pitchFamily="2" charset="0"/>
              </a:rPr>
              <a:t>On 17/03/2021 at approx. 0127hrs, a member of staff carrying out a site audit with a strapping team at Eastleigh </a:t>
            </a:r>
            <a:r>
              <a:rPr lang="en-GB" sz="1200" err="1">
                <a:solidFill>
                  <a:schemeClr val="tx1"/>
                </a:solidFill>
                <a:latin typeface="Network Rail Sans" panose="02000000040000020004" pitchFamily="2" charset="0"/>
              </a:rPr>
              <a:t>Sth</a:t>
            </a:r>
            <a:r>
              <a:rPr lang="en-GB" sz="1200">
                <a:solidFill>
                  <a:schemeClr val="tx1"/>
                </a:solidFill>
                <a:latin typeface="Network Rail Sans" panose="02000000040000020004" pitchFamily="2" charset="0"/>
              </a:rPr>
              <a:t> Jn at 74m12ch, sustained a fracture to his left thumb as a result of a Slip, Trip, Fall accident. The individual was standing on the troughing route and in order to maintain social distancing from the strapping team took a step back, losing his balance and falling backwards to the ground. </a:t>
            </a:r>
          </a:p>
          <a:p>
            <a:pPr lvl="0">
              <a:defRPr/>
            </a:pPr>
            <a:endParaRPr kumimoji="0" lang="en-GB" sz="800" b="0" i="0" u="none" strike="noStrike" kern="1200" cap="none" spc="0" normalizeH="0" baseline="0" noProof="0">
              <a:ln>
                <a:noFill/>
              </a:ln>
              <a:solidFill>
                <a:schemeClr val="tx1"/>
              </a:solidFill>
              <a:effectLst/>
              <a:uLnTx/>
              <a:uFillTx/>
              <a:latin typeface="Network Rail Sans" panose="02000000040000020004" pitchFamily="50" charset="0"/>
            </a:endParaRPr>
          </a:p>
          <a:p>
            <a:pPr lvl="0">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50" charset="0"/>
              </a:rPr>
              <a:t>He initially hit the</a:t>
            </a:r>
            <a:r>
              <a:rPr lang="en-GB" sz="1200">
                <a:solidFill>
                  <a:schemeClr val="tx1"/>
                </a:solidFill>
                <a:latin typeface="Network Rail Sans" panose="02000000040000020004" pitchFamily="50" charset="0"/>
              </a:rPr>
              <a:t> ground with his lower back/pelvis with both his hands outstretched behind him to try to support himself. His left hand hit an obstruction in the grass and the IP believes this caused the injury to his palm and thumb. </a:t>
            </a:r>
          </a:p>
          <a:p>
            <a:pPr lvl="0">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50" charset="0"/>
              </a:rPr>
              <a:t>The individual was unable to recollect exactly how the accident occurred on the night.</a:t>
            </a:r>
            <a:endParaRPr kumimoji="0" lang="en-GB" sz="800" b="0" i="0" u="none" strike="noStrike" kern="1200" cap="none" spc="0" normalizeH="0" baseline="0" noProof="0">
              <a:ln>
                <a:noFill/>
              </a:ln>
              <a:solidFill>
                <a:schemeClr val="tx1"/>
              </a:solidFill>
              <a:effectLst/>
              <a:uLnTx/>
              <a:uFillTx/>
              <a:latin typeface="Network Rail Sans" panose="02000000040000020004" pitchFamily="50" charset="0"/>
              <a:ea typeface="+mn-ea"/>
              <a:cs typeface="+mn-cs"/>
            </a:endParaRPr>
          </a:p>
        </p:txBody>
      </p:sp>
      <p:pic>
        <p:nvPicPr>
          <p:cNvPr id="19" name="Picture 18" descr="Image result for discuss white icon">
            <a:extLst>
              <a:ext uri="{FF2B5EF4-FFF2-40B4-BE49-F238E27FC236}">
                <a16:creationId xmlns:a16="http://schemas.microsoft.com/office/drawing/2014/main" id="{95E12EB4-CA83-4F4C-A4C1-FB7ABF0A8E71}"/>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83783" y="6101607"/>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05B5AFC-3E98-4E44-BB66-12D5B50B1467}"/>
              </a:ext>
            </a:extLst>
          </p:cNvPr>
          <p:cNvSpPr/>
          <p:nvPr/>
        </p:nvSpPr>
        <p:spPr>
          <a:xfrm>
            <a:off x="251520" y="4479415"/>
            <a:ext cx="8681898" cy="1440159"/>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7000"/>
              </a:lnSpc>
              <a:spcBef>
                <a:spcPct val="0"/>
              </a:spcBef>
              <a:spcAft>
                <a:spcPts val="600"/>
              </a:spcAft>
              <a:buClrTx/>
              <a:buSzTx/>
              <a:buFontTx/>
              <a:buNone/>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lvl="0" indent="-171450">
              <a:lnSpc>
                <a:spcPct val="107000"/>
              </a:lnSpc>
              <a:spcAft>
                <a:spcPts val="0"/>
              </a:spcAft>
              <a:buFont typeface="Wingdings" panose="05000000000000000000" pitchFamily="2" charset="2"/>
              <a:buChar char="Ø"/>
              <a:defRPr/>
            </a:pPr>
            <a:r>
              <a:rPr lang="en-GB" sz="1200" b="1" i="1">
                <a:solidFill>
                  <a:srgbClr val="1F3864"/>
                </a:solidFill>
                <a:latin typeface="Network Rail Sans" panose="02000000040000020004" pitchFamily="2" charset="0"/>
                <a:ea typeface="Calibri" panose="020F0502020204030204" pitchFamily="34" charset="0"/>
                <a:cs typeface="Times New Roman" panose="02020603050405020304" pitchFamily="18" charset="0"/>
              </a:rPr>
              <a:t>Importance of being situationally aware and  considering  whether you are standing in the  most appropriate place , taking underfoot conditions and any changing hazards into consideration.</a:t>
            </a:r>
          </a:p>
          <a:p>
            <a:pPr marL="171450" lvl="0" indent="-171450">
              <a:lnSpc>
                <a:spcPct val="107000"/>
              </a:lnSpc>
              <a:spcAft>
                <a:spcPts val="0"/>
              </a:spcAft>
              <a:buFont typeface="Wingdings" panose="05000000000000000000" pitchFamily="2" charset="2"/>
              <a:buChar char="Ø"/>
              <a:defRPr/>
            </a:pPr>
            <a:r>
              <a:rPr lang="en-GB" sz="1200" b="1" i="1">
                <a:solidFill>
                  <a:srgbClr val="1F3864"/>
                </a:solidFill>
                <a:latin typeface="Network Rail Sans" panose="02000000040000020004" pitchFamily="2" charset="0"/>
                <a:ea typeface="Calibri" panose="020F0502020204030204" pitchFamily="34" charset="0"/>
                <a:cs typeface="Times New Roman" panose="02020603050405020304" pitchFamily="18" charset="0"/>
              </a:rPr>
              <a:t>Walk forwards and if you need to move/step back, turn around to carry out a visual check for any obstructions first.</a:t>
            </a:r>
          </a:p>
          <a:p>
            <a:pPr marL="171450" lvl="0" indent="-171450">
              <a:lnSpc>
                <a:spcPct val="107000"/>
              </a:lnSpc>
              <a:spcAft>
                <a:spcPts val="0"/>
              </a:spcAft>
              <a:buFont typeface="Wingdings" panose="05000000000000000000" pitchFamily="2" charset="2"/>
              <a:buChar char="Ø"/>
              <a:defRPr/>
            </a:pPr>
            <a:r>
              <a:rPr lang="en-GB" sz="1200" b="1" i="1">
                <a:solidFill>
                  <a:srgbClr val="1F3864"/>
                </a:solidFill>
                <a:latin typeface="Network Rail Sans" panose="02000000040000020004" pitchFamily="2" charset="0"/>
                <a:ea typeface="Calibri" panose="020F0502020204030204" pitchFamily="34" charset="0"/>
                <a:cs typeface="Times New Roman" panose="02020603050405020304" pitchFamily="18" charset="0"/>
              </a:rPr>
              <a:t>Avoid walking/stepping on any cables or pipes.</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lang="en-GB" sz="1200" b="1" i="1">
                <a:solidFill>
                  <a:srgbClr val="1F3864"/>
                </a:solidFill>
                <a:latin typeface="Network Rail Sans" panose="02000000040000020004" pitchFamily="2" charset="0"/>
                <a:ea typeface="Calibri" panose="020F0502020204030204" pitchFamily="34" charset="0"/>
                <a:cs typeface="Times New Roman" panose="02020603050405020304" pitchFamily="18" charset="0"/>
              </a:rPr>
              <a:t>Full PPE should be worn including task appropriate gloves.</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endPar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62F8A37-7CF1-4810-A377-DB040039104F}"/>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chemeClr val="bg1">
                    <a:lumMod val="50000"/>
                  </a:schemeClr>
                </a:solidFill>
                <a:effectLst/>
                <a:uLnTx/>
                <a:uFillTx/>
              </a:rPr>
              <a:t>Fractured Thumb </a:t>
            </a:r>
          </a:p>
        </p:txBody>
      </p:sp>
      <p:pic>
        <p:nvPicPr>
          <p:cNvPr id="29700" name="Picture 4">
            <a:extLst>
              <a:ext uri="{FF2B5EF4-FFF2-40B4-BE49-F238E27FC236}">
                <a16:creationId xmlns:a16="http://schemas.microsoft.com/office/drawing/2014/main" id="{23D53EF1-DE5F-4CA8-9643-A233D11C6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1412592"/>
            <a:ext cx="2066630" cy="1512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hand&#10;&#10;Description automatically generated">
            <a:extLst>
              <a:ext uri="{FF2B5EF4-FFF2-40B4-BE49-F238E27FC236}">
                <a16:creationId xmlns:a16="http://schemas.microsoft.com/office/drawing/2014/main" id="{CD6EB4C9-F037-4B21-8187-88AB460668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5555" y="2657480"/>
            <a:ext cx="1095732" cy="821799"/>
          </a:xfrm>
          <a:prstGeom prst="rect">
            <a:avLst/>
          </a:prstGeom>
          <a:ln w="12700">
            <a:solidFill>
              <a:schemeClr val="tx1"/>
            </a:solidFill>
          </a:ln>
        </p:spPr>
      </p:pic>
      <p:sp>
        <p:nvSpPr>
          <p:cNvPr id="6" name="Rectangle 5">
            <a:extLst>
              <a:ext uri="{FF2B5EF4-FFF2-40B4-BE49-F238E27FC236}">
                <a16:creationId xmlns:a16="http://schemas.microsoft.com/office/drawing/2014/main" id="{E239B338-CD6F-4CE5-A0AE-5B6954C62781}"/>
              </a:ext>
            </a:extLst>
          </p:cNvPr>
          <p:cNvSpPr/>
          <p:nvPr/>
        </p:nvSpPr>
        <p:spPr>
          <a:xfrm>
            <a:off x="251520" y="3615319"/>
            <a:ext cx="8681898" cy="8217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u="sng">
                <a:solidFill>
                  <a:schemeClr val="tx1"/>
                </a:solidFill>
                <a:latin typeface="Network Rail Sans" panose="02000000040000020004" pitchFamily="2" charset="0"/>
              </a:rPr>
              <a:t>The investigation established the following</a:t>
            </a:r>
            <a:r>
              <a:rPr lang="en-GB" sz="1200">
                <a:solidFill>
                  <a:schemeClr val="tx1"/>
                </a:solidFill>
                <a:latin typeface="Network Rail Sans" panose="02000000040000020004" pitchFamily="2" charset="0"/>
              </a:rPr>
              <a:t>:</a:t>
            </a:r>
          </a:p>
          <a:p>
            <a:pPr marL="628650" lvl="1" indent="-171450">
              <a:buFont typeface="Arial" panose="020B0604020202020204" pitchFamily="34" charset="0"/>
              <a:buChar char="•"/>
            </a:pPr>
            <a:r>
              <a:rPr lang="en-GB" sz="1200">
                <a:solidFill>
                  <a:schemeClr val="tx1"/>
                </a:solidFill>
                <a:latin typeface="Network Rail Sans" panose="02000000040000020004" pitchFamily="2" charset="0"/>
              </a:rPr>
              <a:t>The IP was wearing full PPE with the exception of gloves as he was not carrying out any work, only observing,</a:t>
            </a:r>
          </a:p>
          <a:p>
            <a:pPr marL="628650" lvl="1" indent="-171450">
              <a:buFont typeface="Arial" panose="020B0604020202020204" pitchFamily="34" charset="0"/>
              <a:buChar char="•"/>
            </a:pPr>
            <a:r>
              <a:rPr lang="en-GB" sz="1200">
                <a:solidFill>
                  <a:schemeClr val="tx1"/>
                </a:solidFill>
                <a:latin typeface="Network Rail Sans" panose="02000000040000020004" pitchFamily="2" charset="0"/>
              </a:rPr>
              <a:t>The troughing route on the cess side was not level with the ballast/ground and this contributed to the IP losing his balance,</a:t>
            </a:r>
          </a:p>
          <a:p>
            <a:pPr marL="628650" lvl="1" indent="-171450">
              <a:buFont typeface="Arial" panose="020B0604020202020204" pitchFamily="34" charset="0"/>
              <a:buChar char="•"/>
            </a:pPr>
            <a:r>
              <a:rPr lang="en-GB" sz="1200">
                <a:solidFill>
                  <a:schemeClr val="tx1"/>
                </a:solidFill>
                <a:latin typeface="Network Rail Sans" panose="02000000040000020004" pitchFamily="2" charset="0"/>
              </a:rPr>
              <a:t>The IP stepped back without checking the underfoot conditions first.</a:t>
            </a:r>
          </a:p>
        </p:txBody>
      </p:sp>
    </p:spTree>
    <p:extLst>
      <p:ext uri="{BB962C8B-B14F-4D97-AF65-F5344CB8AC3E}">
        <p14:creationId xmlns:p14="http://schemas.microsoft.com/office/powerpoint/2010/main" val="2692568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lumMod val="50000"/>
                  </a:prstClr>
                </a:solidFill>
                <a:effectLst/>
                <a:uLnTx/>
                <a:uFillTx/>
                <a:latin typeface="Arial" charset="0"/>
                <a:ea typeface="+mn-ea"/>
                <a:cs typeface="+mn-cs"/>
              </a:rPr>
              <a:t>Slip, Trip, Fall Accident</a:t>
            </a:r>
          </a:p>
        </p:txBody>
      </p:sp>
      <p:sp>
        <p:nvSpPr>
          <p:cNvPr id="26" name="TextBox 25">
            <a:extLst>
              <a:ext uri="{FF2B5EF4-FFF2-40B4-BE49-F238E27FC236}">
                <a16:creationId xmlns:a16="http://schemas.microsoft.com/office/drawing/2014/main" id="{8A17AAEF-EC24-4D53-96EA-29A9E57E0F77}"/>
              </a:ext>
            </a:extLst>
          </p:cNvPr>
          <p:cNvSpPr txBox="1"/>
          <p:nvPr/>
        </p:nvSpPr>
        <p:spPr>
          <a:xfrm>
            <a:off x="1062351" y="6125166"/>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Discuss the learning points</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51520" y="1340768"/>
            <a:ext cx="8681897"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chemeClr val="tx1"/>
              </a:solidFill>
              <a:effectLst/>
              <a:uLnTx/>
              <a:uFillTx/>
              <a:latin typeface="Network Rail Sans" panose="02000000040000020004" pitchFamily="50" charset="0"/>
              <a:ea typeface="+mn-ea"/>
              <a:cs typeface="+mn-cs"/>
            </a:endParaRPr>
          </a:p>
        </p:txBody>
      </p:sp>
      <p:pic>
        <p:nvPicPr>
          <p:cNvPr id="19" name="Picture 18" descr="Image result for discuss white icon">
            <a:extLst>
              <a:ext uri="{FF2B5EF4-FFF2-40B4-BE49-F238E27FC236}">
                <a16:creationId xmlns:a16="http://schemas.microsoft.com/office/drawing/2014/main" id="{95E12EB4-CA83-4F4C-A4C1-FB7ABF0A8E71}"/>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83783" y="6101607"/>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05B5AFC-3E98-4E44-BB66-12D5B50B1467}"/>
              </a:ext>
            </a:extLst>
          </p:cNvPr>
          <p:cNvSpPr/>
          <p:nvPr/>
        </p:nvSpPr>
        <p:spPr>
          <a:xfrm>
            <a:off x="251521" y="4559105"/>
            <a:ext cx="8681896" cy="117415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7000"/>
              </a:lnSpc>
              <a:spcBef>
                <a:spcPct val="0"/>
              </a:spcBef>
              <a:spcAft>
                <a:spcPts val="600"/>
              </a:spcAft>
              <a:buClrTx/>
              <a:buSzTx/>
              <a:buFontTx/>
              <a:buNone/>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These types of accidents are a regular occurrence and highlight the need for continuous concentration, especially at night.</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SSOW Planning needs to consider potential worksite hazards and document them in the SWP.</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Worksite Safety Briefs need to identify all potential hazards and communicate the risks to the workforce.</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Time pressure and rushing to complete a task must not compromise workforce safety. </a:t>
            </a:r>
          </a:p>
          <a:p>
            <a:pPr marL="0" marR="0" lvl="0" indent="0" algn="l" defTabSz="914400" rtl="0" eaLnBrk="0" fontAlgn="base" latinLnBrk="0" hangingPunct="0">
              <a:lnSpc>
                <a:spcPct val="107000"/>
              </a:lnSpc>
              <a:spcBef>
                <a:spcPct val="0"/>
              </a:spcBef>
              <a:spcAft>
                <a:spcPts val="0"/>
              </a:spcAft>
              <a:buClrTx/>
              <a:buSzTx/>
              <a:buFontTx/>
              <a:buNone/>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762F8A37-7CF1-4810-A377-DB040039104F}"/>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lumMod val="50000"/>
                  </a:prstClr>
                </a:solidFill>
                <a:effectLst/>
                <a:uLnTx/>
                <a:uFillTx/>
                <a:latin typeface="Arial" charset="0"/>
                <a:ea typeface="+mn-ea"/>
                <a:cs typeface="+mn-cs"/>
              </a:rPr>
              <a:t>Dislocated Finger </a:t>
            </a:r>
          </a:p>
        </p:txBody>
      </p:sp>
      <p:pic>
        <p:nvPicPr>
          <p:cNvPr id="5" name="Picture 4" descr="A picture containing text, beverage&#10;&#10;Description automatically generated">
            <a:extLst>
              <a:ext uri="{FF2B5EF4-FFF2-40B4-BE49-F238E27FC236}">
                <a16:creationId xmlns:a16="http://schemas.microsoft.com/office/drawing/2014/main" id="{8A58DD49-FBEC-4B01-A4BB-80E3002165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882" t="6266" r="4710"/>
          <a:stretch/>
        </p:blipFill>
        <p:spPr>
          <a:xfrm>
            <a:off x="6444208" y="1462769"/>
            <a:ext cx="2489209" cy="2902328"/>
          </a:xfrm>
          <a:prstGeom prst="rect">
            <a:avLst/>
          </a:prstGeom>
        </p:spPr>
      </p:pic>
      <p:sp>
        <p:nvSpPr>
          <p:cNvPr id="6" name="TextBox 5">
            <a:extLst>
              <a:ext uri="{FF2B5EF4-FFF2-40B4-BE49-F238E27FC236}">
                <a16:creationId xmlns:a16="http://schemas.microsoft.com/office/drawing/2014/main" id="{F8D6D17E-A59F-4DCE-AB98-687B0B4D1647}"/>
              </a:ext>
            </a:extLst>
          </p:cNvPr>
          <p:cNvSpPr txBox="1"/>
          <p:nvPr/>
        </p:nvSpPr>
        <p:spPr>
          <a:xfrm>
            <a:off x="251520" y="1788289"/>
            <a:ext cx="5904656" cy="249299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On the 18th March 2021 at approximately 0200hrs a Team Leader (TL) was working on a re-railing site around Rowlands Castle. In the course of his duties, he turned to observe the work in progress and unexpectedly fell forward. In an attempt to brace his fall he dislocated and cut a finger on his right hand.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Network Rail Sans" panose="0200000004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The TL has confirmed that he is not clear on what exactly caused him to fall, but believes it occurred due to a momentary lapse in concentration and that he may have caught his foot on the running rail or a key housing causing him to lose his balance.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Network Rail Sans" panose="0200000004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Network Rail Sans" panose="02000000040000020004" pitchFamily="2" charset="0"/>
              </a:rPr>
              <a:t>The TL was assessed at the scene and transferred to hospital where his finger was relocated and stitches placed in the wound. The TL was able to return to work, after a period of planned leave, in a supervisory role until the stitches were removed after 7 days.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Network Rail Sans" panose="02000000040000020004" pitchFamily="2" charset="0"/>
            </a:endParaRPr>
          </a:p>
        </p:txBody>
      </p:sp>
    </p:spTree>
    <p:extLst>
      <p:ext uri="{BB962C8B-B14F-4D97-AF65-F5344CB8AC3E}">
        <p14:creationId xmlns:p14="http://schemas.microsoft.com/office/powerpoint/2010/main" val="3825930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479927" y="453263"/>
            <a:ext cx="6332433" cy="416011"/>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1600" b="1" i="0" u="none" strike="noStrike" kern="1200" cap="none" spc="0" normalizeH="0" baseline="0" noProof="0">
                <a:ln>
                  <a:noFill/>
                </a:ln>
                <a:solidFill>
                  <a:prstClr val="white">
                    <a:lumMod val="50000"/>
                  </a:prstClr>
                </a:solidFill>
                <a:effectLst/>
                <a:uLnTx/>
                <a:uFillTx/>
                <a:latin typeface="Arial" charset="0"/>
                <a:ea typeface="+mn-ea"/>
                <a:cs typeface="+mn-cs"/>
              </a:rPr>
              <a:t>Combating Violence and Aggression at Work </a:t>
            </a:r>
          </a:p>
        </p:txBody>
      </p:sp>
      <p:sp>
        <p:nvSpPr>
          <p:cNvPr id="26" name="TextBox 25">
            <a:extLst>
              <a:ext uri="{FF2B5EF4-FFF2-40B4-BE49-F238E27FC236}">
                <a16:creationId xmlns:a16="http://schemas.microsoft.com/office/drawing/2014/main" id="{8A17AAEF-EC24-4D53-96EA-29A9E57E0F77}"/>
              </a:ext>
            </a:extLst>
          </p:cNvPr>
          <p:cNvSpPr txBox="1"/>
          <p:nvPr/>
        </p:nvSpPr>
        <p:spPr>
          <a:xfrm>
            <a:off x="1062351" y="6125166"/>
            <a:ext cx="7560840" cy="400110"/>
          </a:xfrm>
          <a:prstGeom prst="rect">
            <a:avLst/>
          </a:prstGeom>
          <a:noFill/>
        </p:spPr>
        <p:txBody>
          <a:bodyPr wrap="square" rtlCol="0">
            <a:spAutoFit/>
          </a:bodyPr>
          <a:lstStyle/>
          <a:p>
            <a:pPr lvl="0" algn="ctr">
              <a:defRPr/>
            </a:pPr>
            <a:r>
              <a:rPr lang="en-GB" sz="2000" b="1">
                <a:solidFill>
                  <a:prstClr val="white"/>
                </a:solidFill>
                <a:latin typeface="Network Rail Sans" panose="02000000040000020004" pitchFamily="50" charset="0"/>
              </a:rPr>
              <a:t>You can view our pledge to you </a:t>
            </a:r>
            <a:r>
              <a:rPr lang="en-GB" sz="2000" b="1">
                <a:solidFill>
                  <a:schemeClr val="bg1"/>
                </a:solidFill>
                <a:latin typeface="Network Rail Sans" panose="02000000040000020004" pitchFamily="50" charset="0"/>
                <a:hlinkClick r:id="rId8">
                  <a:extLst>
                    <a:ext uri="{A12FA001-AC4F-418D-AE19-62706E023703}">
                      <ahyp:hlinkClr xmlns:ahyp="http://schemas.microsoft.com/office/drawing/2018/hyperlinkcolor" val="tx"/>
                    </a:ext>
                  </a:extLst>
                </a:hlinkClick>
              </a:rPr>
              <a:t>here</a:t>
            </a:r>
            <a:r>
              <a:rPr lang="en-GB" sz="2000" b="1">
                <a:solidFill>
                  <a:schemeClr val="bg1"/>
                </a:solidFill>
                <a:latin typeface="Network Rail Sans" panose="02000000040000020004" pitchFamily="50" charset="0"/>
              </a:rPr>
              <a:t>.</a:t>
            </a:r>
            <a:endParaRPr kumimoji="0" lang="en-GB" sz="2000" b="1" i="0" u="none" strike="noStrike" kern="1200" cap="none" spc="0" normalizeH="0" baseline="0" noProof="0">
              <a:ln>
                <a:noFill/>
              </a:ln>
              <a:solidFill>
                <a:schemeClr val="bg1"/>
              </a:solidFill>
              <a:effectLst/>
              <a:uLnTx/>
              <a:uFillTx/>
              <a:latin typeface="Network Rail Sans" panose="02000000040000020004" pitchFamily="50" charset="0"/>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pic>
        <p:nvPicPr>
          <p:cNvPr id="19" name="Picture 18" descr="Image result for discuss white icon">
            <a:extLst>
              <a:ext uri="{FF2B5EF4-FFF2-40B4-BE49-F238E27FC236}">
                <a16:creationId xmlns:a16="http://schemas.microsoft.com/office/drawing/2014/main" id="{95E12EB4-CA83-4F4C-A4C1-FB7ABF0A8E71}"/>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83783" y="6101607"/>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A1E9C85-9A68-45C0-A1D4-16FA7977CA83}"/>
              </a:ext>
            </a:extLst>
          </p:cNvPr>
          <p:cNvSpPr/>
          <p:nvPr/>
        </p:nvSpPr>
        <p:spPr>
          <a:xfrm>
            <a:off x="383783" y="1352981"/>
            <a:ext cx="5352376" cy="4401205"/>
          </a:xfrm>
          <a:prstGeom prst="rect">
            <a:avLst/>
          </a:prstGeom>
        </p:spPr>
        <p:txBody>
          <a:bodyPr wrap="square" lIns="91440" tIns="45720" rIns="91440" bIns="45720" anchor="t">
            <a:spAutoFit/>
          </a:bodyPr>
          <a:lstStyle/>
          <a:p>
            <a:pPr algn="just">
              <a:spcAft>
                <a:spcPts val="0"/>
              </a:spcAft>
            </a:pPr>
            <a:r>
              <a:rPr lang="en-GB" sz="2000" b="1">
                <a:solidFill>
                  <a:schemeClr val="tx1"/>
                </a:solidFill>
                <a:latin typeface="Network Rail Sans"/>
                <a:ea typeface="Calibri" panose="020F0502020204030204" pitchFamily="34" charset="0"/>
              </a:rPr>
              <a:t>Our pledge to your safety</a:t>
            </a:r>
            <a:endParaRPr lang="en-US"/>
          </a:p>
          <a:p>
            <a:pPr algn="just">
              <a:spcAft>
                <a:spcPts val="0"/>
              </a:spcAft>
            </a:pP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sz="1400">
                <a:solidFill>
                  <a:schemeClr val="tx1"/>
                </a:solidFill>
                <a:latin typeface="Network Rail Sans"/>
                <a:ea typeface="Calibri" panose="020F0502020204030204" pitchFamily="34" charset="0"/>
              </a:rPr>
              <a:t>Do you work in one of our stations and come in to contact with passengers? Do you work  on the frontline and come in to contact with the public? Or do you work in an office and don’t regularly come in to contact with people outside of Network Rail?</a:t>
            </a:r>
          </a:p>
          <a:p>
            <a:pPr algn="just">
              <a:spcAft>
                <a:spcPts val="0"/>
              </a:spcAft>
            </a:pP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sz="1400">
                <a:solidFill>
                  <a:schemeClr val="tx1"/>
                </a:solidFill>
                <a:latin typeface="Network Rail Sans"/>
                <a:ea typeface="Calibri" panose="020F0502020204030204" pitchFamily="34" charset="0"/>
              </a:rPr>
              <a:t>Either way, this pledge is for all of you. </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sz="1400">
                <a:solidFill>
                  <a:schemeClr val="tx1"/>
                </a:solidFill>
                <a:latin typeface="Network Rail Sans"/>
                <a:ea typeface="Calibri" panose="020F0502020204030204" pitchFamily="34" charset="0"/>
              </a:rPr>
              <a:t>Jointly, with South Western Railway (SWR) and British Transport</a:t>
            </a:r>
            <a:endParaRPr lang="en-GB" sz="1400">
              <a:solidFill>
                <a:schemeClr val="tx1"/>
              </a:solidFill>
              <a:latin typeface="Network Rail Sans"/>
              <a:ea typeface="Calibri" panose="020F0502020204030204" pitchFamily="34" charset="0"/>
              <a:cs typeface="Calibri" panose="020F0502020204030204" pitchFamily="34" charset="0"/>
            </a:endParaRPr>
          </a:p>
          <a:p>
            <a:pPr algn="just">
              <a:spcAft>
                <a:spcPts val="0"/>
              </a:spcAft>
            </a:pPr>
            <a:r>
              <a:rPr lang="en-GB" sz="1400">
                <a:solidFill>
                  <a:schemeClr val="tx1"/>
                </a:solidFill>
                <a:latin typeface="Network Rail Sans"/>
                <a:ea typeface="Calibri" panose="020F0502020204030204" pitchFamily="34" charset="0"/>
              </a:rPr>
              <a:t> Police (BTP)  we are committed to improving the personal safety of each employee, while at work, from unpleasant behaviour from members of the public.</a:t>
            </a:r>
            <a:endParaRPr lang="en-GB" sz="1400">
              <a:solidFill>
                <a:schemeClr val="tx1"/>
              </a:solidFill>
              <a:latin typeface="Network Rail Sans"/>
              <a:ea typeface="Calibri" panose="020F0502020204030204" pitchFamily="34" charset="0"/>
              <a:cs typeface="Calibri"/>
            </a:endParaRPr>
          </a:p>
          <a:p>
            <a:pPr algn="just">
              <a:spcAft>
                <a:spcPts val="0"/>
              </a:spcAft>
            </a:pP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1200"/>
              </a:spcAft>
            </a:pPr>
            <a:r>
              <a:rPr lang="en-GB" sz="1400">
                <a:solidFill>
                  <a:schemeClr val="tx1"/>
                </a:solidFill>
                <a:latin typeface="Network Rail Sans"/>
                <a:ea typeface="Calibri" panose="020F0502020204030204" pitchFamily="34" charset="0"/>
              </a:rPr>
              <a:t>If you experience any form of aggression, please raise it immediately with your line manager so that it can be followed through. You will receive full support during the process. </a:t>
            </a:r>
            <a:r>
              <a:rPr lang="en-GB" sz="1400">
                <a:solidFill>
                  <a:schemeClr val="tx1"/>
                </a:solidFill>
                <a:latin typeface="Network Rail Sans"/>
                <a:ea typeface="Calibri" panose="020F0502020204030204" pitchFamily="34" charset="0"/>
                <a:cs typeface="Calibri"/>
              </a:rPr>
              <a:t> If line managers require further assistance, please contact </a:t>
            </a:r>
            <a:r>
              <a:rPr lang="en-GB" sz="1400" u="sng">
                <a:solidFill>
                  <a:schemeClr val="tx1"/>
                </a:solidFill>
                <a:latin typeface="Network Rail Sans"/>
                <a:ea typeface="Calibri" panose="020F0502020204030204" pitchFamily="34" charset="0"/>
                <a:cs typeface="Calibri"/>
                <a:hlinkClick r:id="rId10">
                  <a:extLst>
                    <a:ext uri="{A12FA001-AC4F-418D-AE19-62706E023703}">
                      <ahyp:hlinkClr xmlns:ahyp="http://schemas.microsoft.com/office/drawing/2018/hyperlinkcolor" val="tx"/>
                    </a:ext>
                  </a:extLst>
                </a:hlinkClick>
              </a:rPr>
              <a:t>Katherine.Styles@networkrail.co.uk</a:t>
            </a:r>
            <a:endParaRPr lang="en-GB" sz="1400" u="sng">
              <a:solidFill>
                <a:schemeClr val="tx1"/>
              </a:solidFill>
              <a:latin typeface="Network Rail Sans"/>
              <a:ea typeface="Calibri" panose="020F0502020204030204" pitchFamily="34" charset="0"/>
              <a:cs typeface="Calibri"/>
            </a:endParaRPr>
          </a:p>
          <a:p>
            <a:pPr>
              <a:spcAft>
                <a:spcPts val="1200"/>
              </a:spcAft>
            </a:pPr>
            <a:endParaRPr lang="en-GB" sz="1200" u="sng">
              <a:solidFill>
                <a:schemeClr val="tx1"/>
              </a:solidFill>
              <a:latin typeface="Network Rail Sans" panose="02000000040000020004" pitchFamily="2" charset="0"/>
              <a:cs typeface="Calibri" panose="020F0502020204030204" pitchFamily="34" charset="0"/>
            </a:endParaRPr>
          </a:p>
        </p:txBody>
      </p:sp>
      <p:pic>
        <p:nvPicPr>
          <p:cNvPr id="13" name="Picture 12">
            <a:extLst>
              <a:ext uri="{FF2B5EF4-FFF2-40B4-BE49-F238E27FC236}">
                <a16:creationId xmlns:a16="http://schemas.microsoft.com/office/drawing/2014/main" id="{8155B5E1-9375-43E8-9ABF-A717D19955DC}"/>
              </a:ext>
            </a:extLst>
          </p:cNvPr>
          <p:cNvPicPr>
            <a:picLocks noChangeAspect="1"/>
          </p:cNvPicPr>
          <p:nvPr/>
        </p:nvPicPr>
        <p:blipFill>
          <a:blip r:embed="rId11"/>
          <a:stretch>
            <a:fillRect/>
          </a:stretch>
        </p:blipFill>
        <p:spPr>
          <a:xfrm>
            <a:off x="736943" y="5478923"/>
            <a:ext cx="923457" cy="449828"/>
          </a:xfrm>
          <a:prstGeom prst="rect">
            <a:avLst/>
          </a:prstGeom>
        </p:spPr>
      </p:pic>
      <p:pic>
        <p:nvPicPr>
          <p:cNvPr id="14" name="Picture 13">
            <a:extLst>
              <a:ext uri="{FF2B5EF4-FFF2-40B4-BE49-F238E27FC236}">
                <a16:creationId xmlns:a16="http://schemas.microsoft.com/office/drawing/2014/main" id="{554BD145-0DA6-44E9-A468-E427DAE84E8B}"/>
              </a:ext>
            </a:extLst>
          </p:cNvPr>
          <p:cNvPicPr>
            <a:picLocks noChangeAspect="1"/>
          </p:cNvPicPr>
          <p:nvPr/>
        </p:nvPicPr>
        <p:blipFill>
          <a:blip r:embed="rId12"/>
          <a:stretch>
            <a:fillRect/>
          </a:stretch>
        </p:blipFill>
        <p:spPr>
          <a:xfrm>
            <a:off x="2524024" y="5476890"/>
            <a:ext cx="744453" cy="452188"/>
          </a:xfrm>
          <a:prstGeom prst="rect">
            <a:avLst/>
          </a:prstGeom>
        </p:spPr>
      </p:pic>
      <p:pic>
        <p:nvPicPr>
          <p:cNvPr id="16" name="Picture 15">
            <a:extLst>
              <a:ext uri="{FF2B5EF4-FFF2-40B4-BE49-F238E27FC236}">
                <a16:creationId xmlns:a16="http://schemas.microsoft.com/office/drawing/2014/main" id="{253286EF-B50F-4AC9-97F8-0A1A1D214830}"/>
              </a:ext>
            </a:extLst>
          </p:cNvPr>
          <p:cNvPicPr>
            <a:picLocks noChangeAspect="1"/>
          </p:cNvPicPr>
          <p:nvPr/>
        </p:nvPicPr>
        <p:blipFill>
          <a:blip r:embed="rId13"/>
          <a:stretch>
            <a:fillRect/>
          </a:stretch>
        </p:blipFill>
        <p:spPr>
          <a:xfrm>
            <a:off x="5857020" y="1515008"/>
            <a:ext cx="3179477" cy="4159371"/>
          </a:xfrm>
          <a:prstGeom prst="rect">
            <a:avLst/>
          </a:prstGeom>
        </p:spPr>
      </p:pic>
      <p:pic>
        <p:nvPicPr>
          <p:cNvPr id="18" name="Picture 17">
            <a:extLst>
              <a:ext uri="{FF2B5EF4-FFF2-40B4-BE49-F238E27FC236}">
                <a16:creationId xmlns:a16="http://schemas.microsoft.com/office/drawing/2014/main" id="{F68DA41D-44ED-479A-82F7-A38331AAC801}"/>
              </a:ext>
            </a:extLst>
          </p:cNvPr>
          <p:cNvPicPr>
            <a:picLocks noChangeAspect="1"/>
          </p:cNvPicPr>
          <p:nvPr/>
        </p:nvPicPr>
        <p:blipFill>
          <a:blip r:embed="rId14"/>
          <a:stretch>
            <a:fillRect/>
          </a:stretch>
        </p:blipFill>
        <p:spPr>
          <a:xfrm>
            <a:off x="4334466" y="5561423"/>
            <a:ext cx="739218" cy="377650"/>
          </a:xfrm>
          <a:prstGeom prst="rect">
            <a:avLst/>
          </a:prstGeom>
        </p:spPr>
      </p:pic>
    </p:spTree>
    <p:extLst>
      <p:ext uri="{BB962C8B-B14F-4D97-AF65-F5344CB8AC3E}">
        <p14:creationId xmlns:p14="http://schemas.microsoft.com/office/powerpoint/2010/main" val="1433976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3386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79646">
                    <a:lumMod val="50000"/>
                  </a:srgbClr>
                </a:solidFill>
                <a:effectLst/>
                <a:uLnTx/>
                <a:uFillTx/>
                <a:latin typeface="Arial" charset="0"/>
                <a:ea typeface="+mn-ea"/>
                <a:cs typeface="+mn-cs"/>
              </a:rPr>
              <a:t>Learning from Previous Accidents</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51521" y="1443841"/>
            <a:ext cx="6408711" cy="243143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Network Rail Sans" panose="0200000004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On 26/02/2021 at approx. 0121hrs a member of staff was acting as a machine controller/POS for a machine and a ballast brush attachment operated by a machine supplier in the Warminster area. The individual  was struck by a projectile that may have been ejected by the ballast brush and caused a significant injury to his left eye and three fractures to his cheek bone.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It is not known at this time whether the injury will result in permanent loss of sight in the eye.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Following an initial investigation, the ORR has issued a prohibition notice on the use of this </a:t>
            </a:r>
            <a:r>
              <a:rPr kumimoji="0" lang="en-GB" sz="1200" b="0" i="0" u="none" strike="noStrike" kern="1200" cap="none" spc="0" normalizeH="0" baseline="0" noProof="0" err="1">
                <a:ln>
                  <a:noFill/>
                </a:ln>
                <a:solidFill>
                  <a:prstClr val="black"/>
                </a:solidFill>
                <a:effectLst/>
                <a:uLnTx/>
                <a:uFillTx/>
                <a:latin typeface="Network Rail Sans" panose="02000000040000020004" pitchFamily="2" charset="0"/>
                <a:ea typeface="+mn-ea"/>
                <a:cs typeface="+mn-cs"/>
              </a:rPr>
              <a:t>Rexquote</a:t>
            </a: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 ballast brush attachment, Fleet No 1080.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There has also been a National Incident Report (NIR) created that will affect all suppliers across NWR.</a:t>
            </a:r>
            <a:endParaRPr kumimoji="0" lang="en-GB" sz="1200" b="0" i="0" u="none" strike="noStrike" kern="1200" cap="none" spc="0" normalizeH="0" baseline="0" noProof="0">
              <a:ln>
                <a:noFill/>
              </a:ln>
              <a:solidFill>
                <a:srgbClr val="000000"/>
              </a:solidFill>
              <a:effectLst/>
              <a:uLnTx/>
              <a:uFillTx/>
              <a:latin typeface="Network Rail Sans" panose="02000000040000020004" pitchFamily="50" charset="0"/>
              <a:ea typeface="+mn-ea"/>
              <a:cs typeface="+mn-cs"/>
            </a:endParaRPr>
          </a:p>
        </p:txBody>
      </p:sp>
      <p:sp>
        <p:nvSpPr>
          <p:cNvPr id="16" name="Rectangle 15">
            <a:extLst>
              <a:ext uri="{FF2B5EF4-FFF2-40B4-BE49-F238E27FC236}">
                <a16:creationId xmlns:a16="http://schemas.microsoft.com/office/drawing/2014/main" id="{ED284223-9A82-4929-955D-4CC1B5C4CFA9}"/>
              </a:ext>
            </a:extLst>
          </p:cNvPr>
          <p:cNvSpPr/>
          <p:nvPr/>
        </p:nvSpPr>
        <p:spPr>
          <a:xfrm>
            <a:off x="304930" y="4243496"/>
            <a:ext cx="8617204" cy="1561765"/>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Investigation is still ongoing but there are some immediate actions required: </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Before a ballast brush is used to carry out a task, ensure the rubber skirt is in a good condition and is not worn out and that the rubbers/tines on the actual brush are also in a serviceable condition and are not missing.</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The Exclusion Zone is set up and maintained throughout the activity</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 If you need to approach the machine/ballast brush, inform the Person in charge so he/she can stop the machine before entering the exclusion zone.</a:t>
            </a:r>
          </a:p>
          <a:p>
            <a:pPr marL="171450" marR="0" lvl="0" indent="-17145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Ensure you wear the correct, task appropriate PPE at all times.</a:t>
            </a:r>
          </a:p>
        </p:txBody>
      </p:sp>
      <p:sp>
        <p:nvSpPr>
          <p:cNvPr id="18" name="TextBox 17">
            <a:extLst>
              <a:ext uri="{FF2B5EF4-FFF2-40B4-BE49-F238E27FC236}">
                <a16:creationId xmlns:a16="http://schemas.microsoft.com/office/drawing/2014/main" id="{4E5A7D60-B00A-4295-8755-C40E53B8AF5D}"/>
              </a:ext>
            </a:extLst>
          </p:cNvPr>
          <p:cNvSpPr txBox="1"/>
          <p:nvPr/>
        </p:nvSpPr>
        <p:spPr>
          <a:xfrm>
            <a:off x="783681" y="6101152"/>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Network Rail Sans" panose="02000000040000020004" pitchFamily="50" charset="0"/>
                <a:ea typeface="+mn-ea"/>
                <a:cs typeface="+mn-cs"/>
              </a:rPr>
              <a:t>Discuss the learning points</a:t>
            </a:r>
            <a:endParaRPr kumimoji="0" lang="en-GB" sz="2000" b="1" i="0" u="sng" strike="noStrike" kern="1200" cap="none" spc="0" normalizeH="0" baseline="0" noProof="0">
              <a:ln>
                <a:noFill/>
              </a:ln>
              <a:solidFill>
                <a:prstClr val="black"/>
              </a:solidFill>
              <a:effectLst/>
              <a:uLnTx/>
              <a:uFillTx/>
              <a:latin typeface="Network Rail Sans" panose="02000000040000020004" pitchFamily="50" charset="0"/>
              <a:ea typeface="+mn-ea"/>
              <a:cs typeface="+mn-cs"/>
            </a:endParaRPr>
          </a:p>
        </p:txBody>
      </p:sp>
      <p:pic>
        <p:nvPicPr>
          <p:cNvPr id="21" name="Picture 20" descr="Image result for discuss white icon">
            <a:extLst>
              <a:ext uri="{FF2B5EF4-FFF2-40B4-BE49-F238E27FC236}">
                <a16:creationId xmlns:a16="http://schemas.microsoft.com/office/drawing/2014/main" id="{72B54FBB-4D40-4569-BEA9-43B21860F2CD}"/>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397742"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FE4ED3B-C27C-4A6F-B968-B17FC5D13A27}"/>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F79646">
                    <a:lumMod val="50000"/>
                  </a:srgbClr>
                </a:solidFill>
                <a:effectLst/>
                <a:uLnTx/>
                <a:uFillTx/>
                <a:latin typeface="Arial" charset="0"/>
                <a:ea typeface="+mn-ea"/>
                <a:cs typeface="+mn-cs"/>
              </a:rPr>
              <a:t>Significant Eye injury (P12) </a:t>
            </a:r>
          </a:p>
        </p:txBody>
      </p:sp>
      <p:pic>
        <p:nvPicPr>
          <p:cNvPr id="13" name="Picture 12">
            <a:extLst>
              <a:ext uri="{FF2B5EF4-FFF2-40B4-BE49-F238E27FC236}">
                <a16:creationId xmlns:a16="http://schemas.microsoft.com/office/drawing/2014/main" id="{F4B4A2AE-B226-40A3-BDA5-7030B5C40E4A}"/>
              </a:ext>
            </a:extLst>
          </p:cNvPr>
          <p:cNvPicPr>
            <a:picLocks noChangeAspect="1"/>
          </p:cNvPicPr>
          <p:nvPr/>
        </p:nvPicPr>
        <p:blipFill rotWithShape="1">
          <a:blip r:embed="rId9"/>
          <a:srcRect t="15659" r="2443"/>
          <a:stretch/>
        </p:blipFill>
        <p:spPr>
          <a:xfrm>
            <a:off x="6710834" y="1333836"/>
            <a:ext cx="2181646" cy="1455337"/>
          </a:xfrm>
          <a:prstGeom prst="rect">
            <a:avLst/>
          </a:prstGeom>
          <a:ln w="12700">
            <a:solidFill>
              <a:schemeClr val="tx1"/>
            </a:solidFill>
          </a:ln>
        </p:spPr>
      </p:pic>
      <p:pic>
        <p:nvPicPr>
          <p:cNvPr id="14" name="Picture 13">
            <a:extLst>
              <a:ext uri="{FF2B5EF4-FFF2-40B4-BE49-F238E27FC236}">
                <a16:creationId xmlns:a16="http://schemas.microsoft.com/office/drawing/2014/main" id="{6E5BA1B3-A201-488A-A487-4F6FF6C32FAD}"/>
              </a:ext>
            </a:extLst>
          </p:cNvPr>
          <p:cNvPicPr>
            <a:picLocks noChangeAspect="1"/>
          </p:cNvPicPr>
          <p:nvPr/>
        </p:nvPicPr>
        <p:blipFill rotWithShape="1">
          <a:blip r:embed="rId10"/>
          <a:srcRect l="19774" r="5688"/>
          <a:stretch/>
        </p:blipFill>
        <p:spPr>
          <a:xfrm>
            <a:off x="7064565" y="2884294"/>
            <a:ext cx="1827914" cy="1152128"/>
          </a:xfrm>
          <a:prstGeom prst="rect">
            <a:avLst/>
          </a:prstGeom>
          <a:ln w="12700">
            <a:solidFill>
              <a:schemeClr val="tx1"/>
            </a:solidFill>
          </a:ln>
        </p:spPr>
      </p:pic>
    </p:spTree>
    <p:extLst>
      <p:ext uri="{BB962C8B-B14F-4D97-AF65-F5344CB8AC3E}">
        <p14:creationId xmlns:p14="http://schemas.microsoft.com/office/powerpoint/2010/main" val="25951523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front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A293BAB25625419819B6528D0DC4C0" ma:contentTypeVersion="13" ma:contentTypeDescription="Create a new document." ma:contentTypeScope="" ma:versionID="391239bf97b793d5c4e7d5823f101f76">
  <xsd:schema xmlns:xsd="http://www.w3.org/2001/XMLSchema" xmlns:xs="http://www.w3.org/2001/XMLSchema" xmlns:p="http://schemas.microsoft.com/office/2006/metadata/properties" xmlns:ns3="4b95a610-6f30-4d25-a8d9-291acac85ee5" xmlns:ns4="0eb45af2-e569-466c-a9b9-4b65a473c5b4" targetNamespace="http://schemas.microsoft.com/office/2006/metadata/properties" ma:root="true" ma:fieldsID="24afa13b1ee9d5849ed2a137c9d0d24b" ns3:_="" ns4:_="">
    <xsd:import namespace="4b95a610-6f30-4d25-a8d9-291acac85ee5"/>
    <xsd:import namespace="0eb45af2-e569-466c-a9b9-4b65a473c5b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95a610-6f30-4d25-a8d9-291acac85e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b45af2-e569-466c-a9b9-4b65a473c5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604280-C349-44A7-BDD8-3F5FDAFA30A9}">
  <ds:schemaRefs>
    <ds:schemaRef ds:uri="http://schemas.microsoft.com/sharepoint/v3/contenttype/forms"/>
  </ds:schemaRefs>
</ds:datastoreItem>
</file>

<file path=customXml/itemProps2.xml><?xml version="1.0" encoding="utf-8"?>
<ds:datastoreItem xmlns:ds="http://schemas.openxmlformats.org/officeDocument/2006/customXml" ds:itemID="{C26BC187-73F2-4D7E-BE36-8283305D998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3523F4-7DF7-4314-BF8C-0482F46D2967}">
  <ds:schemaRefs>
    <ds:schemaRef ds:uri="0eb45af2-e569-466c-a9b9-4b65a473c5b4"/>
    <ds:schemaRef ds:uri="4b95a610-6f30-4d25-a8d9-291acac85e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5426</Words>
  <Application>Microsoft Macintosh PowerPoint</Application>
  <PresentationFormat>On-screen Show (4:3)</PresentationFormat>
  <Paragraphs>381</Paragraphs>
  <Slides>26</Slides>
  <Notes>23</Notes>
  <HiddenSlides>0</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2</vt:i4>
      </vt:variant>
      <vt:variant>
        <vt:lpstr>Slide Titles</vt:lpstr>
      </vt:variant>
      <vt:variant>
        <vt:i4>26</vt:i4>
      </vt:variant>
    </vt:vector>
  </HeadingPairs>
  <TitlesOfParts>
    <vt:vector size="39" baseType="lpstr">
      <vt:lpstr>Arial</vt:lpstr>
      <vt:lpstr>Calibri</vt:lpstr>
      <vt:lpstr>Calibri Light</vt:lpstr>
      <vt:lpstr>Network Rail Sans</vt:lpstr>
      <vt:lpstr>Wingdings</vt:lpstr>
      <vt:lpstr>2_Office Theme</vt:lpstr>
      <vt:lpstr>Blank front cover</vt:lpstr>
      <vt:lpstr>3_Office Theme</vt:lpstr>
      <vt:lpstr>7_Office Theme</vt:lpstr>
      <vt:lpstr>1_Office Theme</vt:lpstr>
      <vt:lpstr>4_Office Theme</vt:lpstr>
      <vt:lpstr>think-cell Slide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Network Rail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Groom Amy</dc:creator>
  <dc:description>built by www.mediasterling.com</dc:description>
  <cp:lastModifiedBy>Adam Stewardson</cp:lastModifiedBy>
  <cp:revision>3</cp:revision>
  <cp:lastPrinted>2019-06-27T14:00:02Z</cp:lastPrinted>
  <dcterms:created xsi:type="dcterms:W3CDTF">2018-03-02T12:05:12Z</dcterms:created>
  <dcterms:modified xsi:type="dcterms:W3CDTF">2021-04-12T11:19:18Z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Version">
    <vt:lpwstr>1.0.1</vt:lpwstr>
  </property>
  <property fmtid="{D5CDD505-2E9C-101B-9397-08002B2CF9AE}" pid="3" name="ContentTypeId">
    <vt:lpwstr>0x010100DFA293BAB25625419819B6528D0DC4C0</vt:lpwstr>
  </property>
  <property fmtid="{D5CDD505-2E9C-101B-9397-08002B2CF9AE}" pid="4" name="MSIP_Label_8577031b-11bc-4db9-b655-7d79027ad570_Enabled">
    <vt:lpwstr>true</vt:lpwstr>
  </property>
  <property fmtid="{D5CDD505-2E9C-101B-9397-08002B2CF9AE}" pid="5" name="MSIP_Label_8577031b-11bc-4db9-b655-7d79027ad570_SetDate">
    <vt:lpwstr>2020-07-30T07:45:03Z</vt:lpwstr>
  </property>
  <property fmtid="{D5CDD505-2E9C-101B-9397-08002B2CF9AE}" pid="6" name="MSIP_Label_8577031b-11bc-4db9-b655-7d79027ad570_Method">
    <vt:lpwstr>Standard</vt:lpwstr>
  </property>
  <property fmtid="{D5CDD505-2E9C-101B-9397-08002B2CF9AE}" pid="7" name="MSIP_Label_8577031b-11bc-4db9-b655-7d79027ad570_Name">
    <vt:lpwstr>8577031b-11bc-4db9-b655-7d79027ad570</vt:lpwstr>
  </property>
  <property fmtid="{D5CDD505-2E9C-101B-9397-08002B2CF9AE}" pid="8" name="MSIP_Label_8577031b-11bc-4db9-b655-7d79027ad570_SiteId">
    <vt:lpwstr>c22cc3e1-5d7f-4f4d-be03-d5a158cc9409</vt:lpwstr>
  </property>
  <property fmtid="{D5CDD505-2E9C-101B-9397-08002B2CF9AE}" pid="9" name="MSIP_Label_8577031b-11bc-4db9-b655-7d79027ad570_ActionId">
    <vt:lpwstr>8714af74-2119-425d-a6b3-be2d0564bfc0</vt:lpwstr>
  </property>
  <property fmtid="{D5CDD505-2E9C-101B-9397-08002B2CF9AE}" pid="10" name="MSIP_Label_8577031b-11bc-4db9-b655-7d79027ad570_ContentBits">
    <vt:lpwstr>1</vt:lpwstr>
  </property>
</Properties>
</file>