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 id="2147484119" r:id="rId8"/>
    <p:sldMasterId id="2147484126" r:id="rId9"/>
  </p:sldMasterIdLst>
  <p:notesMasterIdLst>
    <p:notesMasterId r:id="rId27"/>
  </p:notesMasterIdLst>
  <p:handoutMasterIdLst>
    <p:handoutMasterId r:id="rId28"/>
  </p:handoutMasterIdLst>
  <p:sldIdLst>
    <p:sldId id="395" r:id="rId10"/>
    <p:sldId id="436" r:id="rId11"/>
    <p:sldId id="1235" r:id="rId12"/>
    <p:sldId id="1234" r:id="rId13"/>
    <p:sldId id="1249" r:id="rId14"/>
    <p:sldId id="1229" r:id="rId15"/>
    <p:sldId id="1191" r:id="rId16"/>
    <p:sldId id="1244" r:id="rId17"/>
    <p:sldId id="1240" r:id="rId18"/>
    <p:sldId id="1250" r:id="rId19"/>
    <p:sldId id="1248" r:id="rId20"/>
    <p:sldId id="1237" r:id="rId21"/>
    <p:sldId id="1186" r:id="rId22"/>
    <p:sldId id="1247" r:id="rId23"/>
    <p:sldId id="1241" r:id="rId24"/>
    <p:sldId id="1210" r:id="rId25"/>
    <p:sldId id="1194" r:id="rId26"/>
  </p:sldIdLst>
  <p:sldSz cx="9144000" cy="6858000" type="screen4x3"/>
  <p:notesSz cx="6797675" cy="9928225"/>
  <p:custDataLst>
    <p:tags r:id="rId29"/>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395"/>
            <p14:sldId id="436"/>
            <p14:sldId id="1235"/>
            <p14:sldId id="1234"/>
            <p14:sldId id="1249"/>
            <p14:sldId id="1229"/>
            <p14:sldId id="1191"/>
            <p14:sldId id="1244"/>
            <p14:sldId id="1240"/>
            <p14:sldId id="1250"/>
            <p14:sldId id="1248"/>
            <p14:sldId id="1237"/>
            <p14:sldId id="1186"/>
            <p14:sldId id="1247"/>
            <p14:sldId id="1241"/>
            <p14:sldId id="1210"/>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Capstick" initials="TC" lastIdx="12" clrIdx="0">
    <p:extLst>
      <p:ext uri="{19B8F6BF-5375-455C-9EA6-DF929625EA0E}">
        <p15:presenceInfo xmlns:p15="http://schemas.microsoft.com/office/powerpoint/2012/main" userId="S::tcapstic@networkrail.co.uk::091ad6f2-cf95-4357-ac15-b7ee3880f581" providerId="AD"/>
      </p:ext>
    </p:extLst>
  </p:cmAuthor>
  <p:cmAuthor id="2" name="Achilleus Iheozor-Ejiofor" initials="AI" lastIdx="1" clrIdx="1">
    <p:extLst>
      <p:ext uri="{19B8F6BF-5375-455C-9EA6-DF929625EA0E}">
        <p15:presenceInfo xmlns:p15="http://schemas.microsoft.com/office/powerpoint/2012/main" userId="S::aiejiofo@networkrail.co.uk::5712568b-125a-4fb7-be38-ed1b44786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D2B"/>
    <a:srgbClr val="452381"/>
    <a:srgbClr val="016BA7"/>
    <a:srgbClr val="0000FF"/>
    <a:srgbClr val="FF3399"/>
    <a:srgbClr val="FFFFCC"/>
    <a:srgbClr val="3FB499"/>
    <a:srgbClr val="797979"/>
    <a:srgbClr val="CC154E"/>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107" d="100"/>
          <a:sy n="107" d="100"/>
        </p:scale>
        <p:origin x="1734" y="120"/>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579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468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Learning points</a:t>
            </a:r>
          </a:p>
          <a:p>
            <a:pPr marL="285750" lvl="0" indent="-285750">
              <a:buFont typeface="Arial" panose="020B0604020202020204" pitchFamily="34" charset="0"/>
              <a:buChar char="•"/>
              <a:defRPr/>
            </a:pPr>
            <a:r>
              <a:rPr lang="en-GB" sz="1200" dirty="0">
                <a:solidFill>
                  <a:prstClr val="black"/>
                </a:solidFill>
                <a:latin typeface="Network Rail Sans" panose="02000000040000020004" pitchFamily="2" charset="0"/>
              </a:rPr>
              <a:t>Why is it important to know the difference between emergency works, urgent reactive/non-emergency unplanned works, and planned works?</a:t>
            </a:r>
          </a:p>
          <a:p>
            <a:pPr marL="285750" lvl="0" indent="-285750">
              <a:buFont typeface="Arial" panose="020B0604020202020204" pitchFamily="34" charset="0"/>
              <a:buChar char="•"/>
              <a:defRPr/>
            </a:pPr>
            <a:r>
              <a:rPr lang="en-GB" sz="1200" dirty="0">
                <a:solidFill>
                  <a:prstClr val="black"/>
                </a:solidFill>
                <a:latin typeface="Network Rail Sans" panose="02000000040000020004" pitchFamily="2" charset="0"/>
              </a:rPr>
              <a:t>How could you play a part in ensuring that your project has appropriate permits, licensing and consent process when necessary?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4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2286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B82A1433-23A6-45BE-BD22-9DD5141FC581}" type="slidenum">
              <a:rPr lang="en-GB" altLang="en-US" smtClean="0"/>
              <a:pPr>
                <a:defRPr/>
              </a:pPr>
              <a:t>15</a:t>
            </a:fld>
            <a:endParaRPr lang="en-GB" altLang="en-US"/>
          </a:p>
        </p:txBody>
      </p:sp>
    </p:spTree>
    <p:extLst>
      <p:ext uri="{BB962C8B-B14F-4D97-AF65-F5344CB8AC3E}">
        <p14:creationId xmlns:p14="http://schemas.microsoft.com/office/powerpoint/2010/main" val="249419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98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FWI measure explained</a:t>
            </a:r>
          </a:p>
          <a:p>
            <a:endParaRPr lang="en-GB" b="1"/>
          </a:p>
          <a:p>
            <a:r>
              <a:rPr lang="en-GB" b="0"/>
              <a:t>Network Rail defines a work place injury as any injury sustained by staff, both direct employees and contractor/suppliers, while undertaking activities connected with Network Rail’s business.  </a:t>
            </a:r>
          </a:p>
          <a:p>
            <a:r>
              <a:rPr lang="en-GB" b="0"/>
              <a:t>All reported injuries are to be entered into SMIS, the companies corporate Safety Management Intelligence System.  </a:t>
            </a:r>
          </a:p>
          <a:p>
            <a:r>
              <a:rPr lang="en-GB" b="0"/>
              <a:t>Fatality weighted injury rate (FWIR) is a KPI that uses the following calculation: </a:t>
            </a:r>
          </a:p>
          <a:p>
            <a:r>
              <a:rPr lang="en-GB" b="0"/>
              <a:t>The number of fatalities, plus the (number of specified injuries / 10) plus the (number of 3+ lost day injuries / 200) plus the (number of all other injuries / 1000) divided by the hours worked, multiplied by 1,000,000, over the last 13 periods </a:t>
            </a:r>
          </a:p>
          <a:p>
            <a:r>
              <a:rPr lang="en-GB" b="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415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586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198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607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67490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11/05/2021</a:t>
            </a:fld>
            <a:endParaRPr lang="en-GB"/>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1098168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91486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274184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33889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922729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6745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699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CAD2AE4-A90A-45D2-89BD-FE5728432597}"/>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1259939"/>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GB" sz="135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9E5FC487-B5F3-44D2-8F31-264D295DF49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64075422"/>
      </p:ext>
    </p:extLst>
  </p:cSld>
  <p:clrMap bg1="lt1" tx1="dk1" bg2="lt2" tx2="dk2" accent1="accent1" accent2="accent2" accent3="accent3" accent4="accent4" accent5="accent5" accent6="accent6" hlink="hlink" folHlink="folHlink"/>
  <p:sldLayoutIdLst>
    <p:sldLayoutId id="21474841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8.bin"/><Relationship Id="rId5" Type="http://schemas.openxmlformats.org/officeDocument/2006/relationships/notesSlide" Target="../notesSlides/notesSlide9.xml"/><Relationship Id="rId4" Type="http://schemas.openxmlformats.org/officeDocument/2006/relationships/slideLayout" Target="../slideLayouts/slideLayout28.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9.bin"/><Relationship Id="rId5" Type="http://schemas.openxmlformats.org/officeDocument/2006/relationships/notesSlide" Target="../notesSlides/notesSlide10.xml"/><Relationship Id="rId10" Type="http://schemas.openxmlformats.org/officeDocument/2006/relationships/hyperlink" Target="file:///\\NC2FDC01\DFSRoot$\SZ\WMAGroups\01%20-%20Route%20IM%20Director%20-%20Wessex\02%20-%20Route%20Safety%20Hour%20Reporting\02%20-%20Route%20Safety%20Hour%20Reporting\Safety%20Cascade%2021-22\P12122\Trackside%20Worker%20GSM-R%20User%20Guide.pdf" TargetMode="External"/><Relationship Id="rId4" Type="http://schemas.openxmlformats.org/officeDocument/2006/relationships/slideLayout" Target="../slideLayouts/slideLayout28.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9.bin"/><Relationship Id="rId5" Type="http://schemas.openxmlformats.org/officeDocument/2006/relationships/notesSlide" Target="../notesSlides/notesSlide11.xml"/><Relationship Id="rId4"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hyperlink" Target="https://customer.rhw.caseflow.co.uk/login" TargetMode="External"/><Relationship Id="rId3" Type="http://schemas.openxmlformats.org/officeDocument/2006/relationships/notesSlide" Target="../notesSlides/notesSlide13.xml"/><Relationship Id="rId7" Type="http://schemas.openxmlformats.org/officeDocument/2006/relationships/hyperlink" Target="mailto:network@vhg.co.uk" TargetMode="External"/><Relationship Id="rId12" Type="http://schemas.openxmlformats.org/officeDocument/2006/relationships/image" Target="../media/image31.emf"/><Relationship Id="rId2" Type="http://schemas.openxmlformats.org/officeDocument/2006/relationships/slideLayout" Target="../slideLayouts/slideLayout27.xml"/><Relationship Id="rId1" Type="http://schemas.openxmlformats.org/officeDocument/2006/relationships/vmlDrawing" Target="../drawings/vmlDrawing35.vml"/><Relationship Id="rId6" Type="http://schemas.openxmlformats.org/officeDocument/2006/relationships/hyperlink" Target="https://networkrail.sharepoint.com/:w:/r/sites/myconnect/ste/Documents/VHG%20Network%20Rail%20Referral%20Form_21.7.2020.docx" TargetMode="External"/><Relationship Id="rId11" Type="http://schemas.openxmlformats.org/officeDocument/2006/relationships/oleObject" Target="../embeddings/oleObject30.bin"/><Relationship Id="rId5" Type="http://schemas.openxmlformats.org/officeDocument/2006/relationships/hyperlink" Target="mailto:0800%200833%20324" TargetMode="External"/><Relationship Id="rId10" Type="http://schemas.openxmlformats.org/officeDocument/2006/relationships/hyperlink" Target="https://networkrail.sharepoint.com/:b:/r/sites/myconnect/ste/Documents/Network%20Rail%20MSK%20poster%20v5.pdf?csf=1&amp;web=1&amp;e=D4wwYd" TargetMode="External"/><Relationship Id="rId4" Type="http://schemas.openxmlformats.org/officeDocument/2006/relationships/hyperlink" Target="https://www.vitahealthgroup.co.uk/" TargetMode="External"/><Relationship Id="rId9" Type="http://schemas.openxmlformats.org/officeDocument/2006/relationships/hyperlink" Target="https://networkrail.sharepoint.com/:w:/r/sites/myconnect/ste/Documents/NWR%20Portal%20User%20Guide.docx?d=w59ca4698877b46d9a3d77870bb5232f8&amp;csf=1&amp;e=8CIXE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hyperlink" Target="file:///\\UKRDC3SDC43021\DFSRoot$\SZ\WMAGroups\01%20-%20Route%20IM%20Director%20-%20Wessex\02%20-%20Route%20Safety%20Hour%20Reporting\02%20-%20Route%20Safety%20Hour%20Reporting\Safety%20Cascade%2021-22\P12122\Safety-Advice-NRA21-06-Using-lookout-operated-warning-systems-LOWS.pdf" TargetMode="External"/><Relationship Id="rId13" Type="http://schemas.openxmlformats.org/officeDocument/2006/relationships/hyperlink" Target="file:///\\UKRDC3SDC43021\DFSRoot$\SZ\WMAGroups\01%20-%20Route%20IM%20Director%20-%20Wessex\02%20-%20Route%20Safety%20Hour%20Reporting\02%20-%20Route%20Safety%20Hour%20Reporting\Safety%20Cascade%2021-22\P12122\Safety-Advice-NRA21-03-Camera-mast-winch-failure.pdf" TargetMode="External"/><Relationship Id="rId3" Type="http://schemas.openxmlformats.org/officeDocument/2006/relationships/tags" Target="../tags/tag71.xml"/><Relationship Id="rId7" Type="http://schemas.openxmlformats.org/officeDocument/2006/relationships/image" Target="../media/image1.emf"/><Relationship Id="rId12" Type="http://schemas.openxmlformats.org/officeDocument/2006/relationships/hyperlink" Target="file:///\\UKRDC3SDC43021\DFSRoot$\SZ\WMAGroups\01%20-%20Route%20IM%20Director%20-%20Wessex\02%20-%20Route%20Safety%20Hour%20Reporting\02%20-%20Route%20Safety%20Hour%20Reporting\Safety%20Cascade%2021-22\P12122\Safety-Bulletin-NRB21-03-Exposure-to-Asbestos-Containing-Materials-ACM.pdf" TargetMode="External"/><Relationship Id="rId17" Type="http://schemas.openxmlformats.org/officeDocument/2006/relationships/image" Target="../media/image19.png"/><Relationship Id="rId2" Type="http://schemas.openxmlformats.org/officeDocument/2006/relationships/tags" Target="../tags/tag70.xml"/><Relationship Id="rId16" Type="http://schemas.openxmlformats.org/officeDocument/2006/relationships/hyperlink" Target="file:///\\UKRDC3SDC43021\DFSRoot$\SZ\WMAGroups\01%20-%20Route%20IM%20Director%20-%20Wessex\02%20-%20Route%20Safety%20Hour%20Reporting\02%20-%20Route%20Safety%20Hour%20Reporting\Safety%20Cascade%2021-22\P12122\Issue%20111%20-%20Transferable%20Lessons%20-%20Port%20Talbot%20Stop%20and%20Examine%20Irregularity.pdf" TargetMode="External"/><Relationship Id="rId1" Type="http://schemas.openxmlformats.org/officeDocument/2006/relationships/vmlDrawing" Target="../drawings/vmlDrawing36.vml"/><Relationship Id="rId6" Type="http://schemas.openxmlformats.org/officeDocument/2006/relationships/oleObject" Target="../embeddings/oleObject25.bin"/><Relationship Id="rId11" Type="http://schemas.openxmlformats.org/officeDocument/2006/relationships/hyperlink" Target="file:///\\UKRDC3SDC43021\DFSRoot$\SZ\WMAGroups\01%20-%20Route%20IM%20Director%20-%20Wessex\02%20-%20Route%20Safety%20Hour%20Reporting\02%20-%20Route%20Safety%20Hour%20Reporting\Safety%20Cascade%2021-22\P12122\Safety-Bulletin-NRB21-02-Carnforth-SMTH-irregularity.pdf" TargetMode="External"/><Relationship Id="rId5" Type="http://schemas.openxmlformats.org/officeDocument/2006/relationships/notesSlide" Target="../notesSlides/notesSlide15.xml"/><Relationship Id="rId15" Type="http://schemas.openxmlformats.org/officeDocument/2006/relationships/hyperlink" Target="file:///\\UKRDC3SDC43021\DFSRoot$\SZ\WMAGroups\01%20-%20Route%20IM%20Director%20-%20Wessex\02%20-%20Route%20Safety%20Hour%20Reporting\02%20-%20Route%20Safety%20Hour%20Reporting\Safety%20Cascade%2021-22\P12122\Issue%20110%20Transferable%20Lessons%20Line%20Blockage%20Iregularity%20Lincoln.%20.pdf" TargetMode="External"/><Relationship Id="rId10" Type="http://schemas.openxmlformats.org/officeDocument/2006/relationships/hyperlink" Target="file:///\\UKRDC3SDC43021\DFSRoot$\SZ\WMAGroups\01%20-%20Route%20IM%20Director%20-%20Wessex\02%20-%20Route%20Safety%20Hour%20Reporting\02%20-%20Route%20Safety%20Hour%20Reporting\Safety%20Cascade%2021-22\P12122\Safety-Alert-NRX21-06-On-track-plant-collision.pdf" TargetMode="External"/><Relationship Id="rId4" Type="http://schemas.openxmlformats.org/officeDocument/2006/relationships/slideLayout" Target="../slideLayouts/slideLayout28.xml"/><Relationship Id="rId9" Type="http://schemas.openxmlformats.org/officeDocument/2006/relationships/hyperlink" Target="file:///\\UKRDC3SDC43021\DFSRoot$\SZ\WMAGroups\01%20-%20Route%20IM%20Director%20-%20Wessex\02%20-%20Route%20Safety%20Hour%20Reporting\02%20-%20Route%20Safety%20Hour%20Reporting\Safety%20Cascade%2021-22\P12122\Safety-Alert-NRX21-05-Fire-on-tamping-machine.pdf" TargetMode="External"/><Relationship Id="rId14" Type="http://schemas.openxmlformats.org/officeDocument/2006/relationships/hyperlink" Target="file:///\\UKRDC3SDC43021\DFSRoot$\SZ\WMAGroups\01%20-%20Route%20IM%20Director%20-%20Wessex\02%20-%20Route%20Safety%20Hour%20Reporting\02%20-%20Route%20Safety%20Hour%20Reporting\Safety%20Cascade%2021-22\P12122\Trackside%20Worker%20GSM-R%20User%20Guide.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hyperlink" Target="https://networkrail.sharepoint.com/sites/myconnect/southern/Documents/Forms/AllItems.aspx?id=%2Fsites%2Fmyconnect%2Fsouthern%2FDocuments%2FAssault_Pledge_SWR_BTP_NR.pdf&amp;parent=%2Fsites%2Fmyconnect%2Fsouthern%2FDocuments" TargetMode="External"/><Relationship Id="rId13" Type="http://schemas.openxmlformats.org/officeDocument/2006/relationships/image" Target="../media/image18.emf"/><Relationship Id="rId3" Type="http://schemas.openxmlformats.org/officeDocument/2006/relationships/tags" Target="../tags/tag51.xml"/><Relationship Id="rId7" Type="http://schemas.openxmlformats.org/officeDocument/2006/relationships/image" Target="../media/image1.emf"/><Relationship Id="rId12" Type="http://schemas.openxmlformats.org/officeDocument/2006/relationships/package" Target="../embeddings/Microsoft_Excel_Worksheet1.xlsx"/><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image" Target="../media/image17.emf"/><Relationship Id="rId5" Type="http://schemas.openxmlformats.org/officeDocument/2006/relationships/notesSlide" Target="../notesSlides/notesSlide2.xml"/><Relationship Id="rId10" Type="http://schemas.openxmlformats.org/officeDocument/2006/relationships/package" Target="../embeddings/Microsoft_Excel_Worksheet.xlsx"/><Relationship Id="rId4" Type="http://schemas.openxmlformats.org/officeDocument/2006/relationships/slideLayout" Target="../slideLayouts/slideLayout28.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6.bin"/><Relationship Id="rId5" Type="http://schemas.openxmlformats.org/officeDocument/2006/relationships/notesSlide" Target="../notesSlides/notesSlide4.xml"/><Relationship Id="rId4" Type="http://schemas.openxmlformats.org/officeDocument/2006/relationships/slideLayout" Target="../slideLayouts/slideLayout28.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6.bin"/><Relationship Id="rId5" Type="http://schemas.openxmlformats.org/officeDocument/2006/relationships/notesSlide" Target="../notesSlides/notesSlide5.xml"/><Relationship Id="rId10" Type="http://schemas.openxmlformats.org/officeDocument/2006/relationships/hyperlink" Target="file:///\\UKRDC3SDC43021\DFSRoot$\SZ\WMAGroups\01%20-%20Route%20IM%20Director%20-%20Wessex\02%20-%20Route%20Safety%20Hour%20Reporting\02%20-%20Route%20Safety%20Hour%20Reporting\Safety%20Cascade%2021-22\P12122\Safety%20Bulletin%20Detonator%20Protection%20Placed%20incorrectly%20at%20Salisbury%20110421.pdf" TargetMode="External"/><Relationship Id="rId4" Type="http://schemas.openxmlformats.org/officeDocument/2006/relationships/slideLayout" Target="../slideLayouts/slideLayout28.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7.bin"/><Relationship Id="rId5" Type="http://schemas.openxmlformats.org/officeDocument/2006/relationships/notesSlide" Target="../notesSlides/notesSlide6.xml"/><Relationship Id="rId4" Type="http://schemas.openxmlformats.org/officeDocument/2006/relationships/slideLayout" Target="../slideLayouts/slideLayout28.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28.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mailto:Aaron.Bever@networkrail.co.uk"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8.bin"/><Relationship Id="rId5" Type="http://schemas.openxmlformats.org/officeDocument/2006/relationships/notesSlide" Target="../notesSlides/notesSlide8.xml"/><Relationship Id="rId4" Type="http://schemas.openxmlformats.org/officeDocument/2006/relationships/slideLayout" Target="../slideLayouts/slideLayout28.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4" name="Picture 3" descr="Logo&#10;&#10;Description automatically generated">
            <a:extLst>
              <a:ext uri="{FF2B5EF4-FFF2-40B4-BE49-F238E27FC236}">
                <a16:creationId xmlns:a16="http://schemas.microsoft.com/office/drawing/2014/main" id="{0BF75AFE-E53F-48D9-ACB8-211ADD74B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72" y="-963488"/>
            <a:ext cx="10297144" cy="9516346"/>
          </a:xfrm>
          <a:prstGeom prst="rect">
            <a:avLst/>
          </a:prstGeom>
        </p:spPr>
      </p:pic>
    </p:spTree>
    <p:extLst>
      <p:ext uri="{BB962C8B-B14F-4D97-AF65-F5344CB8AC3E}">
        <p14:creationId xmlns:p14="http://schemas.microsoft.com/office/powerpoint/2010/main" val="30132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14" name="Straight Connector 13">
            <a:extLst>
              <a:ext uri="{FF2B5EF4-FFF2-40B4-BE49-F238E27FC236}">
                <a16:creationId xmlns:a16="http://schemas.microsoft.com/office/drawing/2014/main" id="{B52DE325-27BF-4175-BDD3-9B96E6C65E5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1" name="Control 5">
            <a:extLst>
              <a:ext uri="{FF2B5EF4-FFF2-40B4-BE49-F238E27FC236}">
                <a16:creationId xmlns:a16="http://schemas.microsoft.com/office/drawing/2014/main" id="{A8F6F93B-9876-414E-A376-35396E268927}"/>
              </a:ext>
            </a:extLst>
          </p:cNvPr>
          <p:cNvSpPr>
            <a:spLocks noChangeArrowheads="1" noChangeShapeType="1"/>
          </p:cNvSpPr>
          <p:nvPr/>
        </p:nvSpPr>
        <p:spPr bwMode="auto">
          <a:xfrm>
            <a:off x="2641600" y="7021513"/>
            <a:ext cx="5772150" cy="2195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9DA00980-C324-4042-B32A-78AAF2949D4A}"/>
              </a:ext>
            </a:extLst>
          </p:cNvPr>
          <p:cNvSpPr txBox="1"/>
          <p:nvPr/>
        </p:nvSpPr>
        <p:spPr>
          <a:xfrm>
            <a:off x="1530354" y="6011826"/>
            <a:ext cx="7331729" cy="400110"/>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a:ea typeface="+mn-ea"/>
                <a:cs typeface="+mn-cs"/>
              </a:rPr>
              <a:t>Search ‘Southern Track Worker Safety’ on MyConnect​</a:t>
            </a:r>
          </a:p>
        </p:txBody>
      </p:sp>
      <p:sp>
        <p:nvSpPr>
          <p:cNvPr id="15" name="TextBox 14">
            <a:extLst>
              <a:ext uri="{FF2B5EF4-FFF2-40B4-BE49-F238E27FC236}">
                <a16:creationId xmlns:a16="http://schemas.microsoft.com/office/drawing/2014/main" id="{1EE3D5A7-7BCF-48DB-A74F-1998256CC879}"/>
              </a:ext>
            </a:extLst>
          </p:cNvPr>
          <p:cNvSpPr txBox="1"/>
          <p:nvPr/>
        </p:nvSpPr>
        <p:spPr>
          <a:xfrm>
            <a:off x="1505140" y="826807"/>
            <a:ext cx="6542526" cy="369332"/>
          </a:xfrm>
          <a:prstGeom prst="rect">
            <a:avLst/>
          </a:prstGeom>
          <a:noFill/>
        </p:spPr>
        <p:txBody>
          <a:bodyPr wrap="square" rtlCol="0">
            <a:spAutoFit/>
          </a:bodyPr>
          <a:lstStyle/>
          <a:p>
            <a:pPr lvl="0">
              <a:defRPr/>
            </a:pPr>
            <a:r>
              <a:rPr lang="en-GB" sz="1800" b="1" dirty="0">
                <a:solidFill>
                  <a:prstClr val="white">
                    <a:lumMod val="50000"/>
                  </a:prstClr>
                </a:solidFill>
              </a:rPr>
              <a:t>Thank you </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702303F6-DDC5-43D0-AACD-33024ABEF273}"/>
              </a:ext>
            </a:extLst>
          </p:cNvPr>
          <p:cNvSpPr txBox="1"/>
          <p:nvPr/>
        </p:nvSpPr>
        <p:spPr>
          <a:xfrm>
            <a:off x="1462617" y="188640"/>
            <a:ext cx="6627573" cy="496996"/>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 (TWS) </a:t>
            </a:r>
            <a:r>
              <a:rPr lang="en-GB" sz="2000" dirty="0">
                <a:solidFill>
                  <a:prstClr val="white">
                    <a:lumMod val="50000"/>
                  </a:prstClr>
                </a:solidFill>
              </a:rPr>
              <a:t>- update</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12" name="Text Placeholder 2">
            <a:extLst>
              <a:ext uri="{FF2B5EF4-FFF2-40B4-BE49-F238E27FC236}">
                <a16:creationId xmlns:a16="http://schemas.microsoft.com/office/drawing/2014/main" id="{1583E879-8FE2-4382-802C-4382C75BEE37}"/>
              </a:ext>
            </a:extLst>
          </p:cNvPr>
          <p:cNvSpPr txBox="1">
            <a:spLocks/>
          </p:cNvSpPr>
          <p:nvPr/>
        </p:nvSpPr>
        <p:spPr>
          <a:xfrm>
            <a:off x="1462617" y="790044"/>
            <a:ext cx="8337845" cy="651348"/>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rgbClr val="002060"/>
                </a:solidFill>
                <a:latin typeface="Network Rail Sans" panose="02000000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1"/>
              </a:solidFill>
            </a:endParaRPr>
          </a:p>
        </p:txBody>
      </p:sp>
      <p:pic>
        <p:nvPicPr>
          <p:cNvPr id="35" name="Picture 34" descr="Image result for discuss white icon">
            <a:extLst>
              <a:ext uri="{FF2B5EF4-FFF2-40B4-BE49-F238E27FC236}">
                <a16:creationId xmlns:a16="http://schemas.microsoft.com/office/drawing/2014/main" id="{4D303221-E773-4A8E-8A9C-3C037F795F2F}"/>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2">
            <a:extLst>
              <a:ext uri="{FF2B5EF4-FFF2-40B4-BE49-F238E27FC236}">
                <a16:creationId xmlns:a16="http://schemas.microsoft.com/office/drawing/2014/main" id="{262193EE-1768-45D4-8E68-D9ACE5093D33}"/>
              </a:ext>
            </a:extLst>
          </p:cNvPr>
          <p:cNvSpPr>
            <a:spLocks noGrp="1"/>
          </p:cNvSpPr>
          <p:nvPr>
            <p:ph type="body" idx="1"/>
          </p:nvPr>
        </p:nvSpPr>
        <p:spPr>
          <a:xfrm>
            <a:off x="431539" y="1472754"/>
            <a:ext cx="8430543" cy="4378481"/>
          </a:xfrm>
        </p:spPr>
        <p:txBody>
          <a:bodyPr anchor="t">
            <a:normAutofit/>
          </a:bodyPr>
          <a:lstStyle/>
          <a:p>
            <a:r>
              <a:rPr lang="en-GB" sz="1600" dirty="0">
                <a:solidFill>
                  <a:schemeClr val="tx1"/>
                </a:solidFill>
                <a:latin typeface="Network Rail Sans" panose="02000000040000020004" pitchFamily="2" charset="0"/>
              </a:rPr>
              <a:t>Ben Wilkinson, Chris Donkin, Chris Mayhew, Chris Jackson and Shayne Ford for their time and determination in creating a new plan to move all BVIs from red zone to Line Blocks.  </a:t>
            </a:r>
          </a:p>
          <a:p>
            <a:endParaRPr lang="en-GB" sz="800" dirty="0">
              <a:solidFill>
                <a:schemeClr val="tx1"/>
              </a:solidFill>
              <a:latin typeface="Network Rail Sans" panose="02000000040000020004" pitchFamily="2" charset="0"/>
            </a:endParaRPr>
          </a:p>
          <a:p>
            <a:r>
              <a:rPr lang="en-GB" sz="1600" dirty="0">
                <a:solidFill>
                  <a:schemeClr val="tx1"/>
                </a:solidFill>
                <a:latin typeface="Network Rail Sans" panose="02000000040000020004" pitchFamily="2" charset="0"/>
              </a:rPr>
              <a:t>Scott Henderson, Marc Brereton and other members of team at Feltham for independently taking the lead on the planning for BVI inspections. </a:t>
            </a:r>
          </a:p>
          <a:p>
            <a:endParaRPr lang="en-GB" sz="800" dirty="0">
              <a:solidFill>
                <a:schemeClr val="tx1"/>
              </a:solidFill>
              <a:latin typeface="Network Rail Sans" panose="02000000040000020004" pitchFamily="2" charset="0"/>
            </a:endParaRPr>
          </a:p>
          <a:p>
            <a:r>
              <a:rPr lang="en-GB" sz="1600" dirty="0">
                <a:solidFill>
                  <a:schemeClr val="tx1"/>
                </a:solidFill>
                <a:latin typeface="Network Rail Sans" panose="02000000040000020004" pitchFamily="2" charset="0"/>
              </a:rPr>
              <a:t>Inner HMU (Lee McCarthy and team) Jack Roberts and Outer DU Wayne Norbury for all for all their help delivering the Safe Track Access work over the last year. </a:t>
            </a:r>
          </a:p>
          <a:p>
            <a:endParaRPr lang="en-GB" sz="800" dirty="0">
              <a:solidFill>
                <a:schemeClr val="tx1"/>
              </a:solidFill>
              <a:latin typeface="Network Rail Sans" panose="02000000040000020004" pitchFamily="2" charset="0"/>
            </a:endParaRPr>
          </a:p>
          <a:p>
            <a:r>
              <a:rPr lang="en-GB" sz="1600" dirty="0">
                <a:solidFill>
                  <a:schemeClr val="tx1"/>
                </a:solidFill>
                <a:latin typeface="Network Rail Sans" panose="02000000040000020004" pitchFamily="2" charset="0"/>
              </a:rPr>
              <a:t>Jeff Matthews and Dave Carnell for coming to Axminster and Seaton Junction and explaining some of the challenges the frontline staff have. </a:t>
            </a:r>
          </a:p>
          <a:p>
            <a:endParaRPr lang="en-GB" sz="1600" dirty="0">
              <a:solidFill>
                <a:schemeClr val="tx1"/>
              </a:solidFill>
              <a:latin typeface="Network Rail Sans" panose="02000000040000020004" pitchFamily="2" charset="0"/>
            </a:endParaRPr>
          </a:p>
          <a:p>
            <a:endParaRPr lang="en-GB" sz="1600" dirty="0">
              <a:solidFill>
                <a:schemeClr val="tx1"/>
              </a:solidFill>
              <a:latin typeface="Network Rail Sans" panose="02000000040000020004" pitchFamily="2" charset="0"/>
            </a:endParaRPr>
          </a:p>
          <a:p>
            <a:r>
              <a:rPr lang="en-GB" sz="1600" dirty="0">
                <a:solidFill>
                  <a:schemeClr val="tx1"/>
                </a:solidFill>
                <a:latin typeface="Network Rail Sans" panose="02000000040000020004" pitchFamily="2" charset="0"/>
              </a:rPr>
              <a:t> </a:t>
            </a:r>
          </a:p>
          <a:p>
            <a:endParaRPr lang="en-GB" sz="1600" dirty="0">
              <a:solidFill>
                <a:schemeClr val="tx1"/>
              </a:solidFill>
            </a:endParaRPr>
          </a:p>
        </p:txBody>
      </p:sp>
      <p:pic>
        <p:nvPicPr>
          <p:cNvPr id="19" name="Picture 18">
            <a:extLst>
              <a:ext uri="{FF2B5EF4-FFF2-40B4-BE49-F238E27FC236}">
                <a16:creationId xmlns:a16="http://schemas.microsoft.com/office/drawing/2014/main" id="{8F9DA4AC-3790-44E8-B79C-D5CB40BD4524}"/>
              </a:ext>
            </a:extLst>
          </p:cNvPr>
          <p:cNvPicPr>
            <a:picLocks noChangeAspect="1"/>
          </p:cNvPicPr>
          <p:nvPr/>
        </p:nvPicPr>
        <p:blipFill>
          <a:blip r:embed="rId9"/>
          <a:stretch>
            <a:fillRect/>
          </a:stretch>
        </p:blipFill>
        <p:spPr>
          <a:xfrm>
            <a:off x="5631539" y="4017092"/>
            <a:ext cx="3168352" cy="1749481"/>
          </a:xfrm>
          <a:prstGeom prst="rect">
            <a:avLst/>
          </a:prstGeom>
        </p:spPr>
      </p:pic>
    </p:spTree>
    <p:extLst>
      <p:ext uri="{BB962C8B-B14F-4D97-AF65-F5344CB8AC3E}">
        <p14:creationId xmlns:p14="http://schemas.microsoft.com/office/powerpoint/2010/main" val="253952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Poor network coverage and GSM-R telephones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Do your teams have access to GSM-R telephones?</a:t>
            </a:r>
            <a:endParaRPr kumimoji="0" lang="en-GB" sz="2000" b="1" i="0" u="sng"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195CB0-8FDE-45A4-A2C8-768FA5BE10DB}"/>
              </a:ext>
            </a:extLst>
          </p:cNvPr>
          <p:cNvPicPr>
            <a:picLocks noChangeAspect="1"/>
          </p:cNvPicPr>
          <p:nvPr/>
        </p:nvPicPr>
        <p:blipFill>
          <a:blip r:embed="rId9"/>
          <a:stretch>
            <a:fillRect/>
          </a:stretch>
        </p:blipFill>
        <p:spPr>
          <a:xfrm>
            <a:off x="8097143" y="3657600"/>
            <a:ext cx="856355" cy="2222676"/>
          </a:xfrm>
          <a:prstGeom prst="rect">
            <a:avLst/>
          </a:prstGeom>
        </p:spPr>
      </p:pic>
      <p:sp>
        <p:nvSpPr>
          <p:cNvPr id="6" name="Rectangle 5">
            <a:extLst>
              <a:ext uri="{FF2B5EF4-FFF2-40B4-BE49-F238E27FC236}">
                <a16:creationId xmlns:a16="http://schemas.microsoft.com/office/drawing/2014/main" id="{9AB803FB-578C-464E-BA3F-A2FCFAD07AD0}"/>
              </a:ext>
            </a:extLst>
          </p:cNvPr>
          <p:cNvSpPr/>
          <p:nvPr/>
        </p:nvSpPr>
        <p:spPr>
          <a:xfrm>
            <a:off x="247649" y="1367880"/>
            <a:ext cx="8705849" cy="3216265"/>
          </a:xfrm>
          <a:prstGeom prst="rect">
            <a:avLst/>
          </a:prstGeom>
        </p:spPr>
        <p:txBody>
          <a:bodyPr wrap="square">
            <a:spAutoFit/>
          </a:bodyPr>
          <a:lstStyle/>
          <a:p>
            <a:pPr lvl="0"/>
            <a:r>
              <a:rPr lang="en-GB" sz="1400" dirty="0">
                <a:solidFill>
                  <a:schemeClr val="tx1"/>
                </a:solidFill>
                <a:latin typeface="Network Rail Sans" panose="02000000040000020004" pitchFamily="2" charset="0"/>
                <a:ea typeface="Times New Roman" panose="02020603050405020304" pitchFamily="18" charset="0"/>
              </a:rPr>
              <a:t>Areas of poor or  no network coverage/signal can be identified in the Access Point Register (Wessex Apps) during the planning stage.</a:t>
            </a:r>
          </a:p>
          <a:p>
            <a:pPr lvl="0"/>
            <a:endParaRPr lang="en-GB" sz="800" dirty="0">
              <a:solidFill>
                <a:schemeClr val="tx1"/>
              </a:solidFill>
              <a:latin typeface="Network Rail Sans" panose="02000000040000020004" pitchFamily="2" charset="0"/>
              <a:ea typeface="Times New Roman" panose="02020603050405020304" pitchFamily="18" charset="0"/>
            </a:endParaRPr>
          </a:p>
          <a:p>
            <a:pPr lvl="0"/>
            <a:r>
              <a:rPr lang="en-GB" sz="1400" dirty="0">
                <a:solidFill>
                  <a:schemeClr val="tx1"/>
                </a:solidFill>
                <a:latin typeface="Network Rail Sans" panose="02000000040000020004" pitchFamily="2" charset="0"/>
                <a:ea typeface="Times New Roman" panose="02020603050405020304" pitchFamily="18" charset="0"/>
              </a:rPr>
              <a:t>To address the issue the teams can use the GSM-R telephones for any operational railway communications.</a:t>
            </a:r>
          </a:p>
          <a:p>
            <a:pPr lvl="0"/>
            <a:endParaRPr lang="en-GB" sz="800" dirty="0">
              <a:solidFill>
                <a:schemeClr val="tx1"/>
              </a:solidFill>
              <a:latin typeface="Network Rail Sans" panose="02000000040000020004" pitchFamily="2" charset="0"/>
              <a:ea typeface="Times New Roman" panose="02020603050405020304" pitchFamily="18" charset="0"/>
            </a:endParaRPr>
          </a:p>
          <a:p>
            <a:pPr lvl="0">
              <a:spcAft>
                <a:spcPts val="600"/>
              </a:spcAft>
            </a:pPr>
            <a:r>
              <a:rPr lang="en-GB" sz="1400" b="1" i="1" dirty="0">
                <a:solidFill>
                  <a:schemeClr val="tx1"/>
                </a:solidFill>
                <a:latin typeface="Network Rail Sans" panose="02000000040000020004" pitchFamily="2" charset="0"/>
                <a:ea typeface="Times New Roman" panose="02020603050405020304" pitchFamily="18" charset="0"/>
              </a:rPr>
              <a:t>In Operational Use please note:</a:t>
            </a:r>
          </a:p>
          <a:p>
            <a:pPr marL="171450" lvl="0" indent="-171450">
              <a:buFont typeface="Wingdings" panose="05000000000000000000" pitchFamily="2" charset="2"/>
              <a:buChar char="Ø"/>
            </a:pPr>
            <a:r>
              <a:rPr lang="en-GB" sz="1400" u="sng" dirty="0">
                <a:solidFill>
                  <a:schemeClr val="tx1"/>
                </a:solidFill>
                <a:latin typeface="Network Rail Sans" panose="02000000040000020004" pitchFamily="2" charset="0"/>
                <a:ea typeface="Times New Roman" panose="02020603050405020304" pitchFamily="18" charset="0"/>
              </a:rPr>
              <a:t>There may be occasions when calls cannot be made </a:t>
            </a:r>
            <a:r>
              <a:rPr lang="en-GB" sz="1400" dirty="0">
                <a:solidFill>
                  <a:schemeClr val="tx1"/>
                </a:solidFill>
                <a:latin typeface="Network Rail Sans" panose="02000000040000020004" pitchFamily="2" charset="0"/>
                <a:ea typeface="Times New Roman" panose="02020603050405020304" pitchFamily="18" charset="0"/>
              </a:rPr>
              <a:t>– in these instances, trackside telephones should be used as an alternative.</a:t>
            </a:r>
          </a:p>
          <a:p>
            <a:pPr marL="171450" lvl="0" indent="-171450">
              <a:buFont typeface="Wingdings" panose="05000000000000000000" pitchFamily="2" charset="2"/>
              <a:buChar char="Ø"/>
            </a:pPr>
            <a:r>
              <a:rPr lang="en-GB" sz="1400" u="sng" dirty="0">
                <a:solidFill>
                  <a:schemeClr val="tx1"/>
                </a:solidFill>
                <a:latin typeface="Network Rail Sans" panose="02000000040000020004" pitchFamily="2" charset="0"/>
                <a:ea typeface="Times New Roman" panose="02020603050405020304" pitchFamily="18" charset="0"/>
              </a:rPr>
              <a:t>Safety must be observed at all times when using trackside phones </a:t>
            </a:r>
            <a:r>
              <a:rPr lang="en-GB" sz="1400" dirty="0">
                <a:solidFill>
                  <a:schemeClr val="tx1"/>
                </a:solidFill>
                <a:latin typeface="Network Rail Sans" panose="02000000040000020004" pitchFamily="2" charset="0"/>
                <a:ea typeface="Times New Roman" panose="02020603050405020304" pitchFamily="18" charset="0"/>
              </a:rPr>
              <a:t>– observe the </a:t>
            </a:r>
            <a:r>
              <a:rPr lang="en-GB" sz="1400" b="1" dirty="0">
                <a:solidFill>
                  <a:schemeClr val="tx1"/>
                </a:solidFill>
                <a:latin typeface="Network Rail Sans" panose="02000000040000020004" pitchFamily="2" charset="0"/>
                <a:ea typeface="Times New Roman" panose="02020603050405020304" pitchFamily="18" charset="0"/>
              </a:rPr>
              <a:t>GE/RT8000/HB1 </a:t>
            </a:r>
            <a:r>
              <a:rPr lang="en-GB" sz="1400" dirty="0">
                <a:solidFill>
                  <a:schemeClr val="tx1"/>
                </a:solidFill>
                <a:latin typeface="Network Rail Sans" panose="02000000040000020004" pitchFamily="2" charset="0"/>
                <a:ea typeface="Times New Roman" panose="02020603050405020304" pitchFamily="18" charset="0"/>
              </a:rPr>
              <a:t>– General Duties and Track Safety for Track Workers: </a:t>
            </a:r>
            <a:r>
              <a:rPr lang="en-GB" sz="1400" b="1" dirty="0">
                <a:solidFill>
                  <a:schemeClr val="tx1"/>
                </a:solidFill>
                <a:latin typeface="Network Rail Sans" panose="02000000040000020004" pitchFamily="2" charset="0"/>
                <a:ea typeface="Times New Roman" panose="02020603050405020304" pitchFamily="18" charset="0"/>
              </a:rPr>
              <a:t>Section 4.3 </a:t>
            </a:r>
            <a:r>
              <a:rPr lang="en-GB" sz="1400" dirty="0">
                <a:solidFill>
                  <a:schemeClr val="tx1"/>
                </a:solidFill>
                <a:latin typeface="Network Rail Sans" panose="02000000040000020004" pitchFamily="2" charset="0"/>
                <a:ea typeface="Times New Roman" panose="02020603050405020304" pitchFamily="18" charset="0"/>
              </a:rPr>
              <a:t>by ensuring you are in a position of safety when using the handset.</a:t>
            </a:r>
          </a:p>
          <a:p>
            <a:pPr lvl="0"/>
            <a:endParaRPr lang="en-GB" sz="800" dirty="0">
              <a:solidFill>
                <a:schemeClr val="tx1"/>
              </a:solidFill>
              <a:latin typeface="Network Rail Sans" panose="02000000040000020004" pitchFamily="2" charset="0"/>
              <a:ea typeface="Times New Roman" panose="02020603050405020304" pitchFamily="18" charset="0"/>
            </a:endParaRPr>
          </a:p>
          <a:p>
            <a:pPr lvl="0"/>
            <a:r>
              <a:rPr lang="en-GB" sz="1400" dirty="0">
                <a:solidFill>
                  <a:schemeClr val="tx1"/>
                </a:solidFill>
                <a:latin typeface="Network Rail Sans" panose="02000000040000020004" pitchFamily="2" charset="0"/>
                <a:ea typeface="Times New Roman" panose="02020603050405020304" pitchFamily="18" charset="0"/>
              </a:rPr>
              <a:t>All calls are recorded to assist with incident investigations. </a:t>
            </a:r>
          </a:p>
          <a:p>
            <a:pPr lvl="0"/>
            <a:endParaRPr lang="en-GB" sz="1400" dirty="0">
              <a:solidFill>
                <a:schemeClr val="tx1"/>
              </a:solidFill>
              <a:latin typeface="Network Rail Sans" panose="02000000040000020004" pitchFamily="2" charset="0"/>
              <a:ea typeface="Times New Roman" panose="02020603050405020304" pitchFamily="18" charset="0"/>
            </a:endParaRPr>
          </a:p>
          <a:p>
            <a:pPr lvl="0"/>
            <a:r>
              <a:rPr lang="en-GB" sz="1400" dirty="0">
                <a:solidFill>
                  <a:schemeClr val="accent6">
                    <a:lumMod val="50000"/>
                  </a:schemeClr>
                </a:solidFill>
                <a:latin typeface="Network Rail Sans" panose="02000000040000020004" pitchFamily="2" charset="0"/>
                <a:ea typeface="Times New Roman" panose="02020603050405020304" pitchFamily="18" charset="0"/>
              </a:rPr>
              <a:t>A useful Trackside Worker User Guide can be found </a:t>
            </a:r>
            <a:r>
              <a:rPr lang="en-GB" sz="1400" dirty="0">
                <a:solidFill>
                  <a:schemeClr val="accent6">
                    <a:lumMod val="50000"/>
                  </a:schemeClr>
                </a:solidFill>
                <a:latin typeface="Network Rail Sans" panose="02000000040000020004" pitchFamily="2" charset="0"/>
                <a:ea typeface="Times New Roman" panose="02020603050405020304" pitchFamily="18" charset="0"/>
                <a:hlinkClick r:id="rId10" action="ppaction://hlinkfile">
                  <a:extLst>
                    <a:ext uri="{A12FA001-AC4F-418D-AE19-62706E023703}">
                      <ahyp:hlinkClr xmlns:ahyp="http://schemas.microsoft.com/office/drawing/2018/hyperlinkcolor" val="tx"/>
                    </a:ext>
                  </a:extLst>
                </a:hlinkClick>
              </a:rPr>
              <a:t>here</a:t>
            </a:r>
            <a:endParaRPr lang="en-GB" sz="1400" dirty="0">
              <a:solidFill>
                <a:schemeClr val="accent6">
                  <a:lumMod val="50000"/>
                </a:schemeClr>
              </a:solidFill>
              <a:latin typeface="Network Rail Sans" panose="02000000040000020004" pitchFamily="2" charset="0"/>
              <a:ea typeface="Times New Roman" panose="02020603050405020304" pitchFamily="18" charset="0"/>
            </a:endParaRPr>
          </a:p>
        </p:txBody>
      </p:sp>
    </p:spTree>
    <p:extLst>
      <p:ext uri="{BB962C8B-B14F-4D97-AF65-F5344CB8AC3E}">
        <p14:creationId xmlns:p14="http://schemas.microsoft.com/office/powerpoint/2010/main" val="219503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Here comes the sun…</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Stay </a:t>
            </a:r>
            <a:r>
              <a:rPr lang="en-GB" sz="2000" b="1" dirty="0">
                <a:solidFill>
                  <a:prstClr val="white"/>
                </a:solidFill>
                <a:latin typeface="Network Rail Sans" panose="02000000040000020004" pitchFamily="50" charset="0"/>
              </a:rPr>
              <a:t>safe in the Sun</a:t>
            </a:r>
            <a:endParaRPr kumimoji="0" lang="en-GB" sz="2000" b="1" i="0" u="sng"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sp>
        <p:nvSpPr>
          <p:cNvPr id="5" name="Rectangle 4">
            <a:extLst>
              <a:ext uri="{FF2B5EF4-FFF2-40B4-BE49-F238E27FC236}">
                <a16:creationId xmlns:a16="http://schemas.microsoft.com/office/drawing/2014/main" id="{8A08713D-3D1D-464C-A048-C52641AE8896}"/>
              </a:ext>
            </a:extLst>
          </p:cNvPr>
          <p:cNvSpPr/>
          <p:nvPr/>
        </p:nvSpPr>
        <p:spPr>
          <a:xfrm>
            <a:off x="374091" y="1427229"/>
            <a:ext cx="8626072" cy="490519"/>
          </a:xfrm>
          <a:prstGeom prst="rect">
            <a:avLst/>
          </a:prstGeom>
        </p:spPr>
        <p:txBody>
          <a:bodyPr wrap="square">
            <a:spAutoFit/>
          </a:bodyPr>
          <a:lstStyle/>
          <a:p>
            <a:pPr>
              <a:lnSpc>
                <a:spcPct val="112000"/>
              </a:lnSpc>
              <a:spcBef>
                <a:spcPts val="0"/>
              </a:spcBef>
              <a:spcAft>
                <a:spcPts val="0"/>
              </a:spcAft>
            </a:pPr>
            <a:r>
              <a:rPr lang="en-GB" sz="1200" kern="1400" dirty="0">
                <a:solidFill>
                  <a:schemeClr val="tx1"/>
                </a:solidFill>
                <a:latin typeface="Network Rail Sans" panose="02000000040000020004" pitchFamily="2" charset="0"/>
              </a:rPr>
              <a:t>Britain is known for its unpredictable summer weather. But even in this country people working outdoors for long periods, even when it’s cloudy, risk damaging their skin, or worse, unless proper precautions are taken.  </a:t>
            </a:r>
            <a:endParaRPr lang="en-GB" sz="1200" kern="1400" dirty="0">
              <a:ln>
                <a:noFill/>
              </a:ln>
              <a:solidFill>
                <a:srgbClr val="000000"/>
              </a:solidFill>
              <a:effectLst/>
              <a:latin typeface="Network Rail Sans" panose="02000000040000020004" pitchFamily="2" charset="0"/>
            </a:endParaRPr>
          </a:p>
        </p:txBody>
      </p:sp>
      <p:sp>
        <p:nvSpPr>
          <p:cNvPr id="6" name="Rectangle 5">
            <a:extLst>
              <a:ext uri="{FF2B5EF4-FFF2-40B4-BE49-F238E27FC236}">
                <a16:creationId xmlns:a16="http://schemas.microsoft.com/office/drawing/2014/main" id="{9B5833B9-8AD7-4A2E-892F-061FD56C300D}"/>
              </a:ext>
            </a:extLst>
          </p:cNvPr>
          <p:cNvSpPr/>
          <p:nvPr/>
        </p:nvSpPr>
        <p:spPr>
          <a:xfrm>
            <a:off x="374091" y="1900035"/>
            <a:ext cx="6267236" cy="392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2000"/>
              </a:lnSpc>
              <a:spcBef>
                <a:spcPts val="0"/>
              </a:spcBef>
              <a:spcAft>
                <a:spcPts val="600"/>
              </a:spcAft>
            </a:pPr>
            <a:r>
              <a:rPr lang="en-GB" sz="1200" u="sng" kern="1400" dirty="0">
                <a:solidFill>
                  <a:schemeClr val="tx1"/>
                </a:solidFill>
                <a:latin typeface="Network Rail Sans" panose="02000000040000020004" pitchFamily="2" charset="0"/>
              </a:rPr>
              <a:t>These are some simple steps to protecting yourself whilst working</a:t>
            </a:r>
            <a:r>
              <a:rPr lang="en-GB" sz="1200" kern="1400" dirty="0">
                <a:solidFill>
                  <a:schemeClr val="tx1"/>
                </a:solidFill>
                <a:latin typeface="Network Rail Sans" panose="02000000040000020004" pitchFamily="2" charset="0"/>
              </a:rPr>
              <a:t>:</a:t>
            </a:r>
          </a:p>
          <a:p>
            <a:pPr marL="359994" indent="-359994">
              <a:lnSpc>
                <a:spcPct val="112000"/>
              </a:lnSpc>
              <a:spcBef>
                <a:spcPts val="0"/>
              </a:spcBef>
              <a:spcAft>
                <a:spcPts val="0"/>
              </a:spcAft>
              <a:buFont typeface="Arial" panose="020B0604020202020204" pitchFamily="34" charset="0"/>
              <a:buChar char="•"/>
            </a:pPr>
            <a:r>
              <a:rPr lang="en-GB" sz="1200" kern="1400" dirty="0">
                <a:solidFill>
                  <a:schemeClr val="tx1"/>
                </a:solidFill>
                <a:latin typeface="Network Rail Sans" panose="02000000040000020004" pitchFamily="2" charset="0"/>
              </a:rPr>
              <a:t>Plan your day-carry out more strenuous works during the coolest parts of the day,</a:t>
            </a:r>
          </a:p>
          <a:p>
            <a:pPr marL="359994" indent="-359994">
              <a:lnSpc>
                <a:spcPct val="112000"/>
              </a:lnSpc>
              <a:spcBef>
                <a:spcPts val="0"/>
              </a:spcBef>
              <a:spcAft>
                <a:spcPts val="0"/>
              </a:spcAft>
              <a:buFont typeface="Arial" panose="020B0604020202020204" pitchFamily="34" charset="0"/>
              <a:buChar char="•"/>
            </a:pPr>
            <a:r>
              <a:rPr lang="en-GB" sz="1200" kern="1400" dirty="0">
                <a:solidFill>
                  <a:schemeClr val="tx1"/>
                </a:solidFill>
                <a:latin typeface="Network Rail Sans" panose="02000000040000020004" pitchFamily="2" charset="0"/>
              </a:rPr>
              <a:t>Walk and work in the shade as much as possible,</a:t>
            </a:r>
          </a:p>
          <a:p>
            <a:pPr marL="359994" indent="-359994">
              <a:lnSpc>
                <a:spcPct val="112000"/>
              </a:lnSpc>
              <a:spcBef>
                <a:spcPts val="0"/>
              </a:spcBef>
              <a:spcAft>
                <a:spcPts val="0"/>
              </a:spcAft>
              <a:buFont typeface="Arial" panose="020B0604020202020204" pitchFamily="34" charset="0"/>
              <a:buChar char="•"/>
            </a:pPr>
            <a:r>
              <a:rPr lang="en-GB" sz="1200" kern="1400" dirty="0">
                <a:solidFill>
                  <a:schemeClr val="tx1"/>
                </a:solidFill>
                <a:latin typeface="Network Rail Sans" panose="02000000040000020004" pitchFamily="2" charset="0"/>
              </a:rPr>
              <a:t>Take frequent short breaks, in a shaded cool area,</a:t>
            </a:r>
          </a:p>
          <a:p>
            <a:pPr marL="359994" indent="-359994">
              <a:lnSpc>
                <a:spcPct val="112000"/>
              </a:lnSpc>
              <a:spcBef>
                <a:spcPts val="0"/>
              </a:spcBef>
              <a:spcAft>
                <a:spcPts val="0"/>
              </a:spcAft>
              <a:buFont typeface="Arial" panose="020B0604020202020204" pitchFamily="34" charset="0"/>
              <a:buChar char="•"/>
            </a:pPr>
            <a:r>
              <a:rPr lang="en-GB" sz="1200" kern="1400" dirty="0">
                <a:solidFill>
                  <a:schemeClr val="tx1"/>
                </a:solidFill>
                <a:latin typeface="Network Rail Sans" panose="02000000040000020004" pitchFamily="2" charset="0"/>
              </a:rPr>
              <a:t>Stay hydrated-drink plenty of water,</a:t>
            </a:r>
          </a:p>
          <a:p>
            <a:pPr marL="359994" indent="-359994">
              <a:lnSpc>
                <a:spcPct val="112000"/>
              </a:lnSpc>
              <a:spcBef>
                <a:spcPts val="0"/>
              </a:spcBef>
              <a:spcAft>
                <a:spcPts val="0"/>
              </a:spcAft>
              <a:buFont typeface="Arial" panose="020B0604020202020204" pitchFamily="34" charset="0"/>
              <a:buChar char="•"/>
            </a:pPr>
            <a:r>
              <a:rPr lang="en-GB" sz="1200" kern="1400" dirty="0">
                <a:solidFill>
                  <a:schemeClr val="tx1"/>
                </a:solidFill>
                <a:latin typeface="Network Rail Sans" panose="02000000040000020004" pitchFamily="2" charset="0"/>
              </a:rPr>
              <a:t>Always use sunscreen on all areas of your skin and reapply regularly. Look for a sun protection factor of at least SPF30,</a:t>
            </a:r>
          </a:p>
          <a:p>
            <a:pPr marL="359994" indent="-359994">
              <a:lnSpc>
                <a:spcPct val="112000"/>
              </a:lnSpc>
              <a:spcBef>
                <a:spcPts val="0"/>
              </a:spcBef>
              <a:spcAft>
                <a:spcPts val="0"/>
              </a:spcAft>
              <a:buFont typeface="Arial" panose="020B0604020202020204" pitchFamily="34" charset="0"/>
              <a:buChar char="•"/>
            </a:pPr>
            <a:r>
              <a:rPr lang="en-GB" sz="1200" kern="1400" dirty="0">
                <a:solidFill>
                  <a:schemeClr val="tx1"/>
                </a:solidFill>
                <a:latin typeface="Network Rail Sans" panose="02000000040000020004" pitchFamily="2" charset="0"/>
              </a:rPr>
              <a:t>Avoid eating large meals before working in hot environments.</a:t>
            </a:r>
          </a:p>
          <a:p>
            <a:pPr marL="359994" indent="-359994">
              <a:lnSpc>
                <a:spcPct val="112000"/>
              </a:lnSpc>
              <a:spcBef>
                <a:spcPts val="0"/>
              </a:spcBef>
              <a:spcAft>
                <a:spcPts val="0"/>
              </a:spcAft>
              <a:buFont typeface="Arial" panose="020B0604020202020204" pitchFamily="34" charset="0"/>
              <a:buChar char="•"/>
            </a:pPr>
            <a:endParaRPr lang="en-GB" sz="1200" kern="1400" dirty="0">
              <a:solidFill>
                <a:schemeClr val="tx1"/>
              </a:solidFill>
              <a:latin typeface="Network Rail Sans" panose="02000000040000020004" pitchFamily="2" charset="0"/>
            </a:endParaRPr>
          </a:p>
          <a:p>
            <a:pPr>
              <a:lnSpc>
                <a:spcPct val="112000"/>
              </a:lnSpc>
              <a:spcBef>
                <a:spcPts val="0"/>
              </a:spcBef>
              <a:spcAft>
                <a:spcPts val="0"/>
              </a:spcAft>
            </a:pPr>
            <a:r>
              <a:rPr lang="en-GB" sz="1200" b="1" kern="1400" dirty="0">
                <a:solidFill>
                  <a:schemeClr val="tx1"/>
                </a:solidFill>
                <a:latin typeface="Network Rail Sans" panose="02000000040000020004" pitchFamily="2" charset="0"/>
              </a:rPr>
              <a:t>The strength of the sun’s rays isn’t connected to the temperature. You can check the UV index on many weather forecast apps and websites.</a:t>
            </a:r>
          </a:p>
          <a:p>
            <a:pPr>
              <a:lnSpc>
                <a:spcPct val="112000"/>
              </a:lnSpc>
              <a:spcBef>
                <a:spcPts val="0"/>
              </a:spcBef>
              <a:spcAft>
                <a:spcPts val="0"/>
              </a:spcAft>
            </a:pPr>
            <a:endParaRPr lang="en-GB" sz="1200" kern="1400" dirty="0">
              <a:solidFill>
                <a:schemeClr val="tx1"/>
              </a:solidFill>
              <a:latin typeface="Network Rail Sans" panose="02000000040000020004" pitchFamily="2" charset="0"/>
            </a:endParaRPr>
          </a:p>
          <a:p>
            <a:pPr>
              <a:lnSpc>
                <a:spcPct val="112000"/>
              </a:lnSpc>
              <a:spcBef>
                <a:spcPts val="0"/>
              </a:spcBef>
              <a:spcAft>
                <a:spcPts val="0"/>
              </a:spcAft>
            </a:pPr>
            <a:endParaRPr lang="en-GB" sz="1200" kern="1400" dirty="0">
              <a:solidFill>
                <a:srgbClr val="000000"/>
              </a:solidFill>
              <a:latin typeface="Network Rail Sans" panose="02000000040000020004" pitchFamily="2" charset="0"/>
            </a:endParaRPr>
          </a:p>
          <a:p>
            <a:pPr>
              <a:lnSpc>
                <a:spcPct val="112000"/>
              </a:lnSpc>
              <a:spcBef>
                <a:spcPts val="0"/>
              </a:spcBef>
              <a:spcAft>
                <a:spcPts val="0"/>
              </a:spcAft>
            </a:pPr>
            <a:r>
              <a:rPr lang="en-GB" sz="1200" b="1" kern="1400" dirty="0">
                <a:solidFill>
                  <a:srgbClr val="993300"/>
                </a:solidFill>
                <a:latin typeface="Network Rail Sans" panose="02000000040000020004" pitchFamily="2" charset="0"/>
              </a:rPr>
              <a:t>It is important to check your skin at least once a month for signs of skin cancer, if you have had exposure to sun light. Signs can include:  growth of moles, moles that are growing, bleeding or changing appearance, scabby spots and sores that do not heal, skin discoloration.</a:t>
            </a:r>
            <a:endParaRPr lang="en-GB" sz="1200" b="1" kern="1400" dirty="0">
              <a:solidFill>
                <a:srgbClr val="000000"/>
              </a:solidFill>
              <a:latin typeface="Network Rail Sans" panose="02000000040000020004" pitchFamily="2" charset="0"/>
            </a:endParaRPr>
          </a:p>
        </p:txBody>
      </p:sp>
      <p:sp>
        <p:nvSpPr>
          <p:cNvPr id="13" name="Oval 12">
            <a:extLst>
              <a:ext uri="{FF2B5EF4-FFF2-40B4-BE49-F238E27FC236}">
                <a16:creationId xmlns:a16="http://schemas.microsoft.com/office/drawing/2014/main" id="{5FA81CCC-B45F-402F-8FB3-FC76291049D8}"/>
              </a:ext>
            </a:extLst>
          </p:cNvPr>
          <p:cNvSpPr/>
          <p:nvPr/>
        </p:nvSpPr>
        <p:spPr>
          <a:xfrm>
            <a:off x="323528"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BC51516-A045-4804-8D67-D6BA56966C03}"/>
              </a:ext>
            </a:extLst>
          </p:cNvPr>
          <p:cNvSpPr txBox="1"/>
          <p:nvPr/>
        </p:nvSpPr>
        <p:spPr>
          <a:xfrm>
            <a:off x="276275" y="621279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pic>
        <p:nvPicPr>
          <p:cNvPr id="33798" name="Picture 6">
            <a:extLst>
              <a:ext uri="{FF2B5EF4-FFF2-40B4-BE49-F238E27FC236}">
                <a16:creationId xmlns:a16="http://schemas.microsoft.com/office/drawing/2014/main" id="{04AFC3DC-3087-4FDE-9DF7-97ECFC6416C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77" t="1587" r="2815" b="2262"/>
          <a:stretch/>
        </p:blipFill>
        <p:spPr bwMode="auto">
          <a:xfrm>
            <a:off x="6907128" y="1824878"/>
            <a:ext cx="2093035" cy="4056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80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163542"/>
            <a:ext cx="6332433" cy="1307537"/>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endParaRP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8262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Emergency Works and Legal Permits</a:t>
            </a: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36F79F-62D7-45CD-B59D-EC292253863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20" name="Oval 19">
            <a:extLst>
              <a:ext uri="{FF2B5EF4-FFF2-40B4-BE49-F238E27FC236}">
                <a16:creationId xmlns:a16="http://schemas.microsoft.com/office/drawing/2014/main" id="{525DFE6D-2BFB-4857-BE6B-A4B685A6BAD5}"/>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15F28BF-461C-4C67-878F-B9BD7D35D555}"/>
              </a:ext>
            </a:extLst>
          </p:cNvPr>
          <p:cNvSpPr txBox="1"/>
          <p:nvPr/>
        </p:nvSpPr>
        <p:spPr>
          <a:xfrm>
            <a:off x="1143742" y="6292441"/>
            <a:ext cx="7605878" cy="5693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Go through the learning points with your teams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C095A24C-D8A9-4F7D-AF24-52918C05A3A9}"/>
              </a:ext>
            </a:extLst>
          </p:cNvPr>
          <p:cNvSpPr txBox="1"/>
          <p:nvPr/>
        </p:nvSpPr>
        <p:spPr>
          <a:xfrm>
            <a:off x="3564975" y="3663642"/>
            <a:ext cx="5358519" cy="2123658"/>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rPr>
              <a:t>Next steps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rPr>
              <a:t>Knowing what defines emergency works, and the limitations of the emergency works protocol, ensures that all appropriate authorisations are put in place. Breaching permit requirements may lead to EA enforcement action. The person carrying out the emergency works activity must provide the EA with notice in writing as soon as possible.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rPr>
              <a:t>Have all consents, permissions and licenses been identified?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rPr>
              <a:t>Have the timescale for obtaining consents, permissions and licenses been included in the programme?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rPr>
              <a:t>Are the requirements being monitored and complied with?</a:t>
            </a:r>
          </a:p>
        </p:txBody>
      </p:sp>
      <p:pic>
        <p:nvPicPr>
          <p:cNvPr id="6" name="Picture 5">
            <a:extLst>
              <a:ext uri="{FF2B5EF4-FFF2-40B4-BE49-F238E27FC236}">
                <a16:creationId xmlns:a16="http://schemas.microsoft.com/office/drawing/2014/main" id="{A7EDFDA0-21AE-47B4-9B8D-803D4CC09912}"/>
              </a:ext>
            </a:extLst>
          </p:cNvPr>
          <p:cNvPicPr>
            <a:picLocks noChangeAspect="1"/>
          </p:cNvPicPr>
          <p:nvPr/>
        </p:nvPicPr>
        <p:blipFill>
          <a:blip r:embed="rId3"/>
          <a:stretch>
            <a:fillRect/>
          </a:stretch>
        </p:blipFill>
        <p:spPr>
          <a:xfrm>
            <a:off x="414670" y="1378010"/>
            <a:ext cx="3093705" cy="4489140"/>
          </a:xfrm>
          <a:prstGeom prst="rect">
            <a:avLst/>
          </a:prstGeom>
          <a:ln>
            <a:solidFill>
              <a:schemeClr val="accent1"/>
            </a:solidFill>
          </a:ln>
        </p:spPr>
      </p:pic>
      <p:sp>
        <p:nvSpPr>
          <p:cNvPr id="9" name="TextBox 8">
            <a:extLst>
              <a:ext uri="{FF2B5EF4-FFF2-40B4-BE49-F238E27FC236}">
                <a16:creationId xmlns:a16="http://schemas.microsoft.com/office/drawing/2014/main" id="{D643CE9A-353E-4B8B-9EC1-A44DF7967DEC}"/>
              </a:ext>
            </a:extLst>
          </p:cNvPr>
          <p:cNvSpPr txBox="1"/>
          <p:nvPr/>
        </p:nvSpPr>
        <p:spPr>
          <a:xfrm>
            <a:off x="3508375" y="1378009"/>
            <a:ext cx="5525119" cy="2169825"/>
          </a:xfrm>
          <a:prstGeom prst="rect">
            <a:avLst/>
          </a:prstGeom>
          <a:noFill/>
        </p:spPr>
        <p:txBody>
          <a:bodyPr wrap="square" rtlCol="0">
            <a:spAutoFit/>
          </a:bodyPr>
          <a:lstStyle/>
          <a:p>
            <a:pPr marL="0" marR="0" lvl="0" indent="0" algn="l" defTabSz="914400" rtl="0" eaLnBrk="1" fontAlgn="t"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Network Rail received a legal warning from the Environment Agency for working without a flood risk permit during what we considered to be emergency work. </a:t>
            </a:r>
          </a:p>
          <a:p>
            <a:pPr marL="0" marR="0" lvl="0" indent="0" algn="l" defTabSz="914400" rtl="0" eaLnBrk="1" fontAlgn="t" latinLnBrk="0" hangingPunct="1">
              <a:lnSpc>
                <a:spcPct val="100000"/>
              </a:lnSpc>
              <a:spcBef>
                <a:spcPts val="600"/>
              </a:spcBef>
              <a:spcAft>
                <a:spcPts val="6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Legal definitions of ‘emergency’ vary depending on the legislation.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The legal definition under the Environment Permitting Regulations is the risk of:</a:t>
            </a:r>
          </a:p>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Serious flooding</a:t>
            </a:r>
          </a:p>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Serious detrimental impact on drainage </a:t>
            </a:r>
          </a:p>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Serious harm to the environment </a:t>
            </a:r>
          </a:p>
          <a:p>
            <a:pPr marL="342900" marR="0" lvl="0" indent="-34290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2" charset="0"/>
                <a:ea typeface="+mn-ea"/>
                <a:cs typeface="+mn-cs"/>
              </a:rPr>
              <a:t>When undertaking emergency work, you must notify the EA in writing as soon as practicable. </a:t>
            </a:r>
          </a:p>
        </p:txBody>
      </p:sp>
    </p:spTree>
    <p:extLst>
      <p:ext uri="{BB962C8B-B14F-4D97-AF65-F5344CB8AC3E}">
        <p14:creationId xmlns:p14="http://schemas.microsoft.com/office/powerpoint/2010/main" val="200501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94328" y="23602"/>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E6AC094-096E-428A-AA8C-11766B33E151}"/>
              </a:ext>
            </a:extLst>
          </p:cNvPr>
          <p:cNvSpPr/>
          <p:nvPr/>
        </p:nvSpPr>
        <p:spPr>
          <a:xfrm>
            <a:off x="3470794" y="6170369"/>
            <a:ext cx="2418483"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Times New Roman" panose="02020603050405020304" pitchFamily="18" charset="0"/>
              </a:rPr>
              <a:t>It’s for  your benefit</a:t>
            </a: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5039865"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Vita Health - For your health and fitness </a:t>
            </a:r>
          </a:p>
        </p:txBody>
      </p:sp>
      <p:sp>
        <p:nvSpPr>
          <p:cNvPr id="8" name="TextBox 7">
            <a:extLst>
              <a:ext uri="{FF2B5EF4-FFF2-40B4-BE49-F238E27FC236}">
                <a16:creationId xmlns:a16="http://schemas.microsoft.com/office/drawing/2014/main" id="{C774D4F5-AA58-4EA9-BDD2-9D062CFF6AFE}"/>
              </a:ext>
            </a:extLst>
          </p:cNvPr>
          <p:cNvSpPr txBox="1"/>
          <p:nvPr/>
        </p:nvSpPr>
        <p:spPr>
          <a:xfrm>
            <a:off x="151962" y="1565636"/>
            <a:ext cx="4508582" cy="4201150"/>
          </a:xfrm>
          <a:prstGeom prst="rect">
            <a:avLst/>
          </a:prstGeom>
          <a:noFill/>
        </p:spPr>
        <p:txBody>
          <a:bodyPr wrap="square" lIns="91440" tIns="45720" rIns="91440" bIns="45720" rtlCol="0" anchor="t">
            <a:spAutoFit/>
          </a:bodyPr>
          <a:lstStyle/>
          <a:p>
            <a:pPr>
              <a:spcAft>
                <a:spcPts val="600"/>
              </a:spcAft>
            </a:pPr>
            <a:r>
              <a:rPr lang="en-GB" sz="1200" b="1" dirty="0">
                <a:solidFill>
                  <a:schemeClr val="tx1"/>
                </a:solidFill>
                <a:latin typeface="Network Rail Sans" panose="02000000040000020004" pitchFamily="2" charset="0"/>
              </a:rPr>
              <a:t>Network Rail has teamed up with </a:t>
            </a:r>
            <a:r>
              <a:rPr lang="en-GB" sz="1200" b="1" u="sng" dirty="0">
                <a:solidFill>
                  <a:schemeClr val="accent6">
                    <a:lumMod val="50000"/>
                  </a:schemeClr>
                </a:solidFill>
                <a:latin typeface="Network Rail Sans" panose="02000000040000020004" pitchFamily="2" charset="0"/>
                <a:hlinkClick r:id="rId4">
                  <a:extLst>
                    <a:ext uri="{A12FA001-AC4F-418D-AE19-62706E023703}">
                      <ahyp:hlinkClr xmlns:ahyp="http://schemas.microsoft.com/office/drawing/2018/hyperlinkcolor" val="tx"/>
                    </a:ext>
                  </a:extLst>
                </a:hlinkClick>
              </a:rPr>
              <a:t>Vita Health Group </a:t>
            </a:r>
            <a:r>
              <a:rPr lang="en-GB" sz="1200" b="1" u="sng" dirty="0">
                <a:solidFill>
                  <a:schemeClr val="tx1"/>
                </a:solidFill>
                <a:latin typeface="Network Rail Sans" panose="02000000040000020004" pitchFamily="2" charset="0"/>
                <a:hlinkClick r:id="rId4">
                  <a:extLst>
                    <a:ext uri="{A12FA001-AC4F-418D-AE19-62706E023703}">
                      <ahyp:hlinkClr xmlns:ahyp="http://schemas.microsoft.com/office/drawing/2018/hyperlinkcolor" val="tx"/>
                    </a:ext>
                  </a:extLst>
                </a:hlinkClick>
              </a:rPr>
              <a:t>​</a:t>
            </a:r>
            <a:r>
              <a:rPr lang="en-GB" sz="1200" b="1" u="sng" dirty="0">
                <a:solidFill>
                  <a:schemeClr val="tx1"/>
                </a:solidFill>
                <a:latin typeface="Network Rail Sans" panose="02000000040000020004" pitchFamily="2" charset="0"/>
              </a:rPr>
              <a:t> </a:t>
            </a:r>
            <a:r>
              <a:rPr lang="en-GB" sz="1200" b="1" dirty="0">
                <a:solidFill>
                  <a:schemeClr val="tx1"/>
                </a:solidFill>
                <a:latin typeface="Network Rail Sans" panose="02000000040000020004" pitchFamily="2" charset="0"/>
              </a:rPr>
              <a:t> to provide a physiotherapy self-referral service free for all employees (previously provided by </a:t>
            </a:r>
            <a:r>
              <a:rPr lang="en-GB" sz="1200" b="1" dirty="0" err="1">
                <a:solidFill>
                  <a:schemeClr val="tx1"/>
                </a:solidFill>
                <a:latin typeface="Network Rail Sans" panose="02000000040000020004" pitchFamily="2" charset="0"/>
              </a:rPr>
              <a:t>RehabWorks</a:t>
            </a:r>
            <a:r>
              <a:rPr lang="en-GB" sz="1200" b="1" dirty="0">
                <a:solidFill>
                  <a:schemeClr val="tx1"/>
                </a:solidFill>
                <a:latin typeface="Network Rail Sans" panose="02000000040000020004" pitchFamily="2" charset="0"/>
              </a:rPr>
              <a:t>). They will provide support with any muscle, soft tissue or joint pain regardless of whether this is work or non-work related.</a:t>
            </a:r>
          </a:p>
          <a:p>
            <a:r>
              <a:rPr lang="en-GB" sz="1200" b="1" dirty="0">
                <a:solidFill>
                  <a:schemeClr val="tx1"/>
                </a:solidFill>
                <a:latin typeface="Network Rail Sans" panose="02000000040000020004" pitchFamily="2" charset="0"/>
              </a:rPr>
              <a:t>The service is quick and easy to access, uses the latest medical evidence for the treatment recommendations, and is focussed on helping you return to your normal work and life activities.</a:t>
            </a:r>
          </a:p>
          <a:p>
            <a:pPr>
              <a:spcAft>
                <a:spcPts val="600"/>
              </a:spcAft>
            </a:pPr>
            <a:r>
              <a:rPr lang="en-GB" sz="1200" b="1" dirty="0">
                <a:solidFill>
                  <a:schemeClr val="tx1"/>
                </a:solidFill>
                <a:latin typeface="Network Rail Sans" panose="02000000040000020004" pitchFamily="2" charset="0"/>
              </a:rPr>
              <a:t>Instead of waiting for a GP appointment, you can have a telephone assessment with a qualified physiotherapist within two working days of the request being made.</a:t>
            </a:r>
          </a:p>
          <a:p>
            <a:pPr>
              <a:spcAft>
                <a:spcPts val="600"/>
              </a:spcAft>
            </a:pPr>
            <a:r>
              <a:rPr lang="en-GB" sz="1200" b="1" dirty="0">
                <a:solidFill>
                  <a:schemeClr val="tx1"/>
                </a:solidFill>
                <a:latin typeface="Network Rail Sans" panose="02000000040000020004" pitchFamily="2" charset="0"/>
              </a:rPr>
              <a:t>They will check that there is no underlying serious health condition, provide immediate assistance and advice, and decide the best next steps to help resolve the problem as quickly as possible. </a:t>
            </a:r>
          </a:p>
          <a:p>
            <a:r>
              <a:rPr lang="en-GB" sz="1200" b="1" dirty="0">
                <a:solidFill>
                  <a:schemeClr val="tx1"/>
                </a:solidFill>
                <a:latin typeface="Network Rail Sans" panose="02000000040000020004" pitchFamily="2" charset="0"/>
              </a:rPr>
              <a:t>Employees can self-refer for physiotherapy appointments by calling</a:t>
            </a:r>
            <a:r>
              <a:rPr lang="en-GB" sz="1200" b="1" dirty="0">
                <a:solidFill>
                  <a:schemeClr val="accent6">
                    <a:lumMod val="50000"/>
                  </a:schemeClr>
                </a:solidFill>
                <a:latin typeface="Network Rail Sans" panose="02000000040000020004" pitchFamily="2" charset="0"/>
              </a:rPr>
              <a:t> </a:t>
            </a:r>
            <a:r>
              <a:rPr lang="en-GB" sz="1200" b="1" u="sng" dirty="0">
                <a:solidFill>
                  <a:schemeClr val="accent6">
                    <a:lumMod val="50000"/>
                  </a:schemeClr>
                </a:solidFill>
                <a:latin typeface="Network Rail Sans" panose="02000000040000020004" pitchFamily="2" charset="0"/>
                <a:hlinkClick r:id="rId5">
                  <a:extLst>
                    <a:ext uri="{A12FA001-AC4F-418D-AE19-62706E023703}">
                      <ahyp:hlinkClr xmlns:ahyp="http://schemas.microsoft.com/office/drawing/2018/hyperlinkcolor" val="tx"/>
                    </a:ext>
                  </a:extLst>
                </a:hlinkClick>
              </a:rPr>
              <a:t>0800 0833 324</a:t>
            </a:r>
            <a:r>
              <a:rPr lang="en-GB" sz="1200" b="1" dirty="0">
                <a:solidFill>
                  <a:schemeClr val="accent6">
                    <a:lumMod val="50000"/>
                  </a:schemeClr>
                </a:solidFill>
                <a:latin typeface="Network Rail Sans" panose="02000000040000020004" pitchFamily="2" charset="0"/>
              </a:rPr>
              <a:t> </a:t>
            </a:r>
            <a:r>
              <a:rPr lang="en-GB" sz="1200" b="1" dirty="0">
                <a:solidFill>
                  <a:schemeClr val="tx1"/>
                </a:solidFill>
                <a:latin typeface="Network Rail Sans" panose="02000000040000020004" pitchFamily="2" charset="0"/>
              </a:rPr>
              <a:t>selecting Option 5 or emailing a </a:t>
            </a:r>
            <a:r>
              <a:rPr lang="en-GB" sz="1200" b="1" u="sng" dirty="0" err="1">
                <a:solidFill>
                  <a:schemeClr val="accent6">
                    <a:lumMod val="50000"/>
                  </a:schemeClr>
                </a:solidFill>
                <a:latin typeface="Network Rail Sans" panose="02000000040000020004" pitchFamily="2" charset="0"/>
                <a:hlinkClick r:id="rId6">
                  <a:extLst>
                    <a:ext uri="{A12FA001-AC4F-418D-AE19-62706E023703}">
                      <ahyp:hlinkClr xmlns:ahyp="http://schemas.microsoft.com/office/drawing/2018/hyperlinkcolor" val="tx"/>
                    </a:ext>
                  </a:extLst>
                </a:hlinkClick>
              </a:rPr>
              <a:t>referr</a:t>
            </a:r>
            <a:r>
              <a:rPr lang="en-GB" sz="1200" b="1" u="sng" dirty="0">
                <a:solidFill>
                  <a:schemeClr val="accent6">
                    <a:lumMod val="50000"/>
                  </a:schemeClr>
                </a:solidFill>
                <a:latin typeface="Network Rail Sans" panose="02000000040000020004" pitchFamily="2" charset="0"/>
                <a:hlinkClick r:id="rId6">
                  <a:extLst>
                    <a:ext uri="{A12FA001-AC4F-418D-AE19-62706E023703}">
                      <ahyp:hlinkClr xmlns:ahyp="http://schemas.microsoft.com/office/drawing/2018/hyperlinkcolor" val="tx"/>
                    </a:ext>
                  </a:extLst>
                </a:hlinkClick>
              </a:rPr>
              <a:t>​al form​</a:t>
            </a:r>
            <a:r>
              <a:rPr lang="en-GB" sz="1200" b="1" dirty="0">
                <a:solidFill>
                  <a:schemeClr val="accent6">
                    <a:lumMod val="50000"/>
                  </a:schemeClr>
                </a:solidFill>
                <a:latin typeface="Network Rail Sans" panose="02000000040000020004" pitchFamily="2" charset="0"/>
              </a:rPr>
              <a:t>  </a:t>
            </a:r>
            <a:r>
              <a:rPr lang="en-GB" sz="1200" b="1" dirty="0">
                <a:solidFill>
                  <a:schemeClr val="tx1"/>
                </a:solidFill>
                <a:latin typeface="Network Rail Sans" panose="02000000040000020004" pitchFamily="2" charset="0"/>
              </a:rPr>
              <a:t>to </a:t>
            </a:r>
            <a:r>
              <a:rPr lang="en-GB" sz="1200" b="1" u="sng" dirty="0">
                <a:solidFill>
                  <a:schemeClr val="accent6">
                    <a:lumMod val="50000"/>
                  </a:schemeClr>
                </a:solidFill>
                <a:latin typeface="Network Rail Sans" panose="02000000040000020004" pitchFamily="2" charset="0"/>
                <a:hlinkClick r:id="rId7">
                  <a:extLst>
                    <a:ext uri="{A12FA001-AC4F-418D-AE19-62706E023703}">
                      <ahyp:hlinkClr xmlns:ahyp="http://schemas.microsoft.com/office/drawing/2018/hyperlinkcolor" val="tx"/>
                    </a:ext>
                  </a:extLst>
                </a:hlinkClick>
              </a:rPr>
              <a:t>network@vhg.co.uk</a:t>
            </a:r>
            <a:r>
              <a:rPr lang="en-GB" sz="1200" b="1" dirty="0">
                <a:solidFill>
                  <a:schemeClr val="accent6">
                    <a:lumMod val="50000"/>
                  </a:schemeClr>
                </a:solidFill>
                <a:latin typeface="Network Rail Sans" panose="02000000040000020004" pitchFamily="2" charset="0"/>
              </a:rPr>
              <a:t> . </a:t>
            </a:r>
          </a:p>
          <a:p>
            <a:r>
              <a:rPr lang="en-GB" sz="1200" b="1" dirty="0">
                <a:solidFill>
                  <a:schemeClr val="tx1"/>
                </a:solidFill>
                <a:latin typeface="Network Rail Sans" panose="02000000040000020004" pitchFamily="2" charset="0"/>
              </a:rPr>
              <a:t>For management referrals the referral portal can be found </a:t>
            </a:r>
            <a:r>
              <a:rPr lang="en-GB" sz="1200" b="1" u="sng" dirty="0">
                <a:solidFill>
                  <a:schemeClr val="tx1"/>
                </a:solidFill>
                <a:latin typeface="Network Rail Sans" panose="02000000040000020004" pitchFamily="2" charset="0"/>
                <a:hlinkClick r:id="rId8">
                  <a:extLst>
                    <a:ext uri="{A12FA001-AC4F-418D-AE19-62706E023703}">
                      <ahyp:hlinkClr xmlns:ahyp="http://schemas.microsoft.com/office/drawing/2018/hyperlinkcolor" val="tx"/>
                    </a:ext>
                  </a:extLst>
                </a:hlinkClick>
              </a:rPr>
              <a:t>here </a:t>
            </a:r>
            <a:r>
              <a:rPr lang="en-GB" sz="1200" b="1" dirty="0">
                <a:solidFill>
                  <a:schemeClr val="tx1"/>
                </a:solidFill>
                <a:latin typeface="Network Rail Sans" panose="02000000040000020004" pitchFamily="2" charset="0"/>
              </a:rPr>
              <a:t>and the portal user guide can be found </a:t>
            </a:r>
            <a:r>
              <a:rPr lang="en-GB" sz="1200" b="1" u="sng" dirty="0">
                <a:solidFill>
                  <a:schemeClr val="accent6">
                    <a:lumMod val="50000"/>
                  </a:schemeClr>
                </a:solidFill>
                <a:latin typeface="Network Rail Sans" panose="02000000040000020004" pitchFamily="2" charset="0"/>
                <a:hlinkClick r:id="rId9">
                  <a:extLst>
                    <a:ext uri="{A12FA001-AC4F-418D-AE19-62706E023703}">
                      <ahyp:hlinkClr xmlns:ahyp="http://schemas.microsoft.com/office/drawing/2018/hyperlinkcolor" val="tx"/>
                    </a:ext>
                  </a:extLst>
                </a:hlinkClick>
              </a:rPr>
              <a:t>here.</a:t>
            </a:r>
            <a:endParaRPr lang="en-GB" sz="1200" b="1" dirty="0">
              <a:solidFill>
                <a:schemeClr val="accent6">
                  <a:lumMod val="50000"/>
                </a:schemeClr>
              </a:solidFill>
              <a:latin typeface="Network Rail Sans" panose="02000000040000020004" pitchFamily="2" charset="0"/>
            </a:endParaRPr>
          </a:p>
          <a:p>
            <a:r>
              <a:rPr lang="en-GB" sz="1200" b="1" dirty="0">
                <a:solidFill>
                  <a:schemeClr val="tx1"/>
                </a:solidFill>
                <a:latin typeface="Network Rail Sans" panose="02000000040000020004" pitchFamily="2" charset="0"/>
              </a:rPr>
              <a:t>You can find out more about the service by viewing this </a:t>
            </a:r>
            <a:r>
              <a:rPr lang="en-GB" sz="1200" b="1" u="sng" dirty="0">
                <a:solidFill>
                  <a:schemeClr val="accent6">
                    <a:lumMod val="50000"/>
                  </a:schemeClr>
                </a:solidFill>
                <a:latin typeface="Network Rail Sans" panose="02000000040000020004" pitchFamily="2" charset="0"/>
                <a:hlinkClick r:id="rId10">
                  <a:extLst>
                    <a:ext uri="{A12FA001-AC4F-418D-AE19-62706E023703}">
                      <ahyp:hlinkClr xmlns:ahyp="http://schemas.microsoft.com/office/drawing/2018/hyperlinkcolor" val="tx"/>
                    </a:ext>
                  </a:extLst>
                </a:hlinkClick>
              </a:rPr>
              <a:t>poster​</a:t>
            </a:r>
            <a:r>
              <a:rPr lang="en-GB" sz="1200" b="1" dirty="0">
                <a:solidFill>
                  <a:schemeClr val="accent6">
                    <a:lumMod val="50000"/>
                  </a:schemeClr>
                </a:solidFill>
                <a:latin typeface="Network Rail Sans" panose="02000000040000020004" pitchFamily="2" charset="0"/>
              </a:rPr>
              <a:t>.</a:t>
            </a:r>
            <a:endParaRPr kumimoji="0" lang="en-GB" sz="1200" b="0" i="0" u="none" strike="noStrike" kern="0" cap="none" spc="0" normalizeH="0" baseline="0" noProof="0" dirty="0">
              <a:ln>
                <a:noFill/>
              </a:ln>
              <a:solidFill>
                <a:prstClr val="black"/>
              </a:solidFill>
              <a:effectLst/>
              <a:uLnTx/>
              <a:uFillTx/>
              <a:latin typeface="Network Rail Sans" panose="02000000040000020004" pitchFamily="2" charset="0"/>
            </a:endParaRPr>
          </a:p>
        </p:txBody>
      </p:sp>
      <p:graphicFrame>
        <p:nvGraphicFramePr>
          <p:cNvPr id="10" name="Object 9">
            <a:extLst>
              <a:ext uri="{FF2B5EF4-FFF2-40B4-BE49-F238E27FC236}">
                <a16:creationId xmlns:a16="http://schemas.microsoft.com/office/drawing/2014/main" id="{AA8C2EFB-8DFB-4037-8B43-FBA1986C8559}"/>
              </a:ext>
            </a:extLst>
          </p:cNvPr>
          <p:cNvGraphicFramePr>
            <a:graphicFrameLocks noChangeAspect="1"/>
          </p:cNvGraphicFramePr>
          <p:nvPr>
            <p:extLst>
              <p:ext uri="{D42A27DB-BD31-4B8C-83A1-F6EECF244321}">
                <p14:modId xmlns:p14="http://schemas.microsoft.com/office/powerpoint/2010/main" val="3554373283"/>
              </p:ext>
            </p:extLst>
          </p:nvPr>
        </p:nvGraphicFramePr>
        <p:xfrm>
          <a:off x="5125224" y="1325632"/>
          <a:ext cx="3456384" cy="4604214"/>
        </p:xfrm>
        <a:graphic>
          <a:graphicData uri="http://schemas.openxmlformats.org/presentationml/2006/ole">
            <mc:AlternateContent xmlns:mc="http://schemas.openxmlformats.org/markup-compatibility/2006">
              <mc:Choice xmlns:v="urn:schemas-microsoft-com:vml" Requires="v">
                <p:oleObj spid="_x0000_s35845" name="Acrobat Document" r:id="rId11" imgW="3784255" imgH="5346465" progId="AcroExch.Document.DC">
                  <p:embed/>
                </p:oleObj>
              </mc:Choice>
              <mc:Fallback>
                <p:oleObj name="Acrobat Document" r:id="rId11" imgW="3784255" imgH="5346465" progId="AcroExch.Document.DC">
                  <p:embed/>
                  <p:pic>
                    <p:nvPicPr>
                      <p:cNvPr id="10" name="Object 9">
                        <a:extLst>
                          <a:ext uri="{FF2B5EF4-FFF2-40B4-BE49-F238E27FC236}">
                            <a16:creationId xmlns:a16="http://schemas.microsoft.com/office/drawing/2014/main" id="{AA8C2EFB-8DFB-4037-8B43-FBA1986C8559}"/>
                          </a:ext>
                        </a:extLst>
                      </p:cNvPr>
                      <p:cNvPicPr/>
                      <p:nvPr/>
                    </p:nvPicPr>
                    <p:blipFill>
                      <a:blip r:embed="rId12"/>
                      <a:stretch>
                        <a:fillRect/>
                      </a:stretch>
                    </p:blipFill>
                    <p:spPr>
                      <a:xfrm>
                        <a:off x="5125224" y="1325632"/>
                        <a:ext cx="3456384" cy="4604214"/>
                      </a:xfrm>
                      <a:prstGeom prst="rect">
                        <a:avLst/>
                      </a:prstGeom>
                    </p:spPr>
                  </p:pic>
                </p:oleObj>
              </mc:Fallback>
            </mc:AlternateContent>
          </a:graphicData>
        </a:graphic>
      </p:graphicFrame>
    </p:spTree>
    <p:extLst>
      <p:ext uri="{BB962C8B-B14F-4D97-AF65-F5344CB8AC3E}">
        <p14:creationId xmlns:p14="http://schemas.microsoft.com/office/powerpoint/2010/main" val="379378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94328" y="23602"/>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E6AC094-096E-428A-AA8C-11766B33E151}"/>
              </a:ext>
            </a:extLst>
          </p:cNvPr>
          <p:cNvSpPr/>
          <p:nvPr/>
        </p:nvSpPr>
        <p:spPr>
          <a:xfrm>
            <a:off x="3365574" y="6170369"/>
            <a:ext cx="2628925"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Times New Roman" panose="02020603050405020304" pitchFamily="18" charset="0"/>
              </a:rPr>
              <a:t>Don’t leave it too late</a:t>
            </a: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6096713"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800" b="1" dirty="0">
                <a:solidFill>
                  <a:schemeClr val="tx1"/>
                </a:solidFill>
                <a:latin typeface="Network Rail Sans" panose="02000000040000020004" pitchFamily="2" charset="0"/>
              </a:rPr>
              <a:t>Vita Health - For your health and fitness cont. </a:t>
            </a:r>
          </a:p>
        </p:txBody>
      </p:sp>
      <p:pic>
        <p:nvPicPr>
          <p:cNvPr id="9" name="Picture 8">
            <a:extLst>
              <a:ext uri="{FF2B5EF4-FFF2-40B4-BE49-F238E27FC236}">
                <a16:creationId xmlns:a16="http://schemas.microsoft.com/office/drawing/2014/main" id="{F254B098-EF67-4FE3-A885-48D5D48B6E6C}"/>
              </a:ext>
            </a:extLst>
          </p:cNvPr>
          <p:cNvPicPr/>
          <p:nvPr/>
        </p:nvPicPr>
        <p:blipFill rotWithShape="1">
          <a:blip r:embed="rId3" cstate="print">
            <a:extLst>
              <a:ext uri="{28A0092B-C50C-407E-A947-70E740481C1C}">
                <a14:useLocalDpi xmlns:a14="http://schemas.microsoft.com/office/drawing/2010/main" val="0"/>
              </a:ext>
            </a:extLst>
          </a:blip>
          <a:srcRect l="10518" t="7257" r="10675" b="6531"/>
          <a:stretch/>
        </p:blipFill>
        <p:spPr bwMode="auto">
          <a:xfrm>
            <a:off x="5049996" y="1360586"/>
            <a:ext cx="3990641" cy="4555184"/>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AA72167B-1813-4EA6-9F2D-BAF2827CBD02}"/>
              </a:ext>
            </a:extLst>
          </p:cNvPr>
          <p:cNvSpPr/>
          <p:nvPr/>
        </p:nvSpPr>
        <p:spPr>
          <a:xfrm>
            <a:off x="210710" y="1351508"/>
            <a:ext cx="4572000" cy="4755148"/>
          </a:xfrm>
          <a:prstGeom prst="rect">
            <a:avLst/>
          </a:prstGeom>
        </p:spPr>
        <p:txBody>
          <a:bodyPr>
            <a:spAutoFit/>
          </a:bodyPr>
          <a:lstStyle/>
          <a:p>
            <a:pPr>
              <a:spcAft>
                <a:spcPts val="600"/>
              </a:spcAft>
            </a:pPr>
            <a:r>
              <a:rPr lang="en-GB" sz="1200" b="1" u="sng" dirty="0">
                <a:solidFill>
                  <a:schemeClr val="tx1"/>
                </a:solidFill>
                <a:latin typeface="Network Rail Sans" panose="02000000040000020004" pitchFamily="2" charset="0"/>
              </a:rPr>
              <a:t>What will happen during the assessment?</a:t>
            </a:r>
          </a:p>
          <a:p>
            <a:r>
              <a:rPr lang="en-GB" sz="1200" b="1" dirty="0">
                <a:solidFill>
                  <a:schemeClr val="tx1"/>
                </a:solidFill>
                <a:latin typeface="Network Rail Sans" panose="02000000040000020004" pitchFamily="2" charset="0"/>
              </a:rPr>
              <a:t>A telephone assessment is carried out by a qualified and experienced chartered physiotherapist who will explain the process to you and will ask a few questions to find out more about your condition. This will enable him/her to make a diagnosis and decide on the best way forward to help you get back to your normal activities at home and at work. </a:t>
            </a:r>
          </a:p>
          <a:p>
            <a:r>
              <a:rPr lang="en-GB" sz="1200" b="1" dirty="0">
                <a:solidFill>
                  <a:schemeClr val="tx1"/>
                </a:solidFill>
                <a:latin typeface="Network Rail Sans" panose="02000000040000020004" pitchFamily="2" charset="0"/>
              </a:rPr>
              <a:t>The physiotherapist will also check that there are no serious underlying causes for your pain and will write to your GP if at all concerned. </a:t>
            </a:r>
          </a:p>
          <a:p>
            <a:pPr>
              <a:spcAft>
                <a:spcPts val="600"/>
              </a:spcAft>
            </a:pPr>
            <a:r>
              <a:rPr lang="en-GB" sz="1200" b="1" dirty="0">
                <a:solidFill>
                  <a:schemeClr val="tx1"/>
                </a:solidFill>
                <a:latin typeface="Network Rail Sans" panose="02000000040000020004" pitchFamily="2" charset="0"/>
              </a:rPr>
              <a:t>This may involve a home exercise programme or a few face to face sessions with a chartered physiotherapist. These may be booked in a clinic near your home or work. </a:t>
            </a:r>
          </a:p>
          <a:p>
            <a:pPr>
              <a:spcAft>
                <a:spcPts val="600"/>
              </a:spcAft>
            </a:pPr>
            <a:r>
              <a:rPr lang="en-GB" sz="1200" b="1" u="sng" dirty="0">
                <a:solidFill>
                  <a:schemeClr val="tx1"/>
                </a:solidFill>
                <a:latin typeface="Network Rail Sans" panose="02000000040000020004" pitchFamily="2" charset="0"/>
              </a:rPr>
              <a:t>Treatment Options</a:t>
            </a:r>
          </a:p>
          <a:p>
            <a:r>
              <a:rPr lang="en-GB" sz="1200" b="1" dirty="0">
                <a:solidFill>
                  <a:schemeClr val="tx1"/>
                </a:solidFill>
                <a:latin typeface="Network Rail Sans" panose="02000000040000020004" pitchFamily="2" charset="0"/>
              </a:rPr>
              <a:t>Treatment options include guided self-management, face to face physiotherapy or a functional restoration programme. All chartered physiotherapists are trained to use the latest evidence base to choose the best way forward to restore you to your best possible self. </a:t>
            </a:r>
          </a:p>
          <a:p>
            <a:endParaRPr lang="en-GB" sz="800" b="1" dirty="0">
              <a:solidFill>
                <a:schemeClr val="tx1"/>
              </a:solidFill>
              <a:latin typeface="Network Rail Sans" panose="02000000040000020004" pitchFamily="2" charset="0"/>
            </a:endParaRPr>
          </a:p>
          <a:p>
            <a:r>
              <a:rPr lang="en-GB" sz="1200" b="1" dirty="0">
                <a:solidFill>
                  <a:schemeClr val="accent6">
                    <a:lumMod val="50000"/>
                  </a:schemeClr>
                </a:solidFill>
                <a:latin typeface="Network Rail Sans" panose="02000000040000020004" pitchFamily="2" charset="0"/>
              </a:rPr>
              <a:t>On the right is an account from one of our colleagues on why it pays to speak up and do something about your ailments, please read the true story.</a:t>
            </a:r>
          </a:p>
          <a:p>
            <a:endParaRPr lang="en-GB" sz="1200" b="1" dirty="0">
              <a:solidFill>
                <a:schemeClr val="tx1"/>
              </a:solidFill>
              <a:latin typeface="Network Rail Sans" panose="02000000040000020004" pitchFamily="2" charset="0"/>
            </a:endParaRPr>
          </a:p>
        </p:txBody>
      </p:sp>
    </p:spTree>
    <p:extLst>
      <p:ext uri="{BB962C8B-B14F-4D97-AF65-F5344CB8AC3E}">
        <p14:creationId xmlns:p14="http://schemas.microsoft.com/office/powerpoint/2010/main" val="11741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Resource Library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lumMod val="50000"/>
                  </a:prstClr>
                </a:solidFill>
                <a:effectLst/>
                <a:uLnTx/>
                <a:uFillTx/>
                <a:latin typeface="Arial" charset="0"/>
                <a:ea typeface="+mn-ea"/>
                <a:cs typeface="+mn-cs"/>
              </a:rPr>
              <a:t>Safety Bulletins, Alerts, Advice and Shared Learning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13376" y="1448400"/>
            <a:ext cx="8579104" cy="368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8" action="ppaction://hlinkfile"/>
              </a:rPr>
              <a:t>Safety-Advice-NRA21-06-Using-lookout-operated-warning-systems-LOWS.pdf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9" action="ppaction://hlinkfile"/>
              </a:rPr>
              <a:t>Safety-Alert-NRX21-05-Fire-on-tamping-machine.pdf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0" action="ppaction://hlinkfile"/>
              </a:rPr>
              <a:t>Safety-Alert-NRX21-06-On-track-plant-collision.pdf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1" action="ppaction://hlinkfile"/>
              </a:rPr>
              <a:t>Safety-Bulletin-NRB21-02-Carnforth-SMTH-irregularity.pdf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2" action="ppaction://hlinkfile"/>
              </a:rPr>
              <a:t>Safety-Bulletin-NRB21-03-Exposure-to-Asbestos-Containing-Materials-ACM.pdf</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lvl="0" indent="-285750">
              <a:spcAft>
                <a:spcPts val="600"/>
              </a:spcAft>
              <a:buFont typeface="Wingdings" panose="05000000000000000000" pitchFamily="2" charset="2"/>
              <a:buChar char="Ø"/>
              <a:defRPr/>
            </a:pPr>
            <a:r>
              <a:rPr lang="en-GB" sz="1400" dirty="0">
                <a:solidFill>
                  <a:prstClr val="black"/>
                </a:solidFill>
                <a:latin typeface="Network Rail Sans" panose="02000000040000020004" pitchFamily="2" charset="0"/>
                <a:hlinkClick r:id="rId13" action="ppaction://hlinkfile"/>
              </a:rPr>
              <a:t>Safety Bulletin Detonator Protection Placed incorrectly at Salisbury 110421.pdf</a:t>
            </a:r>
            <a:endParaRPr lang="en-GB" sz="1400" dirty="0">
              <a:solidFill>
                <a:prstClr val="black"/>
              </a:solidFill>
              <a:latin typeface="Network Rail Sans" panose="02000000040000020004" pitchFamily="2" charset="0"/>
            </a:endParaRPr>
          </a:p>
          <a:p>
            <a:pPr marL="285750" lvl="0" indent="-285750">
              <a:spcAft>
                <a:spcPts val="600"/>
              </a:spcAft>
              <a:buFont typeface="Wingdings" panose="05000000000000000000" pitchFamily="2" charset="2"/>
              <a:buChar char="Ø"/>
              <a:defRPr/>
            </a:pPr>
            <a:r>
              <a:rPr lang="en-GB" sz="1400" dirty="0">
                <a:solidFill>
                  <a:prstClr val="black"/>
                </a:solidFill>
                <a:latin typeface="Network Rail Sans" panose="02000000040000020004" pitchFamily="2" charset="0"/>
                <a:hlinkClick r:id="rId14" action="ppaction://hlinkfile"/>
              </a:rPr>
              <a:t>Trackside Worker GSM-R User Guide.pdf</a:t>
            </a:r>
            <a:endParaRPr lang="en-GB" sz="1400" dirty="0">
              <a:solidFill>
                <a:prstClr val="black"/>
              </a:solidFill>
              <a:latin typeface="Network Rail Sans" panose="02000000040000020004" pitchFamily="2" charset="0"/>
            </a:endParaRPr>
          </a:p>
          <a:p>
            <a:pPr marL="285750" lvl="0" indent="-285750">
              <a:spcAft>
                <a:spcPts val="600"/>
              </a:spcAft>
              <a:buFont typeface="Wingdings" panose="05000000000000000000" pitchFamily="2" charset="2"/>
              <a:buChar char="Ø"/>
              <a:defRPr/>
            </a:pPr>
            <a:r>
              <a:rPr lang="en-GB" sz="1400" dirty="0">
                <a:solidFill>
                  <a:prstClr val="black"/>
                </a:solidFill>
                <a:latin typeface="Network Rail Sans" panose="02000000040000020004" pitchFamily="2" charset="0"/>
                <a:hlinkClick r:id="rId15" action="ppaction://hlinkfile"/>
              </a:rPr>
              <a:t>Issue 110 Transferable Lessons Line Blockage Irregularity Lincoln.pdf</a:t>
            </a:r>
            <a:endParaRPr lang="en-GB" sz="1400" dirty="0">
              <a:solidFill>
                <a:prstClr val="black"/>
              </a:solidFill>
              <a:latin typeface="Network Rail Sans" panose="02000000040000020004" pitchFamily="2" charset="0"/>
            </a:endParaRPr>
          </a:p>
          <a:p>
            <a:pPr marL="285750" lvl="0" indent="-285750">
              <a:spcAft>
                <a:spcPts val="600"/>
              </a:spcAft>
              <a:buFont typeface="Wingdings" panose="05000000000000000000" pitchFamily="2" charset="2"/>
              <a:buChar char="Ø"/>
              <a:defRPr/>
            </a:pPr>
            <a:r>
              <a:rPr lang="en-GB" sz="1400" dirty="0">
                <a:solidFill>
                  <a:prstClr val="black"/>
                </a:solidFill>
                <a:latin typeface="Network Rail Sans" panose="02000000040000020004" pitchFamily="2" charset="0"/>
                <a:hlinkClick r:id="rId16" action="ppaction://hlinkfile"/>
              </a:rPr>
              <a:t>Issue 111 - Transferable Lessons - Port Talbot Stop and Examine Irregularity.pdf</a:t>
            </a:r>
            <a:endParaRPr lang="en-GB" sz="1400" dirty="0">
              <a:solidFill>
                <a:prstClr val="black"/>
              </a:solidFill>
              <a:latin typeface="Network Rail Sans" panose="02000000040000020004" pitchFamily="2" charset="0"/>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sp>
        <p:nvSpPr>
          <p:cNvPr id="11" name="TextBox 10">
            <a:extLst>
              <a:ext uri="{FF2B5EF4-FFF2-40B4-BE49-F238E27FC236}">
                <a16:creationId xmlns:a16="http://schemas.microsoft.com/office/drawing/2014/main" id="{437707CD-0C10-4A07-96B9-57B090AC4A9A}"/>
              </a:ext>
            </a:extLst>
          </p:cNvPr>
          <p:cNvSpPr txBox="1"/>
          <p:nvPr/>
        </p:nvSpPr>
        <p:spPr>
          <a:xfrm>
            <a:off x="791580" y="6121779"/>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Resource</a:t>
            </a:r>
            <a:r>
              <a:rPr lang="en-GB" sz="2000" b="1">
                <a:solidFill>
                  <a:prstClr val="white"/>
                </a:solidFill>
                <a:latin typeface="Network Rail Sans" panose="02000000040000020004" pitchFamily="50" charset="0"/>
              </a:rPr>
              <a:t> Library</a:t>
            </a:r>
            <a:endPar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endParaRPr>
          </a:p>
        </p:txBody>
      </p:sp>
      <p:pic>
        <p:nvPicPr>
          <p:cNvPr id="14" name="Picture 13" descr="Image result for discuss white icon">
            <a:extLst>
              <a:ext uri="{FF2B5EF4-FFF2-40B4-BE49-F238E27FC236}">
                <a16:creationId xmlns:a16="http://schemas.microsoft.com/office/drawing/2014/main" id="{0A9ED09F-3CEC-4550-B0C1-F8B6F82EF69A}"/>
              </a:ext>
            </a:extLst>
          </p:cNvPr>
          <p:cNvPicPr>
            <a:picLocks noChangeAspect="1" noChangeArrowheads="1"/>
          </p:cNvPicPr>
          <p:nvPr/>
        </p:nvPicPr>
        <p:blipFill>
          <a:blip r:embed="rId1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342" y="6121779"/>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0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2"/>
            <a:ext cx="6048672" cy="3342174"/>
            <a:chOff x="1763688" y="2565402"/>
            <a:chExt cx="6048672" cy="232632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326324"/>
              <a:chOff x="1475656" y="1700808"/>
              <a:chExt cx="6048672" cy="2326324"/>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672517" y="1820581"/>
                <a:ext cx="5688632" cy="220655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1F497D"/>
                    </a:solidFill>
                    <a:effectLst/>
                    <a:uLnTx/>
                    <a:uFillTx/>
                    <a:latin typeface="Network Rail Sans" panose="02000000040000020004"/>
                    <a:ea typeface="+mn-ea"/>
                    <a:cs typeface="Arial" panose="020B0604020202020204" pitchFamily="34" charset="0"/>
                  </a:rPr>
                  <a:t>Remember to record that you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1F497D"/>
                  </a:solidFill>
                  <a:effectLst/>
                  <a:uLnTx/>
                  <a:uFillTx/>
                  <a:latin typeface="Network Rail Sans" panose="02000000040000020004"/>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a:solidFill>
                      <a:srgbClr val="1F497D"/>
                    </a:solidFill>
                    <a:latin typeface="Network Rail Sans" panose="02000000040000020004"/>
                    <a:cs typeface="Arial" panose="020B0604020202020204" pitchFamily="34" charset="0"/>
                  </a:rPr>
                  <a:t>Also remember to record that you have received Safety Briefing via the Business Briefing System or via the dedicated person in your Business Unit.</a:t>
                </a:r>
                <a:endParaRPr kumimoji="0" lang="en-GB" sz="2000" b="0" i="0" u="none" strike="noStrike" kern="1200" cap="none" spc="0" normalizeH="0" baseline="0" noProof="0">
                  <a:ln>
                    <a:noFill/>
                  </a:ln>
                  <a:solidFill>
                    <a:srgbClr val="1F497D"/>
                  </a:solidFill>
                  <a:effectLst/>
                  <a:uLnTx/>
                  <a:uFillTx/>
                  <a:latin typeface="Network Rail Sans" panose="020000000400000200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193986"/>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067945" y="1188947"/>
            <a:ext cx="4940913" cy="4524315"/>
          </a:xfrm>
          <a:prstGeom prst="rect">
            <a:avLst/>
          </a:prstGeom>
          <a:noFill/>
        </p:spPr>
        <p:txBody>
          <a:bodyPr wrap="square" lIns="91440" tIns="45720" rIns="91440" bIns="45720" rtlCol="0" anchor="t">
            <a:spAutoFit/>
          </a:bodyPr>
          <a:lstStyle/>
          <a:p>
            <a:pPr marR="0" lvl="0" algn="l" defTabSz="914400" rtl="0" eaLnBrk="0" fontAlgn="base" latinLnBrk="0" hangingPunct="0">
              <a:lnSpc>
                <a:spcPct val="100000"/>
              </a:lnSpc>
              <a:spcBef>
                <a:spcPct val="0"/>
              </a:spcBef>
              <a:spcAft>
                <a:spcPts val="600"/>
              </a:spcAft>
              <a:buClrTx/>
              <a:buSzTx/>
              <a:tabLst/>
              <a:defRPr/>
            </a:pPr>
            <a:r>
              <a:rPr lang="en-GB" sz="1400" b="1" dirty="0">
                <a:solidFill>
                  <a:srgbClr val="000000"/>
                </a:solidFill>
                <a:latin typeface="Network Rail Sans"/>
              </a:rPr>
              <a:t>Significant Accidents</a:t>
            </a:r>
          </a:p>
          <a:p>
            <a:pPr lvl="0">
              <a:spcAft>
                <a:spcPts val="600"/>
              </a:spcAft>
              <a:defRPr/>
            </a:pPr>
            <a:r>
              <a:rPr lang="en-GB" sz="1400" b="1" dirty="0">
                <a:solidFill>
                  <a:srgbClr val="000000"/>
                </a:solidFill>
                <a:latin typeface="Network Rail Sans"/>
              </a:rPr>
              <a:t>Other accidents</a:t>
            </a:r>
          </a:p>
          <a:p>
            <a:pPr lvl="0">
              <a:spcAft>
                <a:spcPts val="600"/>
              </a:spcAft>
              <a:defRPr/>
            </a:pPr>
            <a:r>
              <a:rPr lang="en-GB" sz="1200" b="1" dirty="0">
                <a:solidFill>
                  <a:srgbClr val="000000"/>
                </a:solidFill>
                <a:latin typeface="Network Rail Sans"/>
              </a:rPr>
              <a:t>16/04/2021 </a:t>
            </a:r>
            <a:r>
              <a:rPr lang="en-GB" sz="1200" dirty="0">
                <a:solidFill>
                  <a:srgbClr val="000000"/>
                </a:solidFill>
                <a:latin typeface="Network Rail Sans"/>
              </a:rPr>
              <a:t>(Operations) physical assault on a Trespass and Welfare Officer at Pokesdown Station. </a:t>
            </a:r>
            <a:r>
              <a:rPr lang="en-GB" sz="1200" b="1" dirty="0">
                <a:solidFill>
                  <a:srgbClr val="000000"/>
                </a:solidFill>
                <a:latin typeface="Network Rail Sans"/>
              </a:rPr>
              <a:t>Lessons Learnt – prioritise your safety and welfare when attending an incident and summon help when required.</a:t>
            </a:r>
          </a:p>
          <a:p>
            <a:pPr lvl="0">
              <a:spcAft>
                <a:spcPts val="600"/>
              </a:spcAft>
              <a:defRPr/>
            </a:pPr>
            <a:r>
              <a:rPr lang="en-GB" sz="1200" b="1" dirty="0">
                <a:solidFill>
                  <a:schemeClr val="accent6">
                    <a:lumMod val="50000"/>
                  </a:schemeClr>
                </a:solidFill>
                <a:latin typeface="Network Rail Sans"/>
              </a:rPr>
              <a:t>Please refer to the pledge to your safety we shared in the last cascade - </a:t>
            </a:r>
            <a:r>
              <a:rPr lang="en-GB" sz="1200" dirty="0">
                <a:solidFill>
                  <a:schemeClr val="accent6">
                    <a:lumMod val="50000"/>
                  </a:schemeClr>
                </a:solidFill>
                <a:hlinkClick r:id="rId8">
                  <a:extLst>
                    <a:ext uri="{A12FA001-AC4F-418D-AE19-62706E023703}">
                      <ahyp:hlinkClr xmlns:ahyp="http://schemas.microsoft.com/office/drawing/2018/hyperlinkcolor" val="tx"/>
                    </a:ext>
                  </a:extLst>
                </a:hlinkClick>
              </a:rPr>
              <a:t>link</a:t>
            </a:r>
            <a:endParaRPr lang="en-GB" sz="1200" dirty="0">
              <a:solidFill>
                <a:schemeClr val="accent6">
                  <a:lumMod val="50000"/>
                </a:schemeClr>
              </a:solidFill>
              <a:latin typeface="Network Rail Sans"/>
            </a:endParaRPr>
          </a:p>
          <a:p>
            <a:pPr lvl="0">
              <a:spcAft>
                <a:spcPts val="600"/>
              </a:spcAft>
              <a:defRPr/>
            </a:pPr>
            <a:r>
              <a:rPr lang="en-GB" sz="1200" b="1" dirty="0">
                <a:solidFill>
                  <a:srgbClr val="000000"/>
                </a:solidFill>
                <a:latin typeface="Network Rail Sans"/>
              </a:rPr>
              <a:t>24/04/2021 </a:t>
            </a:r>
            <a:r>
              <a:rPr lang="en-GB" sz="1200" dirty="0">
                <a:solidFill>
                  <a:srgbClr val="000000"/>
                </a:solidFill>
                <a:latin typeface="Network Rail Sans"/>
              </a:rPr>
              <a:t>(Operations) member of staff sustained a laceration to his right wrist at Wimbledon ASC after accidentally dropping a bowl in the kitchen sink. </a:t>
            </a:r>
            <a:endParaRPr lang="en-GB" sz="1200" b="1" dirty="0">
              <a:solidFill>
                <a:srgbClr val="000000"/>
              </a:solidFill>
              <a:highlight>
                <a:srgbClr val="FFFF00"/>
              </a:highlight>
              <a:latin typeface="Network Rail Sans"/>
            </a:endParaRPr>
          </a:p>
          <a:p>
            <a:pPr lvl="0">
              <a:spcAft>
                <a:spcPts val="600"/>
              </a:spcAft>
              <a:defRPr/>
            </a:pPr>
            <a:r>
              <a:rPr lang="en-GB" sz="1400" b="1" dirty="0">
                <a:solidFill>
                  <a:srgbClr val="000000"/>
                </a:solidFill>
                <a:latin typeface="Network Rail Sans" panose="02000000040000020004" pitchFamily="50" charset="0"/>
              </a:rPr>
              <a:t>Operational Close Calls</a:t>
            </a:r>
          </a:p>
          <a:p>
            <a:pPr>
              <a:spcAft>
                <a:spcPts val="0"/>
              </a:spcAft>
              <a:defRPr/>
            </a:pPr>
            <a:r>
              <a:rPr lang="en-GB" sz="1200" b="1" dirty="0">
                <a:solidFill>
                  <a:schemeClr val="tx1"/>
                </a:solidFill>
                <a:latin typeface="Network Rail Sans" panose="02000000040000020004" pitchFamily="50" charset="0"/>
              </a:rPr>
              <a:t>08/04/2021 </a:t>
            </a:r>
            <a:r>
              <a:rPr lang="en-GB" sz="1200" dirty="0">
                <a:solidFill>
                  <a:schemeClr val="tx1"/>
                </a:solidFill>
                <a:latin typeface="Network Rail Sans" panose="02000000040000020004" pitchFamily="50" charset="0"/>
              </a:rPr>
              <a:t>(Possession Management Group) the PICOP for Item 505 Wessex WON Week 1 gave the ES for Worksite Alpha  permission to test and apply straps as per the current isolation BS304 Issue 1. Whilst the strapping team on the Down Main at 52m40ch were testing the conductor rail , they discovered it was still live. It transpired that the BS304 Issue 1 was missing two circuit breakers and therefore the isolation did not cover the strapping location. </a:t>
            </a:r>
            <a:r>
              <a:rPr lang="en-GB" sz="1200" b="1" dirty="0">
                <a:solidFill>
                  <a:schemeClr val="accent6">
                    <a:lumMod val="50000"/>
                  </a:schemeClr>
                </a:solidFill>
                <a:latin typeface="Network Rail Sans" panose="02000000040000020004" pitchFamily="50" charset="0"/>
              </a:rPr>
              <a:t>Investigation ongoing.</a:t>
            </a:r>
          </a:p>
          <a:p>
            <a:pPr>
              <a:spcAft>
                <a:spcPts val="0"/>
              </a:spcAft>
              <a:defRPr/>
            </a:pPr>
            <a:endParaRPr lang="en-GB" sz="1200" b="1" dirty="0">
              <a:solidFill>
                <a:schemeClr val="tx1"/>
              </a:solidFill>
              <a:latin typeface="Network Rail Sans" panose="02000000040000020004" pitchFamily="50" charset="0"/>
            </a:endParaRPr>
          </a:p>
          <a:p>
            <a:pPr>
              <a:spcAft>
                <a:spcPts val="600"/>
              </a:spcAft>
              <a:defRPr/>
            </a:pPr>
            <a:r>
              <a:rPr lang="en-GB" sz="1200" b="1" dirty="0">
                <a:solidFill>
                  <a:schemeClr val="tx1"/>
                </a:solidFill>
                <a:latin typeface="Network Rail Sans" panose="02000000040000020004" pitchFamily="50" charset="0"/>
              </a:rPr>
              <a:t>09/04/2021 </a:t>
            </a:r>
            <a:r>
              <a:rPr lang="en-GB" sz="1200" dirty="0">
                <a:solidFill>
                  <a:schemeClr val="tx1"/>
                </a:solidFill>
                <a:latin typeface="Network Rail Sans" panose="02000000040000020004" pitchFamily="50" charset="0"/>
              </a:rPr>
              <a:t>(Outer DU) </a:t>
            </a:r>
            <a:r>
              <a:rPr lang="en-GB" sz="1200" b="1" u="sng" dirty="0">
                <a:solidFill>
                  <a:schemeClr val="tx1"/>
                </a:solidFill>
                <a:latin typeface="Network Rail Sans" panose="02000000040000020004" pitchFamily="50" charset="0"/>
              </a:rPr>
              <a:t>Line Blockage Irregularity </a:t>
            </a:r>
            <a:r>
              <a:rPr lang="en-GB" sz="1200" dirty="0">
                <a:solidFill>
                  <a:schemeClr val="tx1"/>
                </a:solidFill>
                <a:latin typeface="Network Rail Sans" panose="02000000040000020004" pitchFamily="50" charset="0"/>
              </a:rPr>
              <a:t>at Andover reported by the Basingstoke Panel Signaller. </a:t>
            </a:r>
            <a:r>
              <a:rPr lang="en-GB" sz="1200" b="1" dirty="0">
                <a:solidFill>
                  <a:schemeClr val="accent6">
                    <a:lumMod val="50000"/>
                  </a:schemeClr>
                </a:solidFill>
                <a:latin typeface="Network Rail Sans" panose="02000000040000020004" pitchFamily="50" charset="0"/>
              </a:rPr>
              <a:t>More information on Slide 4.</a:t>
            </a:r>
          </a:p>
        </p:txBody>
      </p:sp>
      <p:sp>
        <p:nvSpPr>
          <p:cNvPr id="13" name="TextBox 12">
            <a:extLst>
              <a:ext uri="{FF2B5EF4-FFF2-40B4-BE49-F238E27FC236}">
                <a16:creationId xmlns:a16="http://schemas.microsoft.com/office/drawing/2014/main" id="{1F851545-AA83-4D74-BE8A-FF718FCDC898}"/>
              </a:ext>
            </a:extLst>
          </p:cNvPr>
          <p:cNvSpPr txBox="1"/>
          <p:nvPr/>
        </p:nvSpPr>
        <p:spPr>
          <a:xfrm>
            <a:off x="135142" y="5373216"/>
            <a:ext cx="3849780" cy="461665"/>
          </a:xfrm>
          <a:prstGeom prst="rect">
            <a:avLst/>
          </a:prstGeom>
          <a:solidFill>
            <a:schemeClr val="accent5">
              <a:lumMod val="20000"/>
              <a:lumOff val="80000"/>
            </a:schemeClr>
          </a:solidFill>
          <a:ln w="19050">
            <a:solidFill>
              <a:schemeClr val="tx1"/>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a:rPr>
              <a:t>Fatality Weighted Injuries (FWI)</a:t>
            </a:r>
          </a:p>
          <a:p>
            <a:pPr>
              <a:defRPr/>
            </a:pPr>
            <a:r>
              <a:rPr lang="en-GB" sz="1200" b="1" dirty="0">
                <a:solidFill>
                  <a:schemeClr val="tx1"/>
                </a:solidFill>
                <a:latin typeface="Network Rail Sans"/>
              </a:rPr>
              <a:t>0.002 MAA </a:t>
            </a:r>
            <a:r>
              <a:rPr kumimoji="0" lang="en-GB" sz="1200" b="1" i="0" u="none" strike="noStrike" kern="1200" cap="none" spc="0" normalizeH="0" baseline="0" noProof="0" dirty="0">
                <a:ln>
                  <a:noFill/>
                </a:ln>
                <a:solidFill>
                  <a:schemeClr val="tx1"/>
                </a:solidFill>
                <a:effectLst/>
                <a:uLnTx/>
                <a:uFillTx/>
                <a:latin typeface="Network Rail Sans"/>
              </a:rPr>
              <a:t>against target of 0.059 for </a:t>
            </a:r>
            <a:r>
              <a:rPr lang="en-GB" sz="1200" b="1" dirty="0">
                <a:solidFill>
                  <a:schemeClr val="tx1"/>
                </a:solidFill>
                <a:latin typeface="Network Rail Sans"/>
              </a:rPr>
              <a:t>the</a:t>
            </a:r>
            <a:r>
              <a:rPr kumimoji="0" lang="en-GB" sz="1200" b="1" i="0" u="none" strike="noStrike" kern="1200" cap="none" spc="0" normalizeH="0" baseline="0" noProof="0" dirty="0">
                <a:ln>
                  <a:noFill/>
                </a:ln>
                <a:solidFill>
                  <a:schemeClr val="tx1"/>
                </a:solidFill>
                <a:effectLst/>
                <a:uLnTx/>
                <a:uFillTx/>
                <a:latin typeface="Network Rail Sans"/>
              </a:rPr>
              <a:t> route</a:t>
            </a:r>
            <a:endParaRPr lang="en-GB" sz="1200" b="1" i="0" u="none" strike="noStrike" kern="1200" cap="none" spc="0" normalizeH="0" baseline="0" noProof="0" dirty="0">
              <a:ln>
                <a:noFill/>
              </a:ln>
              <a:solidFill>
                <a:schemeClr val="tx1"/>
              </a:solidFill>
              <a:effectLst/>
              <a:uLnTx/>
              <a:uFillTx/>
              <a:latin typeface="Network Rail Sans"/>
            </a:endParaRPr>
          </a:p>
        </p:txBody>
      </p:sp>
      <p:sp>
        <p:nvSpPr>
          <p:cNvPr id="15" name="TextBox 14">
            <a:extLst>
              <a:ext uri="{FF2B5EF4-FFF2-40B4-BE49-F238E27FC236}">
                <a16:creationId xmlns:a16="http://schemas.microsoft.com/office/drawing/2014/main" id="{1FBE42D7-CDAB-4ED5-817F-3BD5069B75FA}"/>
              </a:ext>
            </a:extLst>
          </p:cNvPr>
          <p:cNvSpPr txBox="1"/>
          <p:nvPr/>
        </p:nvSpPr>
        <p:spPr>
          <a:xfrm>
            <a:off x="791580" y="6022853"/>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21" name="Picture 20" descr="Image result for discuss white icon">
            <a:extLst>
              <a:ext uri="{FF2B5EF4-FFF2-40B4-BE49-F238E27FC236}">
                <a16:creationId xmlns:a16="http://schemas.microsoft.com/office/drawing/2014/main" id="{796BB83E-29C9-46E5-B106-74BF85A767FE}"/>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8004" y="611602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4114E8FD-E09B-4F37-B4BC-AB13E8A23A5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D1151E3D-AA50-4DF7-A810-ED8D07207BFD}"/>
              </a:ext>
            </a:extLst>
          </p:cNvPr>
          <p:cNvGraphicFramePr>
            <a:graphicFrameLocks noChangeAspect="1"/>
          </p:cNvGraphicFramePr>
          <p:nvPr>
            <p:extLst>
              <p:ext uri="{D42A27DB-BD31-4B8C-83A1-F6EECF244321}">
                <p14:modId xmlns:p14="http://schemas.microsoft.com/office/powerpoint/2010/main" val="3452670989"/>
              </p:ext>
            </p:extLst>
          </p:nvPr>
        </p:nvGraphicFramePr>
        <p:xfrm>
          <a:off x="135143" y="1311354"/>
          <a:ext cx="3849780" cy="2419677"/>
        </p:xfrm>
        <a:graphic>
          <a:graphicData uri="http://schemas.openxmlformats.org/presentationml/2006/ole">
            <mc:AlternateContent xmlns:mc="http://schemas.openxmlformats.org/markup-compatibility/2006">
              <mc:Choice xmlns:v="urn:schemas-microsoft-com:vml" Requires="v">
                <p:oleObj spid="_x0000_s25612" name="Worksheet" r:id="rId10" imgW="6184777" imgH="4000632" progId="Excel.Sheet.12">
                  <p:embed/>
                </p:oleObj>
              </mc:Choice>
              <mc:Fallback>
                <p:oleObj name="Worksheet" r:id="rId10" imgW="6184777" imgH="4000632" progId="Excel.Sheet.12">
                  <p:embed/>
                  <p:pic>
                    <p:nvPicPr>
                      <p:cNvPr id="5" name="Object 4">
                        <a:extLst>
                          <a:ext uri="{FF2B5EF4-FFF2-40B4-BE49-F238E27FC236}">
                            <a16:creationId xmlns:a16="http://schemas.microsoft.com/office/drawing/2014/main" id="{D1151E3D-AA50-4DF7-A810-ED8D07207BFD}"/>
                          </a:ext>
                        </a:extLst>
                      </p:cNvPr>
                      <p:cNvPicPr/>
                      <p:nvPr/>
                    </p:nvPicPr>
                    <p:blipFill>
                      <a:blip r:embed="rId11"/>
                      <a:stretch>
                        <a:fillRect/>
                      </a:stretch>
                    </p:blipFill>
                    <p:spPr>
                      <a:xfrm>
                        <a:off x="135143" y="1311354"/>
                        <a:ext cx="3849780" cy="2419677"/>
                      </a:xfrm>
                      <a:prstGeom prst="rect">
                        <a:avLst/>
                      </a:prstGeom>
                      <a:ln w="19050">
                        <a:solidFill>
                          <a:schemeClr val="tx1"/>
                        </a:solidFill>
                      </a:ln>
                    </p:spPr>
                  </p:pic>
                </p:oleObj>
              </mc:Fallback>
            </mc:AlternateContent>
          </a:graphicData>
        </a:graphic>
      </p:graphicFrame>
      <p:graphicFrame>
        <p:nvGraphicFramePr>
          <p:cNvPr id="7" name="Object 6">
            <a:extLst>
              <a:ext uri="{FF2B5EF4-FFF2-40B4-BE49-F238E27FC236}">
                <a16:creationId xmlns:a16="http://schemas.microsoft.com/office/drawing/2014/main" id="{DF69EBDB-64FB-48B4-92CC-46F695DE3274}"/>
              </a:ext>
            </a:extLst>
          </p:cNvPr>
          <p:cNvGraphicFramePr>
            <a:graphicFrameLocks noChangeAspect="1"/>
          </p:cNvGraphicFramePr>
          <p:nvPr>
            <p:extLst>
              <p:ext uri="{D42A27DB-BD31-4B8C-83A1-F6EECF244321}">
                <p14:modId xmlns:p14="http://schemas.microsoft.com/office/powerpoint/2010/main" val="1964348477"/>
              </p:ext>
            </p:extLst>
          </p:nvPr>
        </p:nvGraphicFramePr>
        <p:xfrm>
          <a:off x="135141" y="3806995"/>
          <a:ext cx="3849779" cy="1479918"/>
        </p:xfrm>
        <a:graphic>
          <a:graphicData uri="http://schemas.openxmlformats.org/presentationml/2006/ole">
            <mc:AlternateContent xmlns:mc="http://schemas.openxmlformats.org/markup-compatibility/2006">
              <mc:Choice xmlns:v="urn:schemas-microsoft-com:vml" Requires="v">
                <p:oleObj spid="_x0000_s25613" name="Worksheet" r:id="rId12" imgW="6184777" imgH="2590976" progId="Excel.Sheet.12">
                  <p:embed/>
                </p:oleObj>
              </mc:Choice>
              <mc:Fallback>
                <p:oleObj name="Worksheet" r:id="rId12" imgW="6184777" imgH="2590976" progId="Excel.Sheet.12">
                  <p:embed/>
                  <p:pic>
                    <p:nvPicPr>
                      <p:cNvPr id="7" name="Object 6">
                        <a:extLst>
                          <a:ext uri="{FF2B5EF4-FFF2-40B4-BE49-F238E27FC236}">
                            <a16:creationId xmlns:a16="http://schemas.microsoft.com/office/drawing/2014/main" id="{DF69EBDB-64FB-48B4-92CC-46F695DE3274}"/>
                          </a:ext>
                        </a:extLst>
                      </p:cNvPr>
                      <p:cNvPicPr/>
                      <p:nvPr/>
                    </p:nvPicPr>
                    <p:blipFill>
                      <a:blip r:embed="rId13"/>
                      <a:stretch>
                        <a:fillRect/>
                      </a:stretch>
                    </p:blipFill>
                    <p:spPr>
                      <a:xfrm>
                        <a:off x="135141" y="3806995"/>
                        <a:ext cx="3849779" cy="1479918"/>
                      </a:xfrm>
                      <a:prstGeom prst="rect">
                        <a:avLst/>
                      </a:prstGeom>
                      <a:ln w="19050">
                        <a:solidFill>
                          <a:schemeClr val="tx1"/>
                        </a:solidFill>
                      </a:ln>
                    </p:spPr>
                  </p:pic>
                </p:oleObj>
              </mc:Fallback>
            </mc:AlternateContent>
          </a:graphicData>
        </a:graphic>
      </p:graphicFrame>
    </p:spTree>
    <p:extLst>
      <p:ext uri="{BB962C8B-B14F-4D97-AF65-F5344CB8AC3E}">
        <p14:creationId xmlns:p14="http://schemas.microsoft.com/office/powerpoint/2010/main" val="4587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Accidents and Operational Close Calls  Period 1 </a:t>
            </a:r>
            <a:r>
              <a:rPr lang="en-GB" sz="1800" b="1" dirty="0">
                <a:solidFill>
                  <a:prstClr val="white">
                    <a:lumMod val="50000"/>
                  </a:prstClr>
                </a:solidFill>
              </a:rPr>
              <a:t>cont.</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458EA9-96B1-40AA-A45D-94E33EEA8727}"/>
              </a:ext>
            </a:extLst>
          </p:cNvPr>
          <p:cNvSpPr txBox="1"/>
          <p:nvPr/>
        </p:nvSpPr>
        <p:spPr>
          <a:xfrm>
            <a:off x="251519" y="1356822"/>
            <a:ext cx="8677690" cy="3570208"/>
          </a:xfrm>
          <a:prstGeom prst="rect">
            <a:avLst/>
          </a:prstGeom>
          <a:noFill/>
        </p:spPr>
        <p:txBody>
          <a:bodyPr wrap="square" lIns="91440" tIns="45720" rIns="91440" bIns="45720" rtlCol="0" anchor="t">
            <a:spAutoFit/>
          </a:bodyPr>
          <a:lstStyle/>
          <a:p>
            <a:pPr>
              <a:spcAft>
                <a:spcPts val="600"/>
              </a:spcAft>
              <a:defRPr/>
            </a:pPr>
            <a:r>
              <a:rPr kumimoji="0" lang="en-GB" sz="1400" b="1" i="0" u="none" strike="noStrike" kern="1200" cap="none" spc="0" normalizeH="0" baseline="0" noProof="0" dirty="0">
                <a:ln>
                  <a:noFill/>
                </a:ln>
                <a:solidFill>
                  <a:schemeClr val="tx1"/>
                </a:solidFill>
                <a:effectLst/>
                <a:uLnTx/>
                <a:uFillTx/>
                <a:latin typeface="Network Rail Sans"/>
              </a:rPr>
              <a:t>Operational Close Calls continued</a:t>
            </a:r>
          </a:p>
          <a:p>
            <a:pPr>
              <a:spcAft>
                <a:spcPts val="0"/>
              </a:spcAft>
              <a:defRPr/>
            </a:pPr>
            <a:r>
              <a:rPr lang="en-GB" sz="1200" b="1" i="0" u="none" strike="noStrike" kern="1200" cap="none" spc="0" normalizeH="0" baseline="0" noProof="0" dirty="0">
                <a:ln>
                  <a:noFill/>
                </a:ln>
                <a:solidFill>
                  <a:schemeClr val="tx1"/>
                </a:solidFill>
                <a:effectLst/>
                <a:uLnTx/>
                <a:uFillTx/>
                <a:latin typeface="Network Rail Sans" panose="02000000040000020004" pitchFamily="50" charset="0"/>
              </a:rPr>
              <a:t>11/04/2021 </a:t>
            </a:r>
            <a:r>
              <a:rPr lang="en-GB" sz="1200" i="0" u="none" strike="noStrike" kern="1200" cap="none" spc="0" normalizeH="0" baseline="0" noProof="0" dirty="0">
                <a:ln>
                  <a:noFill/>
                </a:ln>
                <a:solidFill>
                  <a:schemeClr val="tx1"/>
                </a:solidFill>
                <a:effectLst/>
                <a:uLnTx/>
                <a:uFillTx/>
                <a:latin typeface="Network Rail Sans" panose="02000000040000020004" pitchFamily="50" charset="0"/>
              </a:rPr>
              <a:t>(Possession Management Group) the Salisbury Signaller reported that the possession limit board (PLB) and detonator protection on the Up Main Line (BAE1) at Salisbury were placed the wrong side of the protecting signal SY46, beyond SY46 </a:t>
            </a:r>
            <a:r>
              <a:rPr lang="en-GB" sz="1200" dirty="0">
                <a:solidFill>
                  <a:schemeClr val="tx1"/>
                </a:solidFill>
                <a:latin typeface="Network Rail Sans" panose="02000000040000020004" pitchFamily="50" charset="0"/>
              </a:rPr>
              <a:t>vice on the approach. </a:t>
            </a:r>
            <a:r>
              <a:rPr lang="en-GB" sz="1200" b="1" dirty="0">
                <a:solidFill>
                  <a:schemeClr val="accent6">
                    <a:lumMod val="50000"/>
                  </a:schemeClr>
                </a:solidFill>
                <a:latin typeface="Network Rail Sans" panose="02000000040000020004" pitchFamily="50" charset="0"/>
              </a:rPr>
              <a:t>More information on slide 5.</a:t>
            </a:r>
          </a:p>
          <a:p>
            <a:pPr>
              <a:spcAft>
                <a:spcPts val="0"/>
              </a:spcAft>
              <a:defRPr/>
            </a:pPr>
            <a:endParaRPr lang="en-GB" sz="1200" b="1" dirty="0">
              <a:solidFill>
                <a:schemeClr val="tx1"/>
              </a:solidFill>
              <a:latin typeface="Network Rail Sans" panose="02000000040000020004" pitchFamily="50" charset="0"/>
            </a:endParaRPr>
          </a:p>
          <a:p>
            <a:pPr>
              <a:spcAft>
                <a:spcPts val="0"/>
              </a:spcAft>
              <a:defRPr/>
            </a:pPr>
            <a:r>
              <a:rPr lang="en-GB" sz="1200" b="1" dirty="0">
                <a:solidFill>
                  <a:schemeClr val="tx1"/>
                </a:solidFill>
                <a:latin typeface="Network Rail Sans" panose="02000000040000020004" pitchFamily="50" charset="0"/>
              </a:rPr>
              <a:t>22/04/2021 </a:t>
            </a:r>
            <a:r>
              <a:rPr lang="en-GB" sz="1200" dirty="0">
                <a:solidFill>
                  <a:schemeClr val="tx1"/>
                </a:solidFill>
                <a:latin typeface="Network Rail Sans" panose="02000000040000020004" pitchFamily="50" charset="0"/>
              </a:rPr>
              <a:t>(Outer DU) report of incorrect ESR boarding at </a:t>
            </a:r>
            <a:r>
              <a:rPr lang="en-GB" sz="1200" dirty="0" err="1">
                <a:solidFill>
                  <a:schemeClr val="tx1"/>
                </a:solidFill>
                <a:latin typeface="Network Rail Sans" panose="02000000040000020004" pitchFamily="50" charset="0"/>
              </a:rPr>
              <a:t>Grateley</a:t>
            </a:r>
            <a:r>
              <a:rPr lang="en-GB" sz="1200" dirty="0">
                <a:solidFill>
                  <a:schemeClr val="tx1"/>
                </a:solidFill>
                <a:latin typeface="Network Rail Sans" panose="02000000040000020004" pitchFamily="50" charset="0"/>
              </a:rPr>
              <a:t> Station showing 20/90mph vice 20mph.  </a:t>
            </a:r>
            <a:r>
              <a:rPr lang="en-GB" sz="1200" b="1" dirty="0">
                <a:solidFill>
                  <a:schemeClr val="accent6">
                    <a:lumMod val="50000"/>
                  </a:schemeClr>
                </a:solidFill>
                <a:latin typeface="Network Rail Sans" panose="02000000040000020004" pitchFamily="50" charset="0"/>
              </a:rPr>
              <a:t>More information on slide 6.</a:t>
            </a:r>
          </a:p>
          <a:p>
            <a:pPr>
              <a:spcAft>
                <a:spcPts val="0"/>
              </a:spcAft>
              <a:defRPr/>
            </a:pPr>
            <a:endParaRPr lang="en-GB" sz="1200" b="1" dirty="0">
              <a:solidFill>
                <a:schemeClr val="tx1"/>
              </a:solidFill>
              <a:latin typeface="Network Rail Sans" panose="02000000040000020004" pitchFamily="50" charset="0"/>
            </a:endParaRPr>
          </a:p>
          <a:p>
            <a:pPr>
              <a:spcAft>
                <a:spcPts val="600"/>
              </a:spcAft>
              <a:defRPr/>
            </a:pPr>
            <a:r>
              <a:rPr lang="en-GB" sz="1200" b="1" dirty="0">
                <a:solidFill>
                  <a:schemeClr val="tx1"/>
                </a:solidFill>
                <a:latin typeface="Network Rail Sans" panose="02000000040000020004" pitchFamily="50" charset="0"/>
              </a:rPr>
              <a:t>27/04/2021 </a:t>
            </a:r>
            <a:r>
              <a:rPr lang="en-GB" sz="1200" dirty="0">
                <a:solidFill>
                  <a:schemeClr val="tx1"/>
                </a:solidFill>
                <a:latin typeface="Network Rail Sans" panose="02000000040000020004" pitchFamily="50" charset="0"/>
              </a:rPr>
              <a:t>(Operations) </a:t>
            </a:r>
            <a:r>
              <a:rPr lang="en-GB" sz="1200" b="1" u="sng" dirty="0">
                <a:solidFill>
                  <a:schemeClr val="tx1"/>
                </a:solidFill>
                <a:latin typeface="Network Rail Sans" panose="02000000040000020004" pitchFamily="50" charset="0"/>
              </a:rPr>
              <a:t>Line Blockage (LB) Irregularity </a:t>
            </a:r>
            <a:r>
              <a:rPr lang="en-GB" sz="1200" dirty="0">
                <a:solidFill>
                  <a:schemeClr val="tx1"/>
                </a:solidFill>
                <a:latin typeface="Network Rail Sans" panose="02000000040000020004" pitchFamily="50" charset="0"/>
              </a:rPr>
              <a:t>on the Down Main Line (BML1) between E567pts at Redbridge and E572pts at Totton as a result of 1W55 being mistakenly routed into the limits of the approved LB (GZAC 7186974) </a:t>
            </a:r>
            <a:r>
              <a:rPr lang="en-GB" sz="1200" dirty="0">
                <a:solidFill>
                  <a:schemeClr val="tx1"/>
                </a:solidFill>
                <a:latin typeface="Network Rail Sans" panose="02000000040000020004" pitchFamily="2" charset="0"/>
              </a:rPr>
              <a:t>into a worksite where Southampton S&amp;T team were undertaking work at Totton LC</a:t>
            </a:r>
            <a:r>
              <a:rPr lang="en-GB" sz="1200" dirty="0">
                <a:solidFill>
                  <a:schemeClr val="tx1"/>
                </a:solidFill>
              </a:rPr>
              <a:t>.</a:t>
            </a:r>
            <a:r>
              <a:rPr lang="en-GB" sz="1200" dirty="0">
                <a:solidFill>
                  <a:schemeClr val="tx1"/>
                </a:solidFill>
                <a:latin typeface="Network Rail Sans" panose="02000000040000020004" pitchFamily="50" charset="0"/>
              </a:rPr>
              <a:t> Immediately after the mistake was realised the train driver was contacted and the train stopped approx. two sections to the rear of the actual worksite. </a:t>
            </a:r>
            <a:r>
              <a:rPr lang="en-GB" sz="1200" b="1" dirty="0">
                <a:solidFill>
                  <a:schemeClr val="accent6">
                    <a:lumMod val="50000"/>
                  </a:schemeClr>
                </a:solidFill>
                <a:latin typeface="Network Rail Sans" panose="02000000040000020004" pitchFamily="50" charset="0"/>
              </a:rPr>
              <a:t>Investigation ongoing.</a:t>
            </a:r>
          </a:p>
          <a:p>
            <a:pPr>
              <a:spcAft>
                <a:spcPts val="600"/>
              </a:spcAft>
              <a:defRPr/>
            </a:pPr>
            <a:endParaRPr lang="en-GB" sz="1200" i="0" u="none" strike="noStrike" kern="1200" cap="none" spc="0" normalizeH="0" baseline="0" noProof="0" dirty="0">
              <a:ln>
                <a:noFill/>
              </a:ln>
              <a:solidFill>
                <a:schemeClr val="tx1"/>
              </a:solidFill>
              <a:effectLst/>
              <a:uLnTx/>
              <a:uFillTx/>
              <a:latin typeface="Network Rail Sans" panose="02000000040000020004" pitchFamily="50" charset="0"/>
            </a:endParaRPr>
          </a:p>
          <a:p>
            <a:pPr>
              <a:spcAft>
                <a:spcPts val="600"/>
              </a:spcAft>
              <a:defRPr/>
            </a:pPr>
            <a:endParaRPr lang="en-GB" sz="1200" b="1" i="0" u="none" strike="noStrike" kern="1200" cap="none" spc="0" normalizeH="0" baseline="0" noProof="0" dirty="0">
              <a:ln>
                <a:noFill/>
              </a:ln>
              <a:solidFill>
                <a:schemeClr val="tx1"/>
              </a:solidFill>
              <a:effectLst/>
              <a:uLnTx/>
              <a:uFillTx/>
              <a:latin typeface="Network Rail Sans" panose="02000000040000020004" pitchFamily="50" charset="0"/>
            </a:endParaRPr>
          </a:p>
          <a:p>
            <a:pPr>
              <a:spcAft>
                <a:spcPts val="0"/>
              </a:spcAft>
              <a:defRPr/>
            </a:pPr>
            <a:endParaRPr lang="en-GB" sz="1200" b="1" dirty="0">
              <a:latin typeface="Network Rail Sans" panose="02000000040000020004" pitchFamily="50" charset="0"/>
            </a:endParaRPr>
          </a:p>
          <a:p>
            <a:pPr>
              <a:spcAft>
                <a:spcPts val="0"/>
              </a:spcAft>
              <a:defRPr/>
            </a:pPr>
            <a:endParaRPr lang="en-GB" sz="1200" b="1" dirty="0">
              <a:latin typeface="Network Rail Sans" panose="02000000040000020004" pitchFamily="50" charset="0"/>
            </a:endParaRPr>
          </a:p>
          <a:p>
            <a:pPr>
              <a:spcAft>
                <a:spcPts val="0"/>
              </a:spcAft>
              <a:defRPr/>
            </a:pPr>
            <a:endParaRPr lang="en-GB" sz="1200" b="1" dirty="0">
              <a:latin typeface="Network Rail Sans" panose="02000000040000020004" pitchFamily="50" charset="0"/>
            </a:endParaRPr>
          </a:p>
        </p:txBody>
      </p:sp>
      <p:sp>
        <p:nvSpPr>
          <p:cNvPr id="11" name="TextBox 10">
            <a:extLst>
              <a:ext uri="{FF2B5EF4-FFF2-40B4-BE49-F238E27FC236}">
                <a16:creationId xmlns:a16="http://schemas.microsoft.com/office/drawing/2014/main" id="{546B23CB-25A9-4F3F-8A06-4A7D9E200253}"/>
              </a:ext>
            </a:extLst>
          </p:cNvPr>
          <p:cNvSpPr txBox="1"/>
          <p:nvPr/>
        </p:nvSpPr>
        <p:spPr>
          <a:xfrm>
            <a:off x="899591" y="599426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14" name="Picture 13" descr="Image result for discuss white icon">
            <a:extLst>
              <a:ext uri="{FF2B5EF4-FFF2-40B4-BE49-F238E27FC236}">
                <a16:creationId xmlns:a16="http://schemas.microsoft.com/office/drawing/2014/main" id="{4E7017B4-A5C0-4505-965B-5DF1E7DEA030}"/>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179" y="609329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2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Incident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244309"/>
            <a:ext cx="4678288" cy="16773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schemeClr val="tx1"/>
                </a:solidFill>
                <a:latin typeface="Network Rail Sans" panose="02000000040000020004" pitchFamily="50" charset="0"/>
              </a:rPr>
              <a:t>On Friday 09/04//2021 at approx. 1344hrs, a Line Blockage (LB) Irregularity was reported by the Basingstoke Panel Signaller.  Salisbury P-way team were tasked with fitting a track clamp on the Down Main Line (BAE1) and had a planned LB between BE461 and BE469 signals. </a:t>
            </a:r>
          </a:p>
          <a:p>
            <a:r>
              <a:rPr lang="en-GB" sz="1200" dirty="0">
                <a:solidFill>
                  <a:schemeClr val="tx1"/>
                </a:solidFill>
                <a:latin typeface="Network Rail Sans" panose="02000000040000020004" pitchFamily="2" charset="0"/>
              </a:rPr>
              <a:t>The initial LB was taken and given up with no reported issues. </a:t>
            </a:r>
          </a:p>
          <a:p>
            <a:r>
              <a:rPr lang="en-GB" sz="1200" dirty="0">
                <a:solidFill>
                  <a:schemeClr val="tx1"/>
                </a:solidFill>
                <a:latin typeface="Network Rail Sans" panose="02000000040000020004" pitchFamily="2" charset="0"/>
              </a:rPr>
              <a:t>Whilst the second LB was being taken, the process was briefly halted for a train to pass. </a:t>
            </a:r>
            <a:endParaRPr kumimoji="0" lang="en-GB" sz="8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1" y="4892158"/>
            <a:ext cx="8681896" cy="99180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Current Wessex Track Diagrams must be available and must be used to verify all the protecting limits during the verification and authorisation stage of SWPs.</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The importance of following all appropriate processes and not making assumptions. </a:t>
            </a:r>
          </a:p>
          <a:p>
            <a:pPr marL="171450" marR="0" lvl="0" indent="-171450" algn="l" defTabSz="914400" rtl="0" eaLnBrk="0" fontAlgn="base" latinLnBrk="0" hangingPunct="0">
              <a:lnSpc>
                <a:spcPct val="107000"/>
              </a:lnSpc>
              <a:spcBef>
                <a:spcPct val="0"/>
              </a:spcBef>
              <a:spcAft>
                <a:spcPts val="600"/>
              </a:spcAft>
              <a:buClrTx/>
              <a:buSzTx/>
              <a:buFont typeface="Wingdings" panose="05000000000000000000" pitchFamily="2" charset="2"/>
              <a:buChar char="Ø"/>
              <a:tabLst/>
              <a:defRPr/>
            </a:pPr>
            <a:r>
              <a:rPr lang="en-GB"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Taking 5 and not letting the time pressure to get the better of us.</a:t>
            </a:r>
          </a:p>
          <a:p>
            <a:pPr marL="171450" marR="0" lvl="0" indent="-171450" algn="l" defTabSz="914400" rtl="0" eaLnBrk="0" fontAlgn="base" latinLnBrk="0" hangingPunct="0">
              <a:lnSpc>
                <a:spcPct val="107000"/>
              </a:lnSpc>
              <a:spcBef>
                <a:spcPct val="0"/>
              </a:spcBef>
              <a:spcAft>
                <a:spcPts val="60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800" b="1" dirty="0">
                <a:solidFill>
                  <a:prstClr val="white">
                    <a:lumMod val="50000"/>
                  </a:prstClr>
                </a:solidFill>
              </a:rPr>
              <a:t>Line Blockage Irregularity at Andover</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91830B89-4CD0-437E-BDBD-3AFB2556DEA2}"/>
              </a:ext>
            </a:extLst>
          </p:cNvPr>
          <p:cNvPicPr>
            <a:picLocks noChangeAspect="1"/>
          </p:cNvPicPr>
          <p:nvPr/>
        </p:nvPicPr>
        <p:blipFill>
          <a:blip r:embed="rId9"/>
          <a:stretch>
            <a:fillRect/>
          </a:stretch>
        </p:blipFill>
        <p:spPr>
          <a:xfrm>
            <a:off x="4934108" y="1319882"/>
            <a:ext cx="4062515" cy="1496276"/>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BCC7976E-DAED-4A72-8187-E537C231445F}"/>
              </a:ext>
            </a:extLst>
          </p:cNvPr>
          <p:cNvCxnSpPr/>
          <p:nvPr/>
        </p:nvCxnSpPr>
        <p:spPr>
          <a:xfrm flipH="1">
            <a:off x="6780279" y="2491396"/>
            <a:ext cx="180924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3A284AEF-D3B5-4780-9E07-EDD161FCC221}"/>
              </a:ext>
            </a:extLst>
          </p:cNvPr>
          <p:cNvSpPr/>
          <p:nvPr/>
        </p:nvSpPr>
        <p:spPr>
          <a:xfrm>
            <a:off x="5166632" y="2449074"/>
            <a:ext cx="78237" cy="84643"/>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2D7FF75-3D92-4C78-AABA-82DD6ACAA4EA}"/>
              </a:ext>
            </a:extLst>
          </p:cNvPr>
          <p:cNvSpPr/>
          <p:nvPr/>
        </p:nvSpPr>
        <p:spPr>
          <a:xfrm>
            <a:off x="251521" y="2819765"/>
            <a:ext cx="8729446" cy="2024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dirty="0">
                <a:solidFill>
                  <a:schemeClr val="tx1"/>
                </a:solidFill>
                <a:latin typeface="Network Rail Sans" panose="02000000040000020004" pitchFamily="2" charset="0"/>
              </a:rPr>
              <a:t>On hearing the train, which by that time passed the exiting signal BE469, the signaller concluded the team were the wrong side of the protection. It was established that the team were fitting a track clamp at 69m20ch, some 1.8 miles outside of the LB protection. </a:t>
            </a:r>
          </a:p>
          <a:p>
            <a:pPr>
              <a:spcAft>
                <a:spcPts val="600"/>
              </a:spcAft>
            </a:pPr>
            <a:r>
              <a:rPr lang="en-GB" sz="1200" u="sng" dirty="0">
                <a:solidFill>
                  <a:schemeClr val="tx1"/>
                </a:solidFill>
                <a:latin typeface="Network Rail Sans" panose="02000000040000020004" pitchFamily="2" charset="0"/>
              </a:rPr>
              <a:t>The investigations established the following</a:t>
            </a:r>
            <a:r>
              <a:rPr lang="en-GB" sz="1200" dirty="0">
                <a:solidFill>
                  <a:schemeClr val="tx1"/>
                </a:solidFill>
                <a:latin typeface="Network Rail Sans" panose="02000000040000020004" pitchFamily="2" charset="0"/>
              </a:rPr>
              <a:t>:</a:t>
            </a:r>
          </a:p>
          <a:p>
            <a:pPr marL="228600" indent="-228600">
              <a:spcAft>
                <a:spcPts val="0"/>
              </a:spcAft>
              <a:buFont typeface="+mj-lt"/>
              <a:buAutoNum type="arabicPeriod"/>
            </a:pPr>
            <a:r>
              <a:rPr lang="en-GB" sz="1200" dirty="0">
                <a:solidFill>
                  <a:schemeClr val="tx1"/>
                </a:solidFill>
                <a:latin typeface="Network Rail Sans" panose="02000000040000020004" pitchFamily="2" charset="0"/>
              </a:rPr>
              <a:t>Time pressure to meet the GZAC timescales to plan the Line Blockage and resourcing issues in the section.</a:t>
            </a:r>
          </a:p>
          <a:p>
            <a:pPr marL="228600" indent="-228600">
              <a:spcAft>
                <a:spcPts val="0"/>
              </a:spcAft>
              <a:buFont typeface="+mj-lt"/>
              <a:buAutoNum type="arabicPeriod"/>
            </a:pPr>
            <a:r>
              <a:rPr lang="en-GB" sz="1200" dirty="0">
                <a:solidFill>
                  <a:schemeClr val="tx1"/>
                </a:solidFill>
                <a:latin typeface="Network Rail Sans" panose="02000000040000020004" pitchFamily="2" charset="0"/>
              </a:rPr>
              <a:t>Due to the substantive planner being on annual leave another planner assisted with the LB application but the request was only made over the phone and was not confirmed in writing.</a:t>
            </a:r>
          </a:p>
          <a:p>
            <a:pPr marL="228600" indent="-228600">
              <a:spcAft>
                <a:spcPts val="0"/>
              </a:spcAft>
              <a:buFont typeface="+mj-lt"/>
              <a:buAutoNum type="arabicPeriod"/>
            </a:pPr>
            <a:r>
              <a:rPr lang="en-GB" sz="1200" dirty="0">
                <a:solidFill>
                  <a:schemeClr val="tx1"/>
                </a:solidFill>
                <a:latin typeface="Network Rail Sans" panose="02000000040000020004" pitchFamily="2" charset="0"/>
              </a:rPr>
              <a:t>A planning error went undiscovered as a result of assumptions being made during the verification and authorisation of the safe work pack (SWP) and the safety brief on site.</a:t>
            </a:r>
          </a:p>
          <a:p>
            <a:pPr marL="228600" indent="-228600">
              <a:spcAft>
                <a:spcPts val="0"/>
              </a:spcAft>
              <a:buFont typeface="+mj-lt"/>
              <a:buAutoNum type="arabicPeriod"/>
            </a:pPr>
            <a:r>
              <a:rPr lang="en-GB" sz="1200" dirty="0">
                <a:solidFill>
                  <a:schemeClr val="tx1"/>
                </a:solidFill>
                <a:latin typeface="Network Rail Sans" panose="02000000040000020004" pitchFamily="2" charset="0"/>
              </a:rPr>
              <a:t>The SWP only contained an extract from the Sectional Appendix (SA) and the </a:t>
            </a:r>
            <a:r>
              <a:rPr lang="en-GB" sz="1200" dirty="0" err="1">
                <a:solidFill>
                  <a:schemeClr val="tx1"/>
                </a:solidFill>
                <a:latin typeface="Network Rail Sans" panose="02000000040000020004" pitchFamily="2" charset="0"/>
              </a:rPr>
              <a:t>PiC</a:t>
            </a:r>
            <a:r>
              <a:rPr lang="en-GB" sz="1200" dirty="0">
                <a:solidFill>
                  <a:schemeClr val="tx1"/>
                </a:solidFill>
                <a:latin typeface="Network Rail Sans" panose="02000000040000020004" pitchFamily="2" charset="0"/>
              </a:rPr>
              <a:t>/COSS was unable to check the signals and mileages as the SA does not provide this information.</a:t>
            </a:r>
          </a:p>
          <a:p>
            <a:endParaRPr lang="en-GB" sz="1200" dirty="0">
              <a:solidFill>
                <a:schemeClr val="tx1"/>
              </a:solidFill>
              <a:latin typeface="Network Rail Sans" panose="02000000040000020004" pitchFamily="2" charset="0"/>
            </a:endParaRPr>
          </a:p>
        </p:txBody>
      </p:sp>
      <p:cxnSp>
        <p:nvCxnSpPr>
          <p:cNvPr id="13" name="Straight Arrow Connector 12">
            <a:extLst>
              <a:ext uri="{FF2B5EF4-FFF2-40B4-BE49-F238E27FC236}">
                <a16:creationId xmlns:a16="http://schemas.microsoft.com/office/drawing/2014/main" id="{36D68569-F998-4E60-B64E-BE9EC7FDCBF8}"/>
              </a:ext>
            </a:extLst>
          </p:cNvPr>
          <p:cNvCxnSpPr>
            <a:cxnSpLocks/>
          </p:cNvCxnSpPr>
          <p:nvPr/>
        </p:nvCxnSpPr>
        <p:spPr>
          <a:xfrm flipH="1" flipV="1">
            <a:off x="5289036" y="2533717"/>
            <a:ext cx="153215" cy="9565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D67B25B-FB91-4ED3-A227-ACC67E13956C}"/>
              </a:ext>
            </a:extLst>
          </p:cNvPr>
          <p:cNvSpPr/>
          <p:nvPr/>
        </p:nvSpPr>
        <p:spPr>
          <a:xfrm>
            <a:off x="5459124" y="2580777"/>
            <a:ext cx="1047690" cy="1550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Location of the team</a:t>
            </a:r>
          </a:p>
        </p:txBody>
      </p:sp>
    </p:spTree>
    <p:extLst>
      <p:ext uri="{BB962C8B-B14F-4D97-AF65-F5344CB8AC3E}">
        <p14:creationId xmlns:p14="http://schemas.microsoft.com/office/powerpoint/2010/main" val="3825930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Incident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284064"/>
            <a:ext cx="6517874"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Overview</a:t>
            </a:r>
          </a:p>
          <a:p>
            <a:pPr lvl="0">
              <a:spcAft>
                <a:spcPts val="600"/>
              </a:spcAft>
              <a:defRPr/>
            </a:pPr>
            <a:r>
              <a:rPr lang="en-GB" sz="1200" dirty="0">
                <a:solidFill>
                  <a:schemeClr val="tx1"/>
                </a:solidFill>
                <a:latin typeface="Network Rail Sans" panose="02000000040000020004" pitchFamily="50" charset="0"/>
              </a:rPr>
              <a:t>On Sunday 11/04/2021 at approx. 0013hrs, it was reported that the Possession Limit Board (PLB) and Detonator protection on the Up Main Line at Salisbury station had been placed the wrong side of the protecting signal SY46, beyond SY46 vice on the approach in association with the Wessex WON Week 02 Item 104 possession. </a:t>
            </a:r>
          </a:p>
          <a:p>
            <a:pPr lvl="0">
              <a:defRPr/>
            </a:pPr>
            <a:r>
              <a:rPr lang="en-GB" sz="1200" dirty="0">
                <a:solidFill>
                  <a:schemeClr val="tx1"/>
                </a:solidFill>
                <a:latin typeface="Network Rail Sans" panose="02000000040000020004" pitchFamily="50" charset="0"/>
              </a:rPr>
              <a:t>Additionally, the PICOP incorrectly believed that the Signaller had granted the PSS additional protection to move the detonator protection and instructed the ES for worksite Bravo to shorten the worksite in order to allow the PSS to move the protection to the correct side of the signal.</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2" y="4326615"/>
            <a:ext cx="8715270" cy="153229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lvl="0" indent="-171450">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Being focused and paying attention to details and referring to all associated paperwork in order to manage tasks safely and effectively.</a:t>
            </a:r>
          </a:p>
          <a:p>
            <a:pPr marL="171450" lvl="0" indent="-171450">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Always Take 5 and seek confirmation if something is unclear, never assume.</a:t>
            </a:r>
          </a:p>
          <a:p>
            <a:pPr marL="171450" lvl="0" indent="-171450">
              <a:spcAft>
                <a:spcPts val="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If PLB and detonator protection has been placed incorrectly, make sure the correct procedure is followed before moving it to the correct location – specifically that permission is given by the signaller and PICOP and the line is protected.</a:t>
            </a:r>
          </a:p>
          <a:p>
            <a:pPr marL="171450" lvl="0" indent="-171450">
              <a:spcAft>
                <a:spcPts val="600"/>
              </a:spcAft>
              <a:buFont typeface="Wingdings" panose="05000000000000000000" pitchFamily="2" charset="2"/>
              <a:buChar char="Ø"/>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When planning substandard worksite/possession, you must provide suitable distance for placing of the PLB and detonator protection.</a:t>
            </a: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spcBef>
                <a:spcPct val="0"/>
              </a:spcBef>
              <a:spcAft>
                <a:spcPts val="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800" b="1" dirty="0">
                <a:solidFill>
                  <a:prstClr val="white">
                    <a:lumMod val="50000"/>
                  </a:prstClr>
                </a:solidFill>
              </a:rPr>
              <a:t>Possession Irregularity at Salisbury</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0E6DAFF4-CDF7-45FE-8A12-F70B361D8E1F}"/>
              </a:ext>
            </a:extLst>
          </p:cNvPr>
          <p:cNvPicPr>
            <a:picLocks noChangeAspect="1"/>
          </p:cNvPicPr>
          <p:nvPr/>
        </p:nvPicPr>
        <p:blipFill>
          <a:blip r:embed="rId9"/>
          <a:stretch>
            <a:fillRect/>
          </a:stretch>
        </p:blipFill>
        <p:spPr>
          <a:xfrm>
            <a:off x="6838449" y="1368557"/>
            <a:ext cx="2130172" cy="1443206"/>
          </a:xfrm>
          <a:prstGeom prst="rect">
            <a:avLst/>
          </a:prstGeom>
          <a:ln>
            <a:solidFill>
              <a:schemeClr val="tx1"/>
            </a:solidFill>
          </a:ln>
        </p:spPr>
      </p:pic>
      <p:sp>
        <p:nvSpPr>
          <p:cNvPr id="11" name="Oval 10">
            <a:extLst>
              <a:ext uri="{FF2B5EF4-FFF2-40B4-BE49-F238E27FC236}">
                <a16:creationId xmlns:a16="http://schemas.microsoft.com/office/drawing/2014/main" id="{579B84EE-3C8E-43A1-8762-A84CD283D082}"/>
              </a:ext>
            </a:extLst>
          </p:cNvPr>
          <p:cNvSpPr/>
          <p:nvPr/>
        </p:nvSpPr>
        <p:spPr>
          <a:xfrm>
            <a:off x="7564267" y="1665768"/>
            <a:ext cx="496186" cy="31897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F708149-5A6B-465C-A9CB-D0155E370DA6}"/>
              </a:ext>
            </a:extLst>
          </p:cNvPr>
          <p:cNvSpPr/>
          <p:nvPr/>
        </p:nvSpPr>
        <p:spPr>
          <a:xfrm>
            <a:off x="251521" y="3128830"/>
            <a:ext cx="8715271" cy="10358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Network Rail Sans" panose="02000000040000020004" pitchFamily="2" charset="0"/>
              </a:rPr>
              <a:t>Before the Duty ODM got to site, the PSS had lifted the incorrectly placed protection with the authority of the PICOP but without appropriate protection from the Signaller (Line Blockage). </a:t>
            </a:r>
          </a:p>
          <a:p>
            <a:pPr>
              <a:spcAft>
                <a:spcPts val="600"/>
              </a:spcAft>
            </a:pPr>
            <a:r>
              <a:rPr lang="en-GB" sz="1200" dirty="0">
                <a:solidFill>
                  <a:schemeClr val="tx1"/>
                </a:solidFill>
                <a:latin typeface="Network Rail Sans" panose="02000000040000020004" pitchFamily="2" charset="0"/>
              </a:rPr>
              <a:t>In order to correct the mistake, the detonator protection had been removed by the PSS and placed on the correct side of the signal SY46, leaving the line and the individual unprotected.</a:t>
            </a:r>
          </a:p>
          <a:p>
            <a:r>
              <a:rPr lang="en-GB" sz="1200" dirty="0">
                <a:solidFill>
                  <a:schemeClr val="accent6">
                    <a:lumMod val="50000"/>
                  </a:schemeClr>
                </a:solidFill>
                <a:latin typeface="Network Rail Sans" panose="02000000040000020004" pitchFamily="2" charset="0"/>
              </a:rPr>
              <a:t>The full Safety Bulletin can be found </a:t>
            </a:r>
            <a:r>
              <a:rPr lang="en-GB" sz="1200" dirty="0">
                <a:solidFill>
                  <a:schemeClr val="accent6">
                    <a:lumMod val="50000"/>
                  </a:schemeClr>
                </a:solidFill>
                <a:latin typeface="Network Rail Sans" panose="02000000040000020004" pitchFamily="2" charset="0"/>
                <a:hlinkClick r:id="rId10" action="ppaction://hlinkfile">
                  <a:extLst>
                    <a:ext uri="{A12FA001-AC4F-418D-AE19-62706E023703}">
                      <ahyp:hlinkClr xmlns:ahyp="http://schemas.microsoft.com/office/drawing/2018/hyperlinkcolor" val="tx"/>
                    </a:ext>
                  </a:extLst>
                </a:hlinkClick>
              </a:rPr>
              <a:t>here</a:t>
            </a:r>
            <a:endParaRPr lang="en-GB" sz="1200" dirty="0">
              <a:solidFill>
                <a:schemeClr val="accent6">
                  <a:lumMod val="50000"/>
                </a:schemeClr>
              </a:solidFill>
              <a:latin typeface="Network Rail Sans" panose="02000000040000020004" pitchFamily="2" charset="0"/>
            </a:endParaRPr>
          </a:p>
        </p:txBody>
      </p:sp>
    </p:spTree>
    <p:extLst>
      <p:ext uri="{BB962C8B-B14F-4D97-AF65-F5344CB8AC3E}">
        <p14:creationId xmlns:p14="http://schemas.microsoft.com/office/powerpoint/2010/main" val="418802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Incident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0" y="1250297"/>
            <a:ext cx="5592689"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Network Rail Sans" panose="02000000040000020004" pitchFamily="2" charset="0"/>
              </a:rPr>
              <a:t>On Thursday 08/04/2021 a PLPR train picked up a cyclic top fault on the Down Main Line (BAE1) at 77m00ch between </a:t>
            </a:r>
            <a:r>
              <a:rPr kumimoji="0" lang="en-US" sz="1200" b="0" i="0" u="none" strike="noStrike" kern="1200" cap="none" spc="0" normalizeH="0" baseline="0" noProof="0" dirty="0" err="1">
                <a:ln>
                  <a:noFill/>
                </a:ln>
                <a:solidFill>
                  <a:schemeClr val="tx1"/>
                </a:solidFill>
                <a:effectLst/>
                <a:uLnTx/>
                <a:uFillTx/>
                <a:latin typeface="Network Rail Sans" panose="02000000040000020004" pitchFamily="2" charset="0"/>
              </a:rPr>
              <a:t>Grateley</a:t>
            </a:r>
            <a:r>
              <a:rPr kumimoji="0" lang="en-US" sz="1200" b="0" i="0" u="none" strike="noStrike" kern="1200" cap="none" spc="0" normalizeH="0" baseline="0" noProof="0" dirty="0">
                <a:ln>
                  <a:noFill/>
                </a:ln>
                <a:solidFill>
                  <a:schemeClr val="tx1"/>
                </a:solidFill>
                <a:effectLst/>
                <a:uLnTx/>
                <a:uFillTx/>
                <a:latin typeface="Network Rail Sans" panose="02000000040000020004" pitchFamily="2" charset="0"/>
              </a:rPr>
              <a:t> Station and Salisbury Station that necessitated the implementation of a 30/90mph Emergency Speed Restriction (ESR).</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Network Rail Sans" panose="02000000040000020004" pitchFamily="2" charset="0"/>
              </a:rPr>
              <a:t>On </a:t>
            </a:r>
            <a:r>
              <a:rPr lang="en-US" sz="1200" dirty="0">
                <a:solidFill>
                  <a:schemeClr val="tx1"/>
                </a:solidFill>
                <a:latin typeface="Network Rail Sans" panose="02000000040000020004" pitchFamily="2" charset="0"/>
              </a:rPr>
              <a:t>Tuesday 20/04/2021</a:t>
            </a:r>
            <a:r>
              <a:rPr kumimoji="0" lang="en-US" sz="1200" b="0" i="0" u="none" strike="noStrike" kern="1200" cap="none" spc="0" normalizeH="0" baseline="0" noProof="0" dirty="0">
                <a:ln>
                  <a:noFill/>
                </a:ln>
                <a:solidFill>
                  <a:schemeClr val="tx1"/>
                </a:solidFill>
                <a:effectLst/>
                <a:uLnTx/>
                <a:uFillTx/>
                <a:latin typeface="Network Rail Sans" panose="02000000040000020004" pitchFamily="2" charset="0"/>
              </a:rPr>
              <a:t>, a further rough ride report was submitted for the same area requiring all trains to be cautioned at 20mph until an ESR for 20mph could be put in place.  A Team Leader (TL) was dispatched that afternoon to complete the task. Unfortunately, due to a misunderstanding of the requirement, the TL only replaced the 30mph boards with 20mph boards and left the 90mph board in situ. </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31051" y="4629597"/>
            <a:ext cx="8681898" cy="125263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When conducting Safety Critical conversations the requirement to confirm understanding must be established using repeat back and open question technique. The importance of challenging/seeking confirmation if something is unclear.</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That a Rough Ride report will always initiate a 20mph caution by the signaller through the affected area until a ESR of 20mph is in place.</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That when amending an in place ESR board following a Rough Ride report, it must be made clear that all existing speed boards must be removed and that a single 20mph ESR Board must be erected.  </a:t>
            </a: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Speed Board Irregularity at </a:t>
            </a:r>
            <a:r>
              <a:rPr kumimoji="0" lang="en-GB" sz="1800" b="1" i="0" u="none" strike="noStrike" kern="1200" cap="none" spc="0" normalizeH="0" baseline="0" noProof="0" dirty="0" err="1">
                <a:ln>
                  <a:noFill/>
                </a:ln>
                <a:solidFill>
                  <a:prstClr val="white">
                    <a:lumMod val="50000"/>
                  </a:prstClr>
                </a:solidFill>
                <a:effectLst/>
                <a:uLnTx/>
                <a:uFillTx/>
                <a:latin typeface="Arial" charset="0"/>
                <a:ea typeface="+mn-ea"/>
                <a:cs typeface="+mn-cs"/>
              </a:rPr>
              <a:t>Grateley</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390A8C81-4D9D-44E9-A71B-68A8D7A8DFE6}"/>
              </a:ext>
            </a:extLst>
          </p:cNvPr>
          <p:cNvPicPr>
            <a:picLocks noChangeAspect="1"/>
          </p:cNvPicPr>
          <p:nvPr/>
        </p:nvPicPr>
        <p:blipFill>
          <a:blip r:embed="rId9"/>
          <a:stretch>
            <a:fillRect/>
          </a:stretch>
        </p:blipFill>
        <p:spPr>
          <a:xfrm>
            <a:off x="5864679" y="1410467"/>
            <a:ext cx="3183033" cy="1562518"/>
          </a:xfrm>
          <a:prstGeom prst="rect">
            <a:avLst/>
          </a:prstGeom>
          <a:ln>
            <a:solidFill>
              <a:schemeClr val="tx1"/>
            </a:solidFill>
          </a:ln>
        </p:spPr>
      </p:pic>
      <p:sp>
        <p:nvSpPr>
          <p:cNvPr id="5" name="Rectangle 4">
            <a:extLst>
              <a:ext uri="{FF2B5EF4-FFF2-40B4-BE49-F238E27FC236}">
                <a16:creationId xmlns:a16="http://schemas.microsoft.com/office/drawing/2014/main" id="{35993CCC-E584-4433-BB81-81932232B1A0}"/>
              </a:ext>
            </a:extLst>
          </p:cNvPr>
          <p:cNvSpPr/>
          <p:nvPr/>
        </p:nvSpPr>
        <p:spPr>
          <a:xfrm>
            <a:off x="231051" y="3135901"/>
            <a:ext cx="8681897" cy="14653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dirty="0">
                <a:solidFill>
                  <a:schemeClr val="tx1"/>
                </a:solidFill>
                <a:latin typeface="Network Rail Sans" panose="02000000040000020004" pitchFamily="2" charset="0"/>
              </a:rPr>
              <a:t>On Thursday 22/04/2021, the Salisbury Signaller was advised by the Driver of 1L45 that the ESR boarding for WXESR1552B was showing as 20/90mph and not 20mph as was cautioned and expected.</a:t>
            </a:r>
          </a:p>
          <a:p>
            <a:r>
              <a:rPr lang="en-GB" sz="1200" u="sng" dirty="0">
                <a:solidFill>
                  <a:schemeClr val="tx1"/>
                </a:solidFill>
                <a:latin typeface="Network Rail Sans" panose="02000000040000020004" pitchFamily="2" charset="0"/>
              </a:rPr>
              <a:t>The investigation established the following</a:t>
            </a:r>
            <a:r>
              <a:rPr lang="en-GB" sz="1200" dirty="0">
                <a:solidFill>
                  <a:schemeClr val="tx1"/>
                </a:solidFill>
                <a:latin typeface="Network Rail Sans" panose="02000000040000020004" pitchFamily="2" charset="0"/>
              </a:rPr>
              <a:t>:</a:t>
            </a:r>
          </a:p>
          <a:p>
            <a:pPr marL="228600" indent="-228600">
              <a:buFont typeface="+mj-lt"/>
              <a:buAutoNum type="arabicPeriod"/>
            </a:pPr>
            <a:r>
              <a:rPr lang="en-GB" sz="1200" dirty="0">
                <a:solidFill>
                  <a:schemeClr val="tx1"/>
                </a:solidFill>
                <a:latin typeface="Network Rail Sans" panose="02000000040000020004" pitchFamily="2" charset="0"/>
              </a:rPr>
              <a:t>Both the Responsible Manager (RM) and TL have adequate training and experience of erecting/removing of ESR’s.</a:t>
            </a:r>
          </a:p>
          <a:p>
            <a:pPr marL="228600" indent="-228600">
              <a:buFont typeface="+mj-lt"/>
              <a:buAutoNum type="arabicPeriod"/>
            </a:pPr>
            <a:r>
              <a:rPr lang="en-GB" sz="1200" dirty="0">
                <a:solidFill>
                  <a:schemeClr val="tx1"/>
                </a:solidFill>
                <a:latin typeface="Network Rail Sans" panose="02000000040000020004" pitchFamily="2" charset="0"/>
              </a:rPr>
              <a:t>A miscommunication between the RM and TL on the requirement to remove a 30/90 mph speed boards and to replace them in their entirety for 20mph speed boards based on the rough ride report. Both parties failed to reach a clear understanding.</a:t>
            </a:r>
          </a:p>
          <a:p>
            <a:pPr marL="228600" indent="-228600">
              <a:buFont typeface="+mj-lt"/>
              <a:buAutoNum type="arabicPeriod"/>
            </a:pPr>
            <a:r>
              <a:rPr lang="en-GB" sz="1200" dirty="0">
                <a:solidFill>
                  <a:schemeClr val="tx1"/>
                </a:solidFill>
                <a:latin typeface="Network Rail Sans" panose="02000000040000020004" pitchFamily="2" charset="0"/>
              </a:rPr>
              <a:t>The TL thought that it was an unusual request but did not clarify/confirm the instruction with the RM.</a:t>
            </a:r>
          </a:p>
        </p:txBody>
      </p:sp>
      <p:sp>
        <p:nvSpPr>
          <p:cNvPr id="13" name="Star: 5 Points 12">
            <a:extLst>
              <a:ext uri="{FF2B5EF4-FFF2-40B4-BE49-F238E27FC236}">
                <a16:creationId xmlns:a16="http://schemas.microsoft.com/office/drawing/2014/main" id="{FD36BDAF-6D7D-4F48-8178-CD8982B3E889}"/>
              </a:ext>
            </a:extLst>
          </p:cNvPr>
          <p:cNvSpPr/>
          <p:nvPr/>
        </p:nvSpPr>
        <p:spPr>
          <a:xfrm>
            <a:off x="6096934" y="2594605"/>
            <a:ext cx="78237" cy="84643"/>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D574CF62-042B-4EE4-9365-2716906286FF}"/>
              </a:ext>
            </a:extLst>
          </p:cNvPr>
          <p:cNvCxnSpPr>
            <a:cxnSpLocks/>
          </p:cNvCxnSpPr>
          <p:nvPr/>
        </p:nvCxnSpPr>
        <p:spPr>
          <a:xfrm flipH="1" flipV="1">
            <a:off x="6225191" y="2694327"/>
            <a:ext cx="271971" cy="1255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C7AE26-E7AA-4504-83D8-0EF08BC649D1}"/>
              </a:ext>
            </a:extLst>
          </p:cNvPr>
          <p:cNvSpPr/>
          <p:nvPr/>
        </p:nvSpPr>
        <p:spPr>
          <a:xfrm>
            <a:off x="6481194" y="2801738"/>
            <a:ext cx="1047690" cy="1550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Location of the ESR</a:t>
            </a:r>
          </a:p>
        </p:txBody>
      </p:sp>
    </p:spTree>
    <p:extLst>
      <p:ext uri="{BB962C8B-B14F-4D97-AF65-F5344CB8AC3E}">
        <p14:creationId xmlns:p14="http://schemas.microsoft.com/office/powerpoint/2010/main" val="310500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3386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79646">
                    <a:lumMod val="50000"/>
                  </a:srgbClr>
                </a:solidFill>
                <a:effectLst/>
                <a:uLnTx/>
                <a:uFillTx/>
                <a:latin typeface="Arial" charset="0"/>
                <a:ea typeface="+mn-ea"/>
                <a:cs typeface="+mn-cs"/>
              </a:rPr>
              <a:t>Learning from Previous Incidents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269147"/>
            <a:ext cx="6599613" cy="14927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lvl="0">
              <a:spcAft>
                <a:spcPts val="0"/>
              </a:spcAft>
              <a:defRPr/>
            </a:pPr>
            <a:r>
              <a:rPr lang="en-GB" sz="1200" dirty="0">
                <a:solidFill>
                  <a:srgbClr val="000000"/>
                </a:solidFill>
                <a:latin typeface="Network Rail Sans" panose="02000000040000020004" pitchFamily="50" charset="0"/>
              </a:rPr>
              <a:t>On 15/03/2021 at approx. 0535hrs, the Driver of SWR service 1L12 05:43 Salisbury to London Waterloo reported striking a large log ¼ of a mile on the approach to Whitchurch station at approx. 59m57 ¾ch. The train was travelling at approx. 60 mph and was already slowing down on the approach to the station. Planned vegetation clearance work was undertaken the previous day between Overton and Andover 55m 45ch to 65m 69ch by Coombes Forestry. </a:t>
            </a:r>
          </a:p>
          <a:p>
            <a:pPr lvl="0">
              <a:spcAft>
                <a:spcPts val="0"/>
              </a:spcAft>
              <a:defRPr/>
            </a:pPr>
            <a:r>
              <a:rPr lang="en-GB" sz="1200" dirty="0">
                <a:solidFill>
                  <a:srgbClr val="000000"/>
                </a:solidFill>
                <a:latin typeface="Network Rail Sans" panose="02000000040000020004" pitchFamily="50" charset="0"/>
              </a:rPr>
              <a:t>The train was carrying 35 passengers and fortunately there were no injuries.</a:t>
            </a: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p:txBody>
      </p:sp>
      <p:sp>
        <p:nvSpPr>
          <p:cNvPr id="16" name="Rectangle 15">
            <a:extLst>
              <a:ext uri="{FF2B5EF4-FFF2-40B4-BE49-F238E27FC236}">
                <a16:creationId xmlns:a16="http://schemas.microsoft.com/office/drawing/2014/main" id="{ED284223-9A82-4929-955D-4CC1B5C4CFA9}"/>
              </a:ext>
            </a:extLst>
          </p:cNvPr>
          <p:cNvSpPr/>
          <p:nvPr/>
        </p:nvSpPr>
        <p:spPr>
          <a:xfrm>
            <a:off x="304929" y="4385593"/>
            <a:ext cx="8617204" cy="149271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 </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As part of the investigation a Best Practice Loading Brief was developed by Coombes and all loads are now being strapped to add a greater load security.</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The importance of thorough visual checks before the worksite is handed back and the need for additional resources to ensure this is carried out.</a:t>
            </a:r>
          </a:p>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Regular reviews during the shift so any lo</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ss of key resource can be identified and mitigated in a timely manner to minimize any potential for end of shift pressure.</a:t>
            </a:r>
            <a:endPar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13794" y="777428"/>
            <a:ext cx="657639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79646">
                    <a:lumMod val="50000"/>
                  </a:srgbClr>
                </a:solidFill>
                <a:effectLst/>
                <a:uLnTx/>
                <a:uFillTx/>
                <a:latin typeface="Arial" charset="0"/>
                <a:ea typeface="+mn-ea"/>
                <a:cs typeface="+mn-cs"/>
              </a:rPr>
              <a:t>Train striking a tree log at Whitchurch (P13)</a:t>
            </a:r>
          </a:p>
        </p:txBody>
      </p:sp>
      <p:pic>
        <p:nvPicPr>
          <p:cNvPr id="87047" name="Picture 7">
            <a:extLst>
              <a:ext uri="{FF2B5EF4-FFF2-40B4-BE49-F238E27FC236}">
                <a16:creationId xmlns:a16="http://schemas.microsoft.com/office/drawing/2014/main" id="{8A59E864-5D8B-4313-BED0-6A53924FD2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67" t="7891" r="51518" b="22285"/>
          <a:stretch/>
        </p:blipFill>
        <p:spPr bwMode="auto">
          <a:xfrm>
            <a:off x="6851135" y="1333336"/>
            <a:ext cx="2238539" cy="14817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F697442-B7F4-47EA-A775-FD4C20C763FC}"/>
              </a:ext>
            </a:extLst>
          </p:cNvPr>
          <p:cNvSpPr/>
          <p:nvPr/>
        </p:nvSpPr>
        <p:spPr>
          <a:xfrm>
            <a:off x="251520" y="2713580"/>
            <a:ext cx="8670613" cy="1606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u="sng" dirty="0">
                <a:solidFill>
                  <a:schemeClr val="tx1"/>
                </a:solidFill>
                <a:latin typeface="Network Rail Sans" panose="02000000040000020004" pitchFamily="2" charset="0"/>
              </a:rPr>
              <a:t>The investigation established the following</a:t>
            </a:r>
            <a:r>
              <a:rPr lang="en-GB" sz="1200" dirty="0">
                <a:solidFill>
                  <a:schemeClr val="tx1"/>
                </a:solidFill>
                <a:latin typeface="Network Rail Sans" panose="02000000040000020004" pitchFamily="2" charset="0"/>
              </a:rPr>
              <a:t>:</a:t>
            </a:r>
          </a:p>
          <a:p>
            <a:pPr marL="228600" indent="-228600">
              <a:buFont typeface="+mj-lt"/>
              <a:buAutoNum type="arabicPeriod"/>
            </a:pPr>
            <a:r>
              <a:rPr lang="en-GB" sz="1200" dirty="0">
                <a:solidFill>
                  <a:schemeClr val="tx1"/>
                </a:solidFill>
                <a:latin typeface="Network Rail Sans" panose="02000000040000020004" pitchFamily="2" charset="0"/>
              </a:rPr>
              <a:t>The area where the log was struck was an inactive part of the site and was only used to transport the timbers/logs to the unloading point, using a RRV.</a:t>
            </a:r>
          </a:p>
          <a:p>
            <a:pPr marL="228600" indent="-228600">
              <a:buFont typeface="+mj-lt"/>
              <a:buAutoNum type="arabicPeriod"/>
            </a:pPr>
            <a:r>
              <a:rPr lang="en-GB" sz="1200" dirty="0">
                <a:solidFill>
                  <a:schemeClr val="tx1"/>
                </a:solidFill>
                <a:latin typeface="Network Rail Sans" panose="02000000040000020004" pitchFamily="2" charset="0"/>
              </a:rPr>
              <a:t>The up line rises on a gradient of 1 in 194 at the point where the train struck the timber. It was also established that longer lengths of timber were added on top of shorter ones leading to voids between them and this coupled with the normal vibration from the track may have caused the loss of friction.</a:t>
            </a:r>
          </a:p>
          <a:p>
            <a:pPr marL="228600" indent="-228600">
              <a:buFont typeface="+mj-lt"/>
              <a:buAutoNum type="arabicPeriod"/>
            </a:pPr>
            <a:r>
              <a:rPr lang="en-GB" sz="1200" dirty="0">
                <a:solidFill>
                  <a:schemeClr val="tx1"/>
                </a:solidFill>
                <a:latin typeface="Network Rail Sans" panose="02000000040000020004" pitchFamily="2" charset="0"/>
              </a:rPr>
              <a:t>A failure of one of the RRV’s led to an increased workload and time pressure towards the end of the shift and this together with the failing light resulted in the Site Supervisor only completing site checks in the areas he deemed high risk.</a:t>
            </a:r>
          </a:p>
        </p:txBody>
      </p:sp>
    </p:spTree>
    <p:extLst>
      <p:ext uri="{BB962C8B-B14F-4D97-AF65-F5344CB8AC3E}">
        <p14:creationId xmlns:p14="http://schemas.microsoft.com/office/powerpoint/2010/main" val="259515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EFDE415-C385-42B2-8F15-9018A8D72F4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60D845-82E0-4C52-96D1-1596C7178FE9}"/>
              </a:ext>
            </a:extLst>
          </p:cNvPr>
          <p:cNvSpPr txBox="1"/>
          <p:nvPr/>
        </p:nvSpPr>
        <p:spPr>
          <a:xfrm>
            <a:off x="1619671" y="6093296"/>
            <a:ext cx="733172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Network Rail Sans" panose="02000000040000020004" pitchFamily="2" charset="0"/>
                <a:ea typeface="+mn-ea"/>
                <a:cs typeface="+mn-cs"/>
              </a:rPr>
              <a:t>Search ‘Southern Track Worker Safety’ on MyConnect</a:t>
            </a:r>
          </a:p>
        </p:txBody>
      </p:sp>
      <p:pic>
        <p:nvPicPr>
          <p:cNvPr id="11" name="Picture 10" descr="Image result for discuss white icon">
            <a:extLst>
              <a:ext uri="{FF2B5EF4-FFF2-40B4-BE49-F238E27FC236}">
                <a16:creationId xmlns:a16="http://schemas.microsoft.com/office/drawing/2014/main" id="{EAFDE7D8-B94F-40A7-AB50-991BB1962A29}"/>
              </a:ext>
            </a:extLst>
          </p:cNvPr>
          <p:cNvPicPr>
            <a:picLocks noChangeAspect="1" noChangeArrowheads="1"/>
          </p:cNvPicPr>
          <p:nvPr/>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5536" y="6059921"/>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AAA5411-752C-4A2B-AB9A-74FE12A39D41}"/>
              </a:ext>
            </a:extLst>
          </p:cNvPr>
          <p:cNvSpPr txBox="1"/>
          <p:nvPr/>
        </p:nvSpPr>
        <p:spPr>
          <a:xfrm>
            <a:off x="1348915" y="197985"/>
            <a:ext cx="6627573" cy="496996"/>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 (TWS) - update </a:t>
            </a:r>
          </a:p>
        </p:txBody>
      </p:sp>
      <p:sp>
        <p:nvSpPr>
          <p:cNvPr id="14" name="TextBox 13">
            <a:extLst>
              <a:ext uri="{FF2B5EF4-FFF2-40B4-BE49-F238E27FC236}">
                <a16:creationId xmlns:a16="http://schemas.microsoft.com/office/drawing/2014/main" id="{21DF38F0-F0FE-4859-A8F0-4D3BCF3223E3}"/>
              </a:ext>
            </a:extLst>
          </p:cNvPr>
          <p:cNvSpPr txBox="1"/>
          <p:nvPr/>
        </p:nvSpPr>
        <p:spPr>
          <a:xfrm>
            <a:off x="1400561" y="766540"/>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What we’ve been up to.</a:t>
            </a:r>
          </a:p>
        </p:txBody>
      </p:sp>
      <p:sp>
        <p:nvSpPr>
          <p:cNvPr id="7" name="TextBox 6">
            <a:extLst>
              <a:ext uri="{FF2B5EF4-FFF2-40B4-BE49-F238E27FC236}">
                <a16:creationId xmlns:a16="http://schemas.microsoft.com/office/drawing/2014/main" id="{BD224354-FDB2-4E54-A143-6D03CF59777E}"/>
              </a:ext>
            </a:extLst>
          </p:cNvPr>
          <p:cNvSpPr txBox="1"/>
          <p:nvPr/>
        </p:nvSpPr>
        <p:spPr>
          <a:xfrm>
            <a:off x="323528" y="1483771"/>
            <a:ext cx="4248472" cy="4093428"/>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chemeClr val="tx1"/>
                </a:solidFill>
                <a:latin typeface="Network Rail Sans" panose="02000000040000020004" pitchFamily="2" charset="0"/>
              </a:rPr>
              <a:t>Chris Cornish hosted another TWS update call on 6 May 2021, joined by Project Operations Interface Specialist, </a:t>
            </a:r>
            <a:r>
              <a:rPr lang="en-GB" sz="1300" dirty="0" err="1">
                <a:solidFill>
                  <a:schemeClr val="tx1"/>
                </a:solidFill>
                <a:latin typeface="Network Rail Sans" panose="02000000040000020004" pitchFamily="2" charset="0"/>
              </a:rPr>
              <a:t>Kez</a:t>
            </a:r>
            <a:r>
              <a:rPr lang="en-GB" sz="1300" dirty="0">
                <a:solidFill>
                  <a:schemeClr val="tx1"/>
                </a:solidFill>
                <a:latin typeface="Network Rail Sans" panose="02000000040000020004" pitchFamily="2" charset="0"/>
              </a:rPr>
              <a:t> Edmonds to update teams on what Operations are doing.</a:t>
            </a:r>
          </a:p>
          <a:p>
            <a:endParaRPr lang="en-GB" sz="1300"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300" dirty="0">
                <a:solidFill>
                  <a:schemeClr val="tx1"/>
                </a:solidFill>
                <a:latin typeface="Network Rail Sans" panose="02000000040000020004" pitchFamily="2" charset="0"/>
              </a:rPr>
              <a:t>A supplier event took place  on 4 May 2021, giving them the opportunity to find out more about the programme and the impact for them.</a:t>
            </a:r>
          </a:p>
          <a:p>
            <a:pPr marL="285750" indent="-285750">
              <a:buFont typeface="Arial" panose="020B0604020202020204" pitchFamily="34" charset="0"/>
              <a:buChar char="•"/>
            </a:pPr>
            <a:endParaRPr lang="en-GB" sz="1300"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300" dirty="0">
                <a:solidFill>
                  <a:schemeClr val="tx1"/>
                </a:solidFill>
                <a:latin typeface="Network Rail Sans" panose="02000000040000020004" pitchFamily="2" charset="0"/>
              </a:rPr>
              <a:t>There are 2 planner forums on </a:t>
            </a:r>
            <a:r>
              <a:rPr lang="en-GB" sz="1300" b="1" dirty="0">
                <a:solidFill>
                  <a:schemeClr val="tx1"/>
                </a:solidFill>
                <a:latin typeface="Network Rail Sans" panose="02000000040000020004" pitchFamily="2" charset="0"/>
              </a:rPr>
              <a:t>Monday 17 May  10:00 – 11:00 and Tuesday 18 May at 14:00 – 15:00. Topic is ‘</a:t>
            </a:r>
            <a:r>
              <a:rPr lang="en-GB" sz="1300" dirty="0">
                <a:solidFill>
                  <a:schemeClr val="tx1"/>
                </a:solidFill>
                <a:latin typeface="Network Rail Sans" panose="02000000040000020004" pitchFamily="2" charset="0"/>
              </a:rPr>
              <a:t>How have the changes affected you since the introduction of red zone removal. Challenges, impacts and what help do you need?’ Contact </a:t>
            </a:r>
            <a:r>
              <a:rPr lang="en-GB" sz="1300" dirty="0">
                <a:solidFill>
                  <a:schemeClr val="tx1"/>
                </a:solidFill>
                <a:latin typeface="Network Rail Sans" panose="02000000040000020004" pitchFamily="2" charset="0"/>
                <a:hlinkClick r:id="rId3">
                  <a:extLst>
                    <a:ext uri="{A12FA001-AC4F-418D-AE19-62706E023703}">
                      <ahyp:hlinkClr xmlns:ahyp="http://schemas.microsoft.com/office/drawing/2018/hyperlinkcolor" val="tx"/>
                    </a:ext>
                  </a:extLst>
                </a:hlinkClick>
              </a:rPr>
              <a:t>Aaron.Bever@networkrail.co.uk</a:t>
            </a:r>
            <a:r>
              <a:rPr lang="en-GB" sz="1300" dirty="0">
                <a:solidFill>
                  <a:schemeClr val="tx1"/>
                </a:solidFill>
                <a:latin typeface="Network Rail Sans" panose="02000000040000020004" pitchFamily="2" charset="0"/>
              </a:rPr>
              <a:t> for an invite.</a:t>
            </a:r>
          </a:p>
          <a:p>
            <a:pPr marL="285750" indent="-285750">
              <a:buFont typeface="Arial" panose="020B0604020202020204" pitchFamily="34" charset="0"/>
              <a:buChar char="•"/>
            </a:pPr>
            <a:endParaRPr lang="en-GB" sz="1300" b="1"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300" dirty="0">
                <a:solidFill>
                  <a:schemeClr val="tx1"/>
                </a:solidFill>
                <a:latin typeface="Network Rail Sans" panose="02000000040000020004" pitchFamily="2" charset="0"/>
              </a:rPr>
              <a:t>In the December rule book change and following engagement with TUs, Wessex is now exploring how to implement the Crossing the Line Procedure across the route. Updates to follow.</a:t>
            </a:r>
            <a:endParaRPr lang="en-GB" sz="1400" dirty="0">
              <a:solidFill>
                <a:schemeClr val="tx1"/>
              </a:solidFill>
              <a:latin typeface="Network Rail Sans" panose="02000000040000020004" pitchFamily="2" charset="0"/>
            </a:endParaRPr>
          </a:p>
        </p:txBody>
      </p:sp>
      <p:pic>
        <p:nvPicPr>
          <p:cNvPr id="9" name="Picture 8" descr="A picture containing logo&#10;&#10;Description automatically generated">
            <a:extLst>
              <a:ext uri="{FF2B5EF4-FFF2-40B4-BE49-F238E27FC236}">
                <a16:creationId xmlns:a16="http://schemas.microsoft.com/office/drawing/2014/main" id="{83C147A2-BFE5-4664-8023-7B3A97B44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824" y="1441631"/>
            <a:ext cx="2061175" cy="2978850"/>
          </a:xfrm>
          <a:prstGeom prst="rect">
            <a:avLst/>
          </a:prstGeom>
        </p:spPr>
      </p:pic>
      <p:pic>
        <p:nvPicPr>
          <p:cNvPr id="12" name="Picture 11" descr="Logo&#10;&#10;Description automatically generated">
            <a:extLst>
              <a:ext uri="{FF2B5EF4-FFF2-40B4-BE49-F238E27FC236}">
                <a16:creationId xmlns:a16="http://schemas.microsoft.com/office/drawing/2014/main" id="{5A638A56-7D82-40DA-BDF8-7E9D496F04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7845" y="1441632"/>
            <a:ext cx="2099726" cy="2978836"/>
          </a:xfrm>
          <a:prstGeom prst="rect">
            <a:avLst/>
          </a:prstGeom>
        </p:spPr>
      </p:pic>
    </p:spTree>
    <p:extLst>
      <p:ext uri="{BB962C8B-B14F-4D97-AF65-F5344CB8AC3E}">
        <p14:creationId xmlns:p14="http://schemas.microsoft.com/office/powerpoint/2010/main" val="167784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14" name="Straight Connector 13">
            <a:extLst>
              <a:ext uri="{FF2B5EF4-FFF2-40B4-BE49-F238E27FC236}">
                <a16:creationId xmlns:a16="http://schemas.microsoft.com/office/drawing/2014/main" id="{B52DE325-27BF-4175-BDD3-9B96E6C65E5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1" name="Control 5">
            <a:extLst>
              <a:ext uri="{FF2B5EF4-FFF2-40B4-BE49-F238E27FC236}">
                <a16:creationId xmlns:a16="http://schemas.microsoft.com/office/drawing/2014/main" id="{A8F6F93B-9876-414E-A376-35396E268927}"/>
              </a:ext>
            </a:extLst>
          </p:cNvPr>
          <p:cNvSpPr>
            <a:spLocks noChangeArrowheads="1" noChangeShapeType="1"/>
          </p:cNvSpPr>
          <p:nvPr/>
        </p:nvSpPr>
        <p:spPr bwMode="auto">
          <a:xfrm>
            <a:off x="2641600" y="7021513"/>
            <a:ext cx="5772150" cy="2195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9DA00980-C324-4042-B32A-78AAF2949D4A}"/>
              </a:ext>
            </a:extLst>
          </p:cNvPr>
          <p:cNvSpPr txBox="1"/>
          <p:nvPr/>
        </p:nvSpPr>
        <p:spPr>
          <a:xfrm>
            <a:off x="1530354" y="6011826"/>
            <a:ext cx="7331729" cy="400110"/>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a:ea typeface="+mn-ea"/>
                <a:cs typeface="+mn-cs"/>
              </a:rPr>
              <a:t>Search ‘Southern Track Worker Safety’ on MyConnect​</a:t>
            </a:r>
          </a:p>
        </p:txBody>
      </p:sp>
      <p:sp>
        <p:nvSpPr>
          <p:cNvPr id="15" name="TextBox 14">
            <a:extLst>
              <a:ext uri="{FF2B5EF4-FFF2-40B4-BE49-F238E27FC236}">
                <a16:creationId xmlns:a16="http://schemas.microsoft.com/office/drawing/2014/main" id="{1EE3D5A7-7BCF-48DB-A74F-1998256CC879}"/>
              </a:ext>
            </a:extLst>
          </p:cNvPr>
          <p:cNvSpPr txBox="1"/>
          <p:nvPr/>
        </p:nvSpPr>
        <p:spPr>
          <a:xfrm>
            <a:off x="1505140" y="826807"/>
            <a:ext cx="6542526" cy="369332"/>
          </a:xfrm>
          <a:prstGeom prst="rect">
            <a:avLst/>
          </a:prstGeom>
          <a:noFill/>
        </p:spPr>
        <p:txBody>
          <a:bodyPr wrap="square" rtlCol="0">
            <a:spAutoFit/>
          </a:bodyPr>
          <a:lstStyle/>
          <a:p>
            <a:pPr lvl="0">
              <a:defRPr/>
            </a:pPr>
            <a:r>
              <a:rPr lang="en-GB" sz="1800" b="1" dirty="0">
                <a:solidFill>
                  <a:prstClr val="white">
                    <a:lumMod val="50000"/>
                  </a:prstClr>
                </a:solidFill>
              </a:rPr>
              <a:t>Safer walking ​</a:t>
            </a:r>
            <a:endPar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702303F6-DDC5-43D0-AACD-33024ABEF273}"/>
              </a:ext>
            </a:extLst>
          </p:cNvPr>
          <p:cNvSpPr txBox="1"/>
          <p:nvPr/>
        </p:nvSpPr>
        <p:spPr>
          <a:xfrm>
            <a:off x="1462617" y="188640"/>
            <a:ext cx="6627573" cy="496996"/>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 (TWS) </a:t>
            </a:r>
            <a:r>
              <a:rPr lang="en-GB" sz="2000" dirty="0">
                <a:solidFill>
                  <a:prstClr val="white">
                    <a:lumMod val="50000"/>
                  </a:prstClr>
                </a:solidFill>
              </a:rPr>
              <a:t>- update</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12" name="Text Placeholder 2">
            <a:extLst>
              <a:ext uri="{FF2B5EF4-FFF2-40B4-BE49-F238E27FC236}">
                <a16:creationId xmlns:a16="http://schemas.microsoft.com/office/drawing/2014/main" id="{1583E879-8FE2-4382-802C-4382C75BEE37}"/>
              </a:ext>
            </a:extLst>
          </p:cNvPr>
          <p:cNvSpPr txBox="1">
            <a:spLocks/>
          </p:cNvSpPr>
          <p:nvPr/>
        </p:nvSpPr>
        <p:spPr>
          <a:xfrm>
            <a:off x="1462617" y="790044"/>
            <a:ext cx="8337845" cy="651348"/>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600" b="1" kern="1200" dirty="0">
                <a:solidFill>
                  <a:srgbClr val="002060"/>
                </a:solidFill>
                <a:latin typeface="Network Rail Sans" panose="02000000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chemeClr val="tx1"/>
              </a:solidFill>
            </a:endParaRPr>
          </a:p>
        </p:txBody>
      </p:sp>
      <p:pic>
        <p:nvPicPr>
          <p:cNvPr id="35" name="Picture 34" descr="Image result for discuss white icon">
            <a:extLst>
              <a:ext uri="{FF2B5EF4-FFF2-40B4-BE49-F238E27FC236}">
                <a16:creationId xmlns:a16="http://schemas.microsoft.com/office/drawing/2014/main" id="{4D303221-E773-4A8E-8A9C-3C037F795F2F}"/>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3EB15DA4-898A-4C9F-9D20-8E37680470D2}"/>
              </a:ext>
            </a:extLst>
          </p:cNvPr>
          <p:cNvSpPr>
            <a:spLocks noGrp="1"/>
          </p:cNvSpPr>
          <p:nvPr>
            <p:ph type="body" idx="1"/>
          </p:nvPr>
        </p:nvSpPr>
        <p:spPr>
          <a:xfrm>
            <a:off x="692695" y="1441392"/>
            <a:ext cx="3744416" cy="4143010"/>
          </a:xfrm>
        </p:spPr>
        <p:txBody>
          <a:bodyPr>
            <a:normAutofit fontScale="25000" lnSpcReduction="20000"/>
          </a:bodyPr>
          <a:lstStyle/>
          <a:p>
            <a:r>
              <a:rPr lang="en-GB" sz="9600" b="1" dirty="0">
                <a:solidFill>
                  <a:schemeClr val="tx1"/>
                </a:solidFill>
                <a:latin typeface="Network Rail Sans" panose="02000000040000020004" pitchFamily="2" charset="0"/>
              </a:rPr>
              <a:t>Wessex Safe Track Access Alliance</a:t>
            </a:r>
          </a:p>
          <a:p>
            <a:endParaRPr lang="en-GB" sz="6400" b="1" dirty="0">
              <a:solidFill>
                <a:schemeClr val="tx1"/>
              </a:solidFill>
              <a:latin typeface="Network Rail Sans" panose="02000000040000020004" pitchFamily="2" charset="0"/>
            </a:endParaRPr>
          </a:p>
          <a:p>
            <a:r>
              <a:rPr lang="en-GB" sz="6400" b="1" dirty="0">
                <a:solidFill>
                  <a:schemeClr val="tx1"/>
                </a:solidFill>
                <a:latin typeface="Network Rail Sans" panose="02000000040000020004" pitchFamily="2" charset="0"/>
              </a:rPr>
              <a:t>Identification and Logging of Unsafe Cess and/or Walking routes</a:t>
            </a:r>
            <a:endParaRPr lang="en-GB" sz="6400" dirty="0">
              <a:solidFill>
                <a:schemeClr val="tx1"/>
              </a:solidFill>
              <a:latin typeface="Network Rail Sans" panose="02000000040000020004" pitchFamily="2" charset="0"/>
            </a:endParaRPr>
          </a:p>
          <a:p>
            <a:r>
              <a:rPr lang="en-GB" sz="4300" dirty="0">
                <a:solidFill>
                  <a:schemeClr val="tx1"/>
                </a:solidFill>
                <a:latin typeface="Network Rail Sans" panose="02000000040000020004" pitchFamily="2" charset="0"/>
              </a:rPr>
              <a:t> </a:t>
            </a:r>
          </a:p>
          <a:p>
            <a:r>
              <a:rPr lang="en-GB" sz="5200" dirty="0">
                <a:solidFill>
                  <a:schemeClr val="tx1"/>
                </a:solidFill>
                <a:latin typeface="Network Rail Sans" panose="02000000040000020004" pitchFamily="2" charset="0"/>
              </a:rPr>
              <a:t>If you see a Safer Cess opportunity, the following process should be followed: </a:t>
            </a:r>
          </a:p>
          <a:p>
            <a:r>
              <a:rPr lang="en-GB" sz="5200" dirty="0">
                <a:solidFill>
                  <a:schemeClr val="tx1"/>
                </a:solidFill>
                <a:latin typeface="Network Rail Sans" panose="02000000040000020004" pitchFamily="2" charset="0"/>
              </a:rPr>
              <a:t> </a:t>
            </a:r>
          </a:p>
          <a:p>
            <a:pPr marL="685800" indent="-685800">
              <a:buFont typeface="Arial" panose="020B0604020202020204" pitchFamily="34" charset="0"/>
              <a:buChar char="•"/>
            </a:pPr>
            <a:r>
              <a:rPr lang="en-GB" sz="5200" dirty="0">
                <a:solidFill>
                  <a:schemeClr val="tx1"/>
                </a:solidFill>
                <a:latin typeface="Network Rail Sans" panose="02000000040000020004" pitchFamily="2" charset="0"/>
              </a:rPr>
              <a:t>Any new sites are now requested via the form on SharePoint which will automatically feed into the database where it will be reviewed and given a priority.  There is also the ability to attach photos and any other supporting documentation.</a:t>
            </a:r>
          </a:p>
          <a:p>
            <a:pPr marL="685800" indent="-685800">
              <a:buFont typeface="Arial" panose="020B0604020202020204" pitchFamily="34" charset="0"/>
              <a:buChar char="•"/>
            </a:pPr>
            <a:r>
              <a:rPr lang="en-GB" sz="5200" dirty="0">
                <a:solidFill>
                  <a:schemeClr val="tx1"/>
                </a:solidFill>
                <a:latin typeface="Network Rail Sans" panose="02000000040000020004" pitchFamily="2" charset="0"/>
              </a:rPr>
              <a:t>The SharePoint database will also enable the requestor to view and see the current status of their request.   </a:t>
            </a:r>
          </a:p>
          <a:p>
            <a:r>
              <a:rPr lang="en-GB" sz="5200" dirty="0">
                <a:solidFill>
                  <a:schemeClr val="tx1"/>
                </a:solidFill>
                <a:latin typeface="Network Rail Sans" panose="02000000040000020004" pitchFamily="2" charset="0"/>
              </a:rPr>
              <a:t> </a:t>
            </a:r>
          </a:p>
          <a:p>
            <a:endParaRPr lang="en-GB" dirty="0">
              <a:solidFill>
                <a:schemeClr val="tx1"/>
              </a:solidFill>
            </a:endParaRPr>
          </a:p>
        </p:txBody>
      </p:sp>
      <p:pic>
        <p:nvPicPr>
          <p:cNvPr id="18" name="Picture 17">
            <a:extLst>
              <a:ext uri="{FF2B5EF4-FFF2-40B4-BE49-F238E27FC236}">
                <a16:creationId xmlns:a16="http://schemas.microsoft.com/office/drawing/2014/main" id="{D75C1C0E-94C9-4CCA-ACA5-3D7B160576F6}"/>
              </a:ext>
            </a:extLst>
          </p:cNvPr>
          <p:cNvPicPr>
            <a:picLocks noChangeAspect="1"/>
          </p:cNvPicPr>
          <p:nvPr/>
        </p:nvPicPr>
        <p:blipFill>
          <a:blip r:embed="rId9"/>
          <a:stretch>
            <a:fillRect/>
          </a:stretch>
        </p:blipFill>
        <p:spPr>
          <a:xfrm>
            <a:off x="4994921" y="1365464"/>
            <a:ext cx="3456384" cy="4555842"/>
          </a:xfrm>
          <a:prstGeom prst="rect">
            <a:avLst/>
          </a:prstGeom>
        </p:spPr>
      </p:pic>
    </p:spTree>
    <p:extLst>
      <p:ext uri="{BB962C8B-B14F-4D97-AF65-F5344CB8AC3E}">
        <p14:creationId xmlns:p14="http://schemas.microsoft.com/office/powerpoint/2010/main" val="2997060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2.xml><?xml version="1.0" encoding="utf-8"?>
<ds:datastoreItem xmlns:ds="http://schemas.openxmlformats.org/officeDocument/2006/customXml" ds:itemID="{C26BC187-73F2-4D7E-BE36-8283305D998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b9c3b65-a8e1-4122-bbc7-2a19ba1eb34d"/>
    <ds:schemaRef ds:uri="http://purl.org/dc/terms/"/>
    <ds:schemaRef ds:uri="1182365e-51d5-46c9-b491-c6cba440cd11"/>
    <ds:schemaRef ds:uri="http://www.w3.org/XML/1998/namespace"/>
    <ds:schemaRef ds:uri="http://purl.org/dc/dcmitype/"/>
  </ds:schemaRefs>
</ds:datastoreItem>
</file>

<file path=customXml/itemProps3.xml><?xml version="1.0" encoding="utf-8"?>
<ds:datastoreItem xmlns:ds="http://schemas.openxmlformats.org/officeDocument/2006/customXml" ds:itemID="{83655AB9-DFF2-4238-BFB0-E921EC30E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4117</TotalTime>
  <Words>3577</Words>
  <Application>Microsoft Office PowerPoint</Application>
  <PresentationFormat>On-screen Show (4:3)</PresentationFormat>
  <Paragraphs>241</Paragraphs>
  <Slides>17</Slides>
  <Notes>15</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3</vt:i4>
      </vt:variant>
      <vt:variant>
        <vt:lpstr>Slide Titles</vt:lpstr>
      </vt:variant>
      <vt:variant>
        <vt:i4>17</vt:i4>
      </vt:variant>
    </vt:vector>
  </HeadingPairs>
  <TitlesOfParts>
    <vt:vector size="31" baseType="lpstr">
      <vt:lpstr>Arial</vt:lpstr>
      <vt:lpstr>Calibri</vt:lpstr>
      <vt:lpstr>Calibri Light</vt:lpstr>
      <vt:lpstr>Network Rail Sans</vt:lpstr>
      <vt:lpstr>Wingdings</vt:lpstr>
      <vt:lpstr>2_Office Theme</vt:lpstr>
      <vt:lpstr>Blank front cover</vt:lpstr>
      <vt:lpstr>3_Office Theme</vt:lpstr>
      <vt:lpstr>7_Office Theme</vt:lpstr>
      <vt:lpstr>1_Office Theme</vt:lpstr>
      <vt:lpstr>4_Office Theme</vt:lpstr>
      <vt:lpstr>think-cell Slide</vt:lpstr>
      <vt:lpstr>Worksheet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Andrea De La Mothe</cp:lastModifiedBy>
  <cp:revision>13</cp:revision>
  <cp:lastPrinted>2019-06-27T14:00:02Z</cp:lastPrinted>
  <dcterms:created xsi:type="dcterms:W3CDTF">2018-03-02T12:05:12Z</dcterms:created>
  <dcterms:modified xsi:type="dcterms:W3CDTF">2021-05-11T14:16:40Z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2021-05-10T13:05:18Z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