
<file path=[Content_Types].xml><?xml version="1.0" encoding="utf-8"?>
<Types xmlns="http://schemas.openxmlformats.org/package/2006/content-types">
  <Default Extension="B3DDB5D0" ContentType="image/png"/>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 id="2147484119" r:id="rId8"/>
    <p:sldMasterId id="2147484126" r:id="rId9"/>
  </p:sldMasterIdLst>
  <p:notesMasterIdLst>
    <p:notesMasterId r:id="rId28"/>
  </p:notesMasterIdLst>
  <p:handoutMasterIdLst>
    <p:handoutMasterId r:id="rId29"/>
  </p:handoutMasterIdLst>
  <p:sldIdLst>
    <p:sldId id="395" r:id="rId10"/>
    <p:sldId id="1230" r:id="rId11"/>
    <p:sldId id="436" r:id="rId12"/>
    <p:sldId id="1235" r:id="rId13"/>
    <p:sldId id="1254" r:id="rId14"/>
    <p:sldId id="1234" r:id="rId15"/>
    <p:sldId id="1258" r:id="rId16"/>
    <p:sldId id="1249" r:id="rId17"/>
    <p:sldId id="1256" r:id="rId18"/>
    <p:sldId id="1191" r:id="rId19"/>
    <p:sldId id="1229" r:id="rId20"/>
    <p:sldId id="1183" r:id="rId21"/>
    <p:sldId id="1237" r:id="rId22"/>
    <p:sldId id="1253" r:id="rId23"/>
    <p:sldId id="1247" r:id="rId24"/>
    <p:sldId id="1257" r:id="rId25"/>
    <p:sldId id="1210" r:id="rId26"/>
    <p:sldId id="1194" r:id="rId27"/>
  </p:sldIdLst>
  <p:sldSz cx="9144000" cy="6858000" type="screen4x3"/>
  <p:notesSz cx="6797675" cy="9928225"/>
  <p:custDataLst>
    <p:tags r:id="rId30"/>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395"/>
            <p14:sldId id="1230"/>
            <p14:sldId id="436"/>
            <p14:sldId id="1235"/>
            <p14:sldId id="1254"/>
            <p14:sldId id="1234"/>
            <p14:sldId id="1258"/>
            <p14:sldId id="1249"/>
            <p14:sldId id="1256"/>
            <p14:sldId id="1191"/>
            <p14:sldId id="1229"/>
            <p14:sldId id="1183"/>
            <p14:sldId id="1237"/>
            <p14:sldId id="1253"/>
            <p14:sldId id="1247"/>
            <p14:sldId id="1257"/>
            <p14:sldId id="1210"/>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Capstick" initials="TC" lastIdx="12" clrIdx="0">
    <p:extLst>
      <p:ext uri="{19B8F6BF-5375-455C-9EA6-DF929625EA0E}">
        <p15:presenceInfo xmlns:p15="http://schemas.microsoft.com/office/powerpoint/2012/main" userId="S::tcapstic@networkrail.co.uk::091ad6f2-cf95-4357-ac15-b7ee3880f581" providerId="AD"/>
      </p:ext>
    </p:extLst>
  </p:cmAuthor>
  <p:cmAuthor id="2" name="Achilleus Iheozor-Ejiofor" initials="AI" lastIdx="1" clrIdx="1">
    <p:extLst>
      <p:ext uri="{19B8F6BF-5375-455C-9EA6-DF929625EA0E}">
        <p15:presenceInfo xmlns:p15="http://schemas.microsoft.com/office/powerpoint/2012/main" userId="S::aiejiofo@networkrail.co.uk::5712568b-125a-4fb7-be38-ed1b44786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D2B"/>
    <a:srgbClr val="452381"/>
    <a:srgbClr val="016BA7"/>
    <a:srgbClr val="0000FF"/>
    <a:srgbClr val="FF3399"/>
    <a:srgbClr val="FFFFCC"/>
    <a:srgbClr val="3FB499"/>
    <a:srgbClr val="797979"/>
    <a:srgbClr val="CC154E"/>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17F2E-1078-4C1F-BABF-42169C229332}" v="89" dt="2021-06-07T14:48:00.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62" d="100"/>
          <a:sy n="62" d="100"/>
        </p:scale>
        <p:origin x="1400" y="56"/>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261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468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931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286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617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98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2878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415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153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349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586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095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08/06/2021</a:t>
            </a:fld>
            <a:endParaRPr lang="en-GB"/>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1098168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91486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274184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33889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922729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6745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699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CAD2AE4-A90A-45D2-89BD-FE5728432597}"/>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1259939"/>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GB" sz="135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9E5FC487-B5F3-44D2-8F31-264D295DF49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64075422"/>
      </p:ext>
    </p:extLst>
  </p:cSld>
  <p:clrMap bg1="lt1" tx1="dk1" bg2="lt2" tx2="dk2" accent1="accent1" accent2="accent2" accent3="accent3" accent4="accent4" accent5="accent5" accent6="accent6" hlink="hlink" folHlink="folHlink"/>
  <p:sldLayoutIdLst>
    <p:sldLayoutId id="21474841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6.bin"/><Relationship Id="rId5" Type="http://schemas.openxmlformats.org/officeDocument/2006/relationships/notesSlide" Target="../notesSlides/notesSlide10.xml"/><Relationship Id="rId4"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8.bin"/><Relationship Id="rId5" Type="http://schemas.openxmlformats.org/officeDocument/2006/relationships/notesSlide" Target="../notesSlides/notesSlide11.xml"/><Relationship Id="rId4" Type="http://schemas.openxmlformats.org/officeDocument/2006/relationships/slideLayout" Target="../slideLayouts/slideLayout28.xml"/><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oleObject" Target="../embeddings/oleObject29.bin"/><Relationship Id="rId5" Type="http://schemas.openxmlformats.org/officeDocument/2006/relationships/notesSlide" Target="../notesSlides/notesSlide12.xml"/><Relationship Id="rId10" Type="http://schemas.openxmlformats.org/officeDocument/2006/relationships/image" Target="../media/image20.png"/><Relationship Id="rId4" Type="http://schemas.openxmlformats.org/officeDocument/2006/relationships/slideLayout" Target="../slideLayouts/slideLayout28.xml"/><Relationship Id="rId9"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oleObject" Target="../embeddings/oleObject29.bin"/><Relationship Id="rId5" Type="http://schemas.openxmlformats.org/officeDocument/2006/relationships/notesSlide" Target="../notesSlides/notesSlide13.xml"/><Relationship Id="rId4" Type="http://schemas.openxmlformats.org/officeDocument/2006/relationships/slideLayout" Target="../slideLayouts/slideLayout28.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hyperlink" Target="https://eur02.safelinks.protection.outlook.com/?url=https%3A%2F%2Fwww.justgiving.com%2FNetworkrailMentalHealthCharityFootballEvent&amp;data=04%7C01%7CGrazia.Elsehimy%40networkrail.co.uk%7C0084aa511ded45a45fdb08d9210e8e3b%7Cc22cc3e15d7f4f4dbe03d5a158cc9409%7C0%7C0%7C637577168653150308%7CUnknown%7CTWFpbGZsb3d8eyJWIjoiMC4wLjAwMDAiLCJQIjoiV2luMzIiLCJBTiI6Ik1haWwiLCJXVCI6Mn0%3D%7C1000&amp;sdata=K95b9YTFLDIzEzg%2BUoLYiFwBJUj%2Fy1%2Fq2zOE%2F2ciOt0%3D&amp;reserved=0" TargetMode="External"/><Relationship Id="rId4" Type="http://schemas.openxmlformats.org/officeDocument/2006/relationships/hyperlink" Target="https://eur02.safelinks.protection.outlook.com/?url=https%3A%2F%2Fwww.justgiving.com%2FNetworkRailMentalHealthCharityFootballMatch&amp;data=04%7C01%7CGrazia.Elsehimy%40networkrail.co.uk%7C0084aa511ded45a45fdb08d9210e8e3b%7Cc22cc3e15d7f4f4dbe03d5a158cc9409%7C0%7C0%7C637577168653150308%7CUnknown%7CTWFpbGZsb3d8eyJWIjoiMC4wLjAwMDAiLCJQIjoiV2luMzIiLCJBTiI6Ik1haWwiLCJXVCI6Mn0%3D%7C1000&amp;sdata=9Wg0bJ6ewcKMWZhVTqLBxqSSqI%2BPPugTtrncpKz%2Buzc%3D&amp;reserved=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file:///\\NC2FDC10\DFSRoot$\SZ\WMAGroups\01%20-%20Route%20IM%20Director%20-%20Wessex\02%20-%20Route%20Safety%20Hour%20Reporting\02%20-%20Route%20Safety%20Hour%20Reporting\Safety%20Cascade%2021-22\P22122\Telephone%20Health%20Surveillance%20-%20FAQ's%20V2%20(1).pdf"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33.B3DDB5D0"/></Relationships>
</file>

<file path=ppt/slides/_rels/slide17.xml.rels><?xml version="1.0" encoding="UTF-8" standalone="yes"?>
<Relationships xmlns="http://schemas.openxmlformats.org/package/2006/relationships"><Relationship Id="rId8" Type="http://schemas.openxmlformats.org/officeDocument/2006/relationships/hyperlink" Target="file:///V:\SZ\WMAGroups\01%20-%20Route%20IM%20Director%20-%20Wessex\02%20-%20Route%20Safety%20Hour%20Reporting\02%20-%20Route%20Safety%20Hour%20Reporting\Safety%20Cascade%2021-22\P22122\Safety-Advice-NRA21-07-Contractor-accident-while-using-Premier-Compact-110-Series-Soil-Sampling-M.pdf" TargetMode="External"/><Relationship Id="rId3" Type="http://schemas.openxmlformats.org/officeDocument/2006/relationships/tags" Target="../tags/tag75.xml"/><Relationship Id="rId7" Type="http://schemas.openxmlformats.org/officeDocument/2006/relationships/image" Target="../media/image1.emf"/><Relationship Id="rId12" Type="http://schemas.openxmlformats.org/officeDocument/2006/relationships/image" Target="../media/image20.png"/><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oleObject" Target="../embeddings/oleObject26.bin"/><Relationship Id="rId11" Type="http://schemas.openxmlformats.org/officeDocument/2006/relationships/hyperlink" Target="file:///\\UKRDC3SDC43013\DFSRoot$\SZ\WMAGroups\01%20-%20Route%20IM%20Director%20-%20Wessex\02%20-%20Route%20Safety%20Hour%20Reporting\02%20-%20Route%20Safety%20Hour%20Reporting\Safety%20Cascade%2021-22\P22122\Safety%20Bulletin%20Detonator%20Protection%20Placed%20incorrectly%20at%20Nine%20Elms%20160521.pdf" TargetMode="External"/><Relationship Id="rId5" Type="http://schemas.openxmlformats.org/officeDocument/2006/relationships/notesSlide" Target="../notesSlides/notesSlide16.xml"/><Relationship Id="rId10" Type="http://schemas.openxmlformats.org/officeDocument/2006/relationships/hyperlink" Target="file:///\\NC2FDC10\DFSRoot$\SZ\WMAGroups\01%20-%20Route%20IM%20Director%20-%20Wessex\02%20-%20Route%20Safety%20Hour%20Reporting\02%20-%20Route%20Safety%20Hour%20Reporting\Safety%20Cascade%2021-22\P22122\Safety-Alert-NRX21-09-Contact-with-overhead-line-equipment.pdf" TargetMode="External"/><Relationship Id="rId4" Type="http://schemas.openxmlformats.org/officeDocument/2006/relationships/slideLayout" Target="../slideLayouts/slideLayout28.xml"/><Relationship Id="rId9" Type="http://schemas.openxmlformats.org/officeDocument/2006/relationships/hyperlink" Target="file:///\\NC2FDC10\DFSRoot$\SZ\WMAGroups\01%20-%20Route%20IM%20Director%20-%20Wessex\02%20-%20Route%20Safety%20Hour%20Reporting\02%20-%20Route%20Safety%20Hour%20Reporting\Safety%20Cascade%2021-22\P22122\Safety-Advice-NRA21-08-On-Track-Plant-machine-crane-controller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hyperlink" Target="file:///\\NC2FDC10\DFSRoot$\SZ\WMAGroups\01%20-%20Route%20IM%20Director%20-%20Wessex\02%20-%20Route%20Safety%20Hour%20Reporting\02%20-%20Route%20Safety%20Hour%20Reporting\Safety%20Cascade%2021-22\P22122\Front%20Line%20Focus%20Episode%2096%20-%20May%202021%20(2).mp4" TargetMode="External"/><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xml"/><Relationship Id="rId4" Type="http://schemas.openxmlformats.org/officeDocument/2006/relationships/slideLayout" Target="../slideLayouts/slideLayout28.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3.xml"/><Relationship Id="rId7" Type="http://schemas.openxmlformats.org/officeDocument/2006/relationships/image" Target="../media/image1.emf"/><Relationship Id="rId12" Type="http://schemas.openxmlformats.org/officeDocument/2006/relationships/image" Target="../media/image19.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6.bin"/><Relationship Id="rId11" Type="http://schemas.openxmlformats.org/officeDocument/2006/relationships/package" Target="../embeddings/Microsoft_Excel_Worksheet1.xlsx"/><Relationship Id="rId5" Type="http://schemas.openxmlformats.org/officeDocument/2006/relationships/notesSlide" Target="../notesSlides/notesSlide3.xml"/><Relationship Id="rId10" Type="http://schemas.openxmlformats.org/officeDocument/2006/relationships/image" Target="../media/image18.emf"/><Relationship Id="rId4" Type="http://schemas.openxmlformats.org/officeDocument/2006/relationships/slideLayout" Target="../slideLayouts/slideLayout28.xml"/><Relationship Id="rId9"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8" Type="http://schemas.openxmlformats.org/officeDocument/2006/relationships/hyperlink" Target="file:///\\UKRDC3SDC43013\DFSRoot$\SZ\WMAGroups\01%20-%20Route%20IM%20Director%20-%20Wessex\02%20-%20Route%20Safety%20Hour%20Reporting\02%20-%20Route%20Safety%20Hour%20Reporting\Safety%20Cascade%2021-22\P22122\Safety%20Bulletin%20Detonator%20Protection%20Placed%20incorrectly%20at%20Nine%20Elms%20160521.pdf" TargetMode="External"/><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6.bin"/><Relationship Id="rId5" Type="http://schemas.openxmlformats.org/officeDocument/2006/relationships/notesSlide" Target="../notesSlides/notesSlide4.xml"/><Relationship Id="rId4" Type="http://schemas.openxmlformats.org/officeDocument/2006/relationships/slideLayout" Target="../slideLayouts/slideLayout28.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6.bin"/><Relationship Id="rId5" Type="http://schemas.openxmlformats.org/officeDocument/2006/relationships/notesSlide" Target="../notesSlides/notesSlide5.xml"/><Relationship Id="rId4"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7.bin"/><Relationship Id="rId5" Type="http://schemas.openxmlformats.org/officeDocument/2006/relationships/notesSlide" Target="../notesSlides/notesSlide6.xml"/><Relationship Id="rId4"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7.bin"/><Relationship Id="rId5" Type="http://schemas.openxmlformats.org/officeDocument/2006/relationships/notesSlide" Target="../notesSlides/notesSlide7.xml"/><Relationship Id="rId10" Type="http://schemas.openxmlformats.org/officeDocument/2006/relationships/image" Target="../media/image22.jpeg"/><Relationship Id="rId4" Type="http://schemas.openxmlformats.org/officeDocument/2006/relationships/slideLayout" Target="../slideLayouts/slideLayout28.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7.bin"/><Relationship Id="rId5" Type="http://schemas.openxmlformats.org/officeDocument/2006/relationships/notesSlide" Target="../notesSlides/notesSlide8.xml"/><Relationship Id="rId4" Type="http://schemas.openxmlformats.org/officeDocument/2006/relationships/slideLayout" Target="../slideLayouts/slideLayout28.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6.bin"/><Relationship Id="rId5" Type="http://schemas.openxmlformats.org/officeDocument/2006/relationships/notesSlide" Target="../notesSlides/notesSlide9.xml"/><Relationship Id="rId10" Type="http://schemas.openxmlformats.org/officeDocument/2006/relationships/image" Target="../media/image25.png"/><Relationship Id="rId4" Type="http://schemas.openxmlformats.org/officeDocument/2006/relationships/slideLayout" Target="../slideLayouts/slideLayout28.xml"/><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3" name="Picture 2" descr="Logo&#10;&#10;Description automatically generated">
            <a:extLst>
              <a:ext uri="{FF2B5EF4-FFF2-40B4-BE49-F238E27FC236}">
                <a16:creationId xmlns:a16="http://schemas.microsoft.com/office/drawing/2014/main" id="{5026AC99-C621-4556-8991-6707E6CBF2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32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3386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79646">
                    <a:lumMod val="50000"/>
                  </a:srgbClr>
                </a:solidFill>
                <a:effectLst/>
                <a:uLnTx/>
                <a:uFillTx/>
                <a:latin typeface="Arial" charset="0"/>
                <a:ea typeface="+mn-ea"/>
                <a:cs typeface="+mn-cs"/>
              </a:rPr>
              <a:t>Learning from Previous Incidents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D284223-9A82-4929-955D-4CC1B5C4CFA9}"/>
              </a:ext>
            </a:extLst>
          </p:cNvPr>
          <p:cNvSpPr/>
          <p:nvPr/>
        </p:nvSpPr>
        <p:spPr>
          <a:xfrm>
            <a:off x="228600" y="1349882"/>
            <a:ext cx="8732520" cy="453885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GB" sz="1200" b="1" i="1" u="sng"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Knowing your location</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 - check the details in your SWP and isolation document. Refer to the information on the access gate and use location app if available. Confirm they all indicate the same information/mileage. If in any doubt check with the ES.</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GB" sz="1200" b="1" i="1" u="sng"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 </a:t>
            </a:r>
            <a:r>
              <a:rPr kumimoji="0" lang="en-GB" sz="1200" b="1" i="1" u="sng"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Always follow the correct SCS application process (you must be competent to do so) – to not do so will be a Life Saving Rule breach and will cause you severe injuries if you are in the wrong place.</a:t>
            </a:r>
          </a:p>
          <a:p>
            <a:pPr marL="685800" lvl="1" indent="-228600" eaLnBrk="1" fontAlgn="auto" hangingPunct="1">
              <a:lnSpc>
                <a:spcPct val="107000"/>
              </a:lnSpc>
              <a:spcBef>
                <a:spcPts val="0"/>
              </a:spcBef>
              <a:spcAft>
                <a:spcPts val="0"/>
              </a:spcAft>
              <a:buFont typeface="+mj-lt"/>
              <a:buAutoNum type="arabicPeriod"/>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Put on rubber gauntlets and wear them throughout the application of the SCS.</a:t>
            </a:r>
          </a:p>
          <a:p>
            <a:pPr marL="685800" lvl="1" indent="-228600" eaLnBrk="1" fontAlgn="auto" hangingPunct="1">
              <a:lnSpc>
                <a:spcPct val="107000"/>
              </a:lnSpc>
              <a:spcBef>
                <a:spcPts val="0"/>
              </a:spcBef>
              <a:spcAft>
                <a:spcPts val="0"/>
              </a:spcAft>
              <a:buFont typeface="+mj-lt"/>
              <a:buAutoNum type="arabicPeriod"/>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Apply the SCS clamps to the two running rails, starting with the rail furthest away from the conductor rail. Remember to clean the underside of the rails using a wire brush to ensure good contact.</a:t>
            </a:r>
          </a:p>
          <a:p>
            <a:pPr marL="685800" lvl="1" indent="-228600" eaLnBrk="1" fontAlgn="auto" hangingPunct="1">
              <a:lnSpc>
                <a:spcPct val="107000"/>
              </a:lnSpc>
              <a:spcBef>
                <a:spcPts val="0"/>
              </a:spcBef>
              <a:spcAft>
                <a:spcPts val="0"/>
              </a:spcAft>
              <a:buFont typeface="+mj-lt"/>
              <a:buAutoNum type="arabicPeriod"/>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Use the Live Line Tester to undertake “Test Before Touch” test, to prove the conductor rail is de-energized. You do not know for sure if the conductor rail is isolated unless you test it.</a:t>
            </a:r>
          </a:p>
          <a:p>
            <a:pPr marL="685800" lvl="1" indent="-228600" eaLnBrk="1" fontAlgn="auto" hangingPunct="1">
              <a:lnSpc>
                <a:spcPct val="107000"/>
              </a:lnSpc>
              <a:spcBef>
                <a:spcPts val="0"/>
              </a:spcBef>
              <a:spcAft>
                <a:spcPts val="0"/>
              </a:spcAft>
              <a:buFont typeface="+mj-lt"/>
              <a:buAutoNum type="arabicPeriod"/>
              <a:defRPr/>
            </a:pPr>
            <a:r>
              <a:rPr lang="en-GB" sz="1200" b="1" i="1"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Apply the short circuit bar with sufficient force, push it down hard enough so it makes good contact with both the conductor and running rail, in close proximity where the SCS is being fitted.</a:t>
            </a:r>
            <a:endPar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endParaRPr>
          </a:p>
          <a:p>
            <a:pPr marL="685800" lvl="1" indent="-228600" eaLnBrk="1" fontAlgn="auto" hangingPunct="1">
              <a:lnSpc>
                <a:spcPct val="107000"/>
              </a:lnSpc>
              <a:spcBef>
                <a:spcPts val="0"/>
              </a:spcBef>
              <a:spcAft>
                <a:spcPts val="0"/>
              </a:spcAft>
              <a:buFont typeface="+mj-lt"/>
              <a:buAutoNum type="arabicPeriod"/>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Use the wire brush to clean the underside of the conductor rail and apply the third leg of the SCS.</a:t>
            </a:r>
          </a:p>
          <a:p>
            <a:pPr marL="228600" indent="-228600" eaLnBrk="1" fontAlgn="auto" hangingPunct="1">
              <a:lnSpc>
                <a:spcPct val="107000"/>
              </a:lnSpc>
              <a:spcBef>
                <a:spcPts val="0"/>
              </a:spcBef>
              <a:spcAft>
                <a:spcPts val="0"/>
              </a:spcAft>
              <a:buFont typeface="Wingdings" panose="05000000000000000000" pitchFamily="2" charset="2"/>
              <a:buChar char="Ø"/>
              <a:defRPr/>
            </a:pPr>
            <a:r>
              <a:rPr kumimoji="0" lang="en-GB" sz="1200" b="1" i="1" strike="noStrike" kern="1200" cap="none" spc="0" normalizeH="0" baseline="0" noProof="0" dirty="0">
                <a:ln>
                  <a:noFill/>
                </a:ln>
                <a:solidFill>
                  <a:srgbClr val="002060"/>
                </a:solidFill>
                <a:effectLst/>
                <a:uLnTx/>
                <a:uFillTx/>
                <a:latin typeface="Network Rail Sans" panose="02000000040000020004" pitchFamily="2" charset="0"/>
                <a:ea typeface="Calibri" panose="020F0502020204030204" pitchFamily="34" charset="0"/>
                <a:cs typeface="Times New Roman" panose="02020603050405020304" pitchFamily="18" charset="0"/>
              </a:rPr>
              <a:t>The ability to carry out Safety Critical Communications. Check the Hazard Directory and the Wessex Access Points App at the planning stage for any known locations of poor signal. GSMR phones can be utilised (briefing included in Period 1 HSE Cascade)</a:t>
            </a:r>
          </a:p>
          <a:p>
            <a:pPr marL="228600" indent="-228600" eaLnBrk="1" fontAlgn="auto" hangingPunct="1">
              <a:lnSpc>
                <a:spcPct val="107000"/>
              </a:lnSpc>
              <a:spcBef>
                <a:spcPts val="0"/>
              </a:spcBef>
              <a:spcAft>
                <a:spcPts val="0"/>
              </a:spcAft>
              <a:buFont typeface="Wingdings" panose="05000000000000000000" pitchFamily="2" charset="2"/>
              <a:buChar char="Ø"/>
              <a:defRPr/>
            </a:pPr>
            <a:r>
              <a:rPr lang="en-GB" sz="1200" b="1" i="1"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Line Managers can now conduct periodic PAISS on the teams carrying out blocking and strapping activities using the check in IRIS, please see Slide 12 for more information.</a:t>
            </a:r>
          </a:p>
          <a:p>
            <a:pPr marL="228600" indent="-228600" eaLnBrk="1" fontAlgn="auto" hangingPunct="1">
              <a:lnSpc>
                <a:spcPct val="107000"/>
              </a:lnSpc>
              <a:spcBef>
                <a:spcPts val="0"/>
              </a:spcBef>
              <a:spcAft>
                <a:spcPts val="0"/>
              </a:spcAft>
              <a:buFont typeface="Wingdings" panose="05000000000000000000" pitchFamily="2" charset="2"/>
              <a:buChar char="Ø"/>
              <a:defRPr/>
            </a:pPr>
            <a:r>
              <a:rPr lang="en-GB" sz="1200" b="1" i="1"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The importance of preserving the evidence that is essential for the investigation process. Following any significant event the site may need to be made safe to allow emergency services to attend but it is also crucial to preserve all the evidence.</a:t>
            </a:r>
          </a:p>
          <a:p>
            <a:pPr marL="228600" indent="-228600" eaLnBrk="1" fontAlgn="auto" hangingPunct="1">
              <a:lnSpc>
                <a:spcPct val="107000"/>
              </a:lnSpc>
              <a:spcBef>
                <a:spcPts val="0"/>
              </a:spcBef>
              <a:spcAft>
                <a:spcPts val="0"/>
              </a:spcAft>
              <a:buFont typeface="Wingdings" panose="05000000000000000000" pitchFamily="2" charset="2"/>
              <a:buChar char="Ø"/>
              <a:defRPr/>
            </a:pPr>
            <a:r>
              <a:rPr lang="en-GB" sz="1200" b="1" i="1"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It is also vital that Command and Control is established at the earliest opportunity. The WICC should lead on this and appoint an Investigating Officer who will implement a safe system of work during the incident response and will keep everybody informed.</a:t>
            </a:r>
            <a:endParaRPr kumimoji="0" lang="en-GB" sz="1200" b="1" i="1" strike="noStrike" kern="1200" cap="none" spc="0" normalizeH="0" baseline="0" noProof="0" dirty="0">
              <a:ln>
                <a:noFill/>
              </a:ln>
              <a:solidFill>
                <a:srgbClr val="002060"/>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13795" y="632611"/>
            <a:ext cx="6576395" cy="646331"/>
          </a:xfrm>
          <a:prstGeom prst="rect">
            <a:avLst/>
          </a:prstGeom>
          <a:noFill/>
        </p:spPr>
        <p:txBody>
          <a:bodyPr wrap="square" rtlCol="0">
            <a:spAutoFit/>
          </a:bodyPr>
          <a:lstStyle/>
          <a:p>
            <a:pPr>
              <a:defRPr/>
            </a:pPr>
            <a:r>
              <a:rPr lang="en-GB" sz="1800" b="1" dirty="0">
                <a:solidFill>
                  <a:srgbClr val="F79646">
                    <a:lumMod val="50000"/>
                  </a:srgbClr>
                </a:solidFill>
              </a:rPr>
              <a:t>Significant injury resulting from electrical burns at </a:t>
            </a:r>
            <a:r>
              <a:rPr lang="en-GB" sz="1800" b="1" dirty="0" err="1">
                <a:solidFill>
                  <a:srgbClr val="F79646">
                    <a:lumMod val="50000"/>
                  </a:srgbClr>
                </a:solidFill>
              </a:rPr>
              <a:t>Ditcham</a:t>
            </a:r>
            <a:r>
              <a:rPr lang="en-GB" sz="1800" b="1" dirty="0">
                <a:solidFill>
                  <a:srgbClr val="F79646">
                    <a:lumMod val="50000"/>
                  </a:srgbClr>
                </a:solidFill>
              </a:rPr>
              <a:t> (P3 2020/21) cont.</a:t>
            </a:r>
            <a:endParaRPr kumimoji="0" lang="en-GB" sz="1800" b="1" i="0" u="none" strike="noStrike" kern="1200" cap="none" spc="0" normalizeH="0" baseline="0" noProof="0" dirty="0">
              <a:ln>
                <a:noFill/>
              </a:ln>
              <a:solidFill>
                <a:srgbClr val="F79646">
                  <a:lumMod val="50000"/>
                </a:srgbClr>
              </a:solidFill>
              <a:effectLst/>
              <a:uLnTx/>
              <a:uFillTx/>
              <a:latin typeface="Arial" charset="0"/>
              <a:ea typeface="+mn-ea"/>
              <a:cs typeface="+mn-cs"/>
            </a:endParaRPr>
          </a:p>
        </p:txBody>
      </p:sp>
    </p:spTree>
    <p:extLst>
      <p:ext uri="{BB962C8B-B14F-4D97-AF65-F5344CB8AC3E}">
        <p14:creationId xmlns:p14="http://schemas.microsoft.com/office/powerpoint/2010/main" val="366722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PAISS Update</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Amend your Audit Plans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3" y="1648173"/>
            <a:ext cx="5116007"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Following the investigation of the </a:t>
            </a:r>
            <a:r>
              <a:rPr kumimoji="0" lang="en-GB" sz="1200" b="0" i="0" u="none" strike="noStrike" kern="1200" cap="none" spc="0" normalizeH="0" baseline="0" noProof="0" dirty="0" err="1">
                <a:ln>
                  <a:noFill/>
                </a:ln>
                <a:solidFill>
                  <a:schemeClr val="tx1"/>
                </a:solidFill>
                <a:effectLst/>
                <a:uLnTx/>
                <a:uFillTx/>
                <a:latin typeface="Network Rail Sans" panose="02000000040000020004" pitchFamily="2" charset="0"/>
              </a:rPr>
              <a:t>Ditcham</a:t>
            </a: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 Conductor Rail Incident, a recommendation was made to improve the method and recording of competence management for all personnel involved in Blocking and Strapping activities.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As a result of this recommendation, an additional Planned Assurance Inspection and Site Surveillance (PAISS) Question Set has been added to the system.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From immediate effect, all those who operate within a third rail environment, a Blocking and Strapping PAISS is now live on the system and MUST be used to check the competence of all staff engaged in this activity.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It is recommended that the IMEs and </a:t>
            </a:r>
            <a:r>
              <a:rPr kumimoji="0" lang="en-GB" sz="1200" b="0" i="0" u="none" strike="noStrike" kern="1200" cap="none" spc="0" normalizeH="0" baseline="0" noProof="0" dirty="0">
                <a:ln>
                  <a:noFill/>
                </a:ln>
                <a:solidFill>
                  <a:srgbClr val="FF0000"/>
                </a:solidFill>
                <a:effectLst/>
                <a:uLnTx/>
                <a:uFillTx/>
                <a:latin typeface="Network Rail Sans" panose="02000000040000020004" pitchFamily="2" charset="0"/>
              </a:rPr>
              <a:t> </a:t>
            </a:r>
            <a:r>
              <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rPr>
              <a:t>the Possession Management Group amend their audit plans to incorporate Blocking and Strapping PAISS inspections on a regular/routine basis.</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Blocking and Strapping</a:t>
            </a:r>
          </a:p>
        </p:txBody>
      </p:sp>
      <p:pic>
        <p:nvPicPr>
          <p:cNvPr id="6" name="Picture 5" descr="Graphical user interface, text, application&#10;&#10;Description automatically generated">
            <a:extLst>
              <a:ext uri="{FF2B5EF4-FFF2-40B4-BE49-F238E27FC236}">
                <a16:creationId xmlns:a16="http://schemas.microsoft.com/office/drawing/2014/main" id="{4D9D2A18-C644-4F7B-9C34-FD5683E721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4424" y="1368726"/>
            <a:ext cx="3015793" cy="4509850"/>
          </a:xfrm>
          <a:prstGeom prst="rect">
            <a:avLst/>
          </a:prstGeom>
        </p:spPr>
      </p:pic>
    </p:spTree>
    <p:extLst>
      <p:ext uri="{BB962C8B-B14F-4D97-AF65-F5344CB8AC3E}">
        <p14:creationId xmlns:p14="http://schemas.microsoft.com/office/powerpoint/2010/main" val="310500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FB2BF7D-7588-475A-9837-80AFD6D2B636}"/>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8DE4D0-282D-48E5-8DC5-BFB7A5532461}"/>
              </a:ext>
            </a:extLst>
          </p:cNvPr>
          <p:cNvSpPr txBox="1"/>
          <p:nvPr/>
        </p:nvSpPr>
        <p:spPr>
          <a:xfrm>
            <a:off x="1619671" y="449195"/>
            <a:ext cx="62646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Track Worker Safety (TWS) update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a typeface="+mn-ea"/>
                <a:cs typeface="+mn-cs"/>
              </a:rPr>
              <a:t>Portable Lightning</a:t>
            </a:r>
          </a:p>
        </p:txBody>
      </p:sp>
      <p:pic>
        <p:nvPicPr>
          <p:cNvPr id="7" name="Picture 6" descr="Text&#10;&#10;Description automatically generated">
            <a:extLst>
              <a:ext uri="{FF2B5EF4-FFF2-40B4-BE49-F238E27FC236}">
                <a16:creationId xmlns:a16="http://schemas.microsoft.com/office/drawing/2014/main" id="{BC548322-D9B2-4400-A07D-85803B3CDB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86" y="6237312"/>
            <a:ext cx="965818" cy="274415"/>
          </a:xfrm>
          <a:prstGeom prst="rect">
            <a:avLst/>
          </a:prstGeom>
        </p:spPr>
      </p:pic>
      <p:sp>
        <p:nvSpPr>
          <p:cNvPr id="3" name="TextBox 2">
            <a:extLst>
              <a:ext uri="{FF2B5EF4-FFF2-40B4-BE49-F238E27FC236}">
                <a16:creationId xmlns:a16="http://schemas.microsoft.com/office/drawing/2014/main" id="{3D143E97-8BE1-4C33-BA99-723123E989B1}"/>
              </a:ext>
            </a:extLst>
          </p:cNvPr>
          <p:cNvSpPr txBox="1"/>
          <p:nvPr/>
        </p:nvSpPr>
        <p:spPr>
          <a:xfrm>
            <a:off x="1619671" y="6173173"/>
            <a:ext cx="748883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Network Rail Sans" panose="02000000040000020004" pitchFamily="2" charset="0"/>
                <a:ea typeface="Tahoma" panose="020B0604030504040204" pitchFamily="34" charset="0"/>
                <a:cs typeface="Tahoma" panose="020B0604030504040204" pitchFamily="34" charset="0"/>
              </a:rPr>
              <a:t>For more information contact WessexTWS@networkrail.co.uk</a:t>
            </a:r>
          </a:p>
        </p:txBody>
      </p:sp>
      <p:pic>
        <p:nvPicPr>
          <p:cNvPr id="6" name="Picture 5">
            <a:extLst>
              <a:ext uri="{FF2B5EF4-FFF2-40B4-BE49-F238E27FC236}">
                <a16:creationId xmlns:a16="http://schemas.microsoft.com/office/drawing/2014/main" id="{DF4C5176-83D0-44B3-866C-C05D443CC7A3}"/>
              </a:ext>
            </a:extLst>
          </p:cNvPr>
          <p:cNvPicPr>
            <a:picLocks noChangeAspect="1"/>
          </p:cNvPicPr>
          <p:nvPr/>
        </p:nvPicPr>
        <p:blipFill>
          <a:blip r:embed="rId3"/>
          <a:stretch>
            <a:fillRect/>
          </a:stretch>
        </p:blipFill>
        <p:spPr>
          <a:xfrm>
            <a:off x="280620" y="1366996"/>
            <a:ext cx="8582760" cy="4198453"/>
          </a:xfrm>
          <a:prstGeom prst="rect">
            <a:avLst/>
          </a:prstGeom>
        </p:spPr>
      </p:pic>
      <p:sp>
        <p:nvSpPr>
          <p:cNvPr id="2" name="Rectangle 1">
            <a:extLst>
              <a:ext uri="{FF2B5EF4-FFF2-40B4-BE49-F238E27FC236}">
                <a16:creationId xmlns:a16="http://schemas.microsoft.com/office/drawing/2014/main" id="{9FD1857F-40B2-442F-90E4-AE8B9B9F0B69}"/>
              </a:ext>
            </a:extLst>
          </p:cNvPr>
          <p:cNvSpPr/>
          <p:nvPr/>
        </p:nvSpPr>
        <p:spPr>
          <a:xfrm>
            <a:off x="421341" y="5565449"/>
            <a:ext cx="8148918" cy="274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Network Rail Sans" panose="02000000040000020004" pitchFamily="2" charset="0"/>
              </a:rPr>
              <a:t>Further guidance on lighting requirements will be shared in due course.</a:t>
            </a:r>
          </a:p>
        </p:txBody>
      </p:sp>
    </p:spTree>
    <p:extLst>
      <p:ext uri="{BB962C8B-B14F-4D97-AF65-F5344CB8AC3E}">
        <p14:creationId xmlns:p14="http://schemas.microsoft.com/office/powerpoint/2010/main" val="6188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rPr>
              <a:t>Use of Incident Response Pack during an incident</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Are you using IRP’s correctly?</a:t>
            </a:r>
            <a:endParaRPr kumimoji="0" lang="en-GB" sz="2000" b="1" i="0" u="sng"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sp>
        <p:nvSpPr>
          <p:cNvPr id="10" name="TextBox 9">
            <a:extLst>
              <a:ext uri="{FF2B5EF4-FFF2-40B4-BE49-F238E27FC236}">
                <a16:creationId xmlns:a16="http://schemas.microsoft.com/office/drawing/2014/main" id="{D0B48453-3FC3-4824-A29A-972A41965216}"/>
              </a:ext>
            </a:extLst>
          </p:cNvPr>
          <p:cNvSpPr txBox="1"/>
          <p:nvPr/>
        </p:nvSpPr>
        <p:spPr>
          <a:xfrm>
            <a:off x="261614" y="1433414"/>
            <a:ext cx="5216792" cy="2554545"/>
          </a:xfrm>
          <a:prstGeom prst="rect">
            <a:avLst/>
          </a:prstGeom>
          <a:noFill/>
        </p:spPr>
        <p:txBody>
          <a:bodyPr wrap="square" rtlCol="0">
            <a:spAutoFit/>
          </a:bodyPr>
          <a:lstStyle/>
          <a:p>
            <a:r>
              <a:rPr lang="en-GB" sz="1200" dirty="0">
                <a:solidFill>
                  <a:schemeClr val="tx1"/>
                </a:solidFill>
                <a:latin typeface="Network Rail Sans" panose="02000000040000020004" pitchFamily="2" charset="0"/>
              </a:rPr>
              <a:t>During the recent 019 Principles briefings, it was identified that the use of Incident Response Packs (IRP’s) in certain situations is not in line with the standard NR/L2/OHS/019/mod01.</a:t>
            </a:r>
          </a:p>
          <a:p>
            <a:endParaRPr lang="en-GB" sz="800" dirty="0">
              <a:latin typeface="Network Rail Sans" panose="02000000040000020004" pitchFamily="2" charset="0"/>
            </a:endParaRPr>
          </a:p>
          <a:p>
            <a:r>
              <a:rPr lang="en-GB" sz="1200" dirty="0">
                <a:solidFill>
                  <a:schemeClr val="tx1"/>
                </a:solidFill>
                <a:latin typeface="Network Rail Sans" panose="02000000040000020004" pitchFamily="2" charset="0"/>
              </a:rPr>
              <a:t>This module only applies to ‘</a:t>
            </a:r>
            <a:r>
              <a:rPr lang="en-GB" sz="1200" dirty="0">
                <a:solidFill>
                  <a:srgbClr val="FF0000"/>
                </a:solidFill>
                <a:latin typeface="Network Rail Sans" panose="02000000040000020004" pitchFamily="2" charset="0"/>
              </a:rPr>
              <a:t>unforeseeable</a:t>
            </a:r>
            <a:r>
              <a:rPr lang="en-GB" sz="1200" dirty="0">
                <a:solidFill>
                  <a:schemeClr val="tx1"/>
                </a:solidFill>
                <a:latin typeface="Network Rail Sans" panose="02000000040000020004" pitchFamily="2" charset="0"/>
              </a:rPr>
              <a:t>’ events which cannot be pre-planned where;</a:t>
            </a:r>
          </a:p>
          <a:p>
            <a:pPr lvl="1"/>
            <a:r>
              <a:rPr lang="en-GB" sz="1200" dirty="0">
                <a:solidFill>
                  <a:schemeClr val="tx1"/>
                </a:solidFill>
                <a:latin typeface="Network Rail Sans" panose="02000000040000020004" pitchFamily="2" charset="0"/>
              </a:rPr>
              <a:t>a) the planning processes in NR/L2/OHS/019 modules 02, 03 or 04 cannot be applied;</a:t>
            </a:r>
          </a:p>
          <a:p>
            <a:pPr lvl="1"/>
            <a:r>
              <a:rPr lang="en-GB" sz="1200" dirty="0">
                <a:solidFill>
                  <a:schemeClr val="tx1"/>
                </a:solidFill>
                <a:latin typeface="Network Rail Sans" panose="02000000040000020004" pitchFamily="2" charset="0"/>
              </a:rPr>
              <a:t>b) an incident number has been generated by Route/Fault Control; or</a:t>
            </a:r>
          </a:p>
          <a:p>
            <a:pPr lvl="1"/>
            <a:r>
              <a:rPr lang="en-GB" sz="1200" dirty="0">
                <a:solidFill>
                  <a:schemeClr val="tx1"/>
                </a:solidFill>
                <a:latin typeface="Network Rail Sans" panose="02000000040000020004" pitchFamily="2" charset="0"/>
              </a:rPr>
              <a:t>c) situations where a Rail Incident Officer (RIO) or pilotman is appointed for an emergency or failure.</a:t>
            </a:r>
          </a:p>
          <a:p>
            <a:pPr marL="171450" indent="-171450">
              <a:buFont typeface="Arial" panose="020B0604020202020204" pitchFamily="34" charset="0"/>
              <a:buChar char="•"/>
            </a:pPr>
            <a:endParaRPr lang="en-GB" sz="800" dirty="0">
              <a:latin typeface="Network Rail Sans" panose="02000000040000020004" pitchFamily="2" charset="0"/>
            </a:endParaRPr>
          </a:p>
          <a:p>
            <a:r>
              <a:rPr lang="en-GB" sz="1200" dirty="0">
                <a:solidFill>
                  <a:srgbClr val="FF0000"/>
                </a:solidFill>
                <a:latin typeface="Network Rail Sans" panose="02000000040000020004" pitchFamily="2" charset="0"/>
              </a:rPr>
              <a:t>The use of IRP is not for situations where Safe Systems of Work can be pre-planned.</a:t>
            </a:r>
          </a:p>
        </p:txBody>
      </p:sp>
      <p:pic>
        <p:nvPicPr>
          <p:cNvPr id="11" name="Picture 10">
            <a:extLst>
              <a:ext uri="{FF2B5EF4-FFF2-40B4-BE49-F238E27FC236}">
                <a16:creationId xmlns:a16="http://schemas.microsoft.com/office/drawing/2014/main" id="{1940AAC9-5CF7-450F-AA34-421AD19BACE0}"/>
              </a:ext>
            </a:extLst>
          </p:cNvPr>
          <p:cNvPicPr>
            <a:picLocks noChangeAspect="1"/>
          </p:cNvPicPr>
          <p:nvPr/>
        </p:nvPicPr>
        <p:blipFill>
          <a:blip r:embed="rId8"/>
          <a:stretch>
            <a:fillRect/>
          </a:stretch>
        </p:blipFill>
        <p:spPr>
          <a:xfrm>
            <a:off x="5733425" y="1292239"/>
            <a:ext cx="3320768" cy="4612658"/>
          </a:xfrm>
          <a:prstGeom prst="rect">
            <a:avLst/>
          </a:prstGeom>
        </p:spPr>
      </p:pic>
      <p:pic>
        <p:nvPicPr>
          <p:cNvPr id="16" name="Picture 15">
            <a:extLst>
              <a:ext uri="{FF2B5EF4-FFF2-40B4-BE49-F238E27FC236}">
                <a16:creationId xmlns:a16="http://schemas.microsoft.com/office/drawing/2014/main" id="{B29C67D8-6A61-4097-8352-A792DA427200}"/>
              </a:ext>
            </a:extLst>
          </p:cNvPr>
          <p:cNvPicPr/>
          <p:nvPr/>
        </p:nvPicPr>
        <p:blipFill rotWithShape="1">
          <a:blip r:embed="rId9" cstate="print">
            <a:extLst>
              <a:ext uri="{28A0092B-C50C-407E-A947-70E740481C1C}">
                <a14:useLocalDpi xmlns:a14="http://schemas.microsoft.com/office/drawing/2010/main" val="0"/>
              </a:ext>
            </a:extLst>
          </a:blip>
          <a:srcRect l="154" t="1201" b="69105"/>
          <a:stretch/>
        </p:blipFill>
        <p:spPr bwMode="auto">
          <a:xfrm>
            <a:off x="2157637" y="4174406"/>
            <a:ext cx="3320769" cy="1517494"/>
          </a:xfrm>
          <a:prstGeom prst="rect">
            <a:avLst/>
          </a:prstGeom>
          <a:noFill/>
          <a:ln>
            <a:solidFill>
              <a:schemeClr val="tx1"/>
            </a:solidFill>
          </a:ln>
          <a:extLst>
            <a:ext uri="{53640926-AAD7-44D8-BBD7-CCE9431645EC}">
              <a14:shadowObscured xmlns:a14="http://schemas.microsoft.com/office/drawing/2010/main"/>
            </a:ext>
          </a:extLst>
        </p:spPr>
      </p:pic>
      <p:pic>
        <p:nvPicPr>
          <p:cNvPr id="19" name="Picture 18" descr="Image result for discuss white icon">
            <a:extLst>
              <a:ext uri="{FF2B5EF4-FFF2-40B4-BE49-F238E27FC236}">
                <a16:creationId xmlns:a16="http://schemas.microsoft.com/office/drawing/2014/main" id="{AD53ACD3-4C6F-4296-9CF7-78569F6EB5F3}"/>
              </a:ext>
            </a:extLst>
          </p:cNvPr>
          <p:cNvPicPr>
            <a:picLocks noChangeAspect="1" noChangeArrowheads="1"/>
          </p:cNvPicPr>
          <p:nvPr/>
        </p:nvPicPr>
        <p:blipFill>
          <a:blip r:embed="rId10"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80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5" y="812264"/>
            <a:ext cx="68307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rPr>
              <a:t>The IRP Process </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Is the process being followed in your depot?</a:t>
            </a:r>
            <a:endParaRPr kumimoji="0" lang="en-GB" sz="2000" b="1" i="0" u="sng"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pic>
        <p:nvPicPr>
          <p:cNvPr id="15" name="Picture 14" descr="Image result for discuss white icon">
            <a:extLst>
              <a:ext uri="{FF2B5EF4-FFF2-40B4-BE49-F238E27FC236}">
                <a16:creationId xmlns:a16="http://schemas.microsoft.com/office/drawing/2014/main" id="{F848B11E-ACCD-440B-92B7-DA7A6C6BEF07}"/>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028BF02-6307-4A7D-A0E2-412F3FE17440}"/>
              </a:ext>
            </a:extLst>
          </p:cNvPr>
          <p:cNvSpPr txBox="1"/>
          <p:nvPr/>
        </p:nvSpPr>
        <p:spPr>
          <a:xfrm>
            <a:off x="188259" y="1301300"/>
            <a:ext cx="8847767" cy="437042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The PIC will be contacted as the appropriate person to respond following an incident and he/she shall decide what response and resources are required for the incident.</a:t>
            </a:r>
          </a:p>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The PIC shall arrange for the Signaller to be contacted to arrange appropriate protection (if required). The Signaller will confirm the protection arrangements they are able to provide.</a:t>
            </a:r>
          </a:p>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If the Signaller is unable to provide the protection arrangements required, the PIC shall assess for alternative arrangements. If no suitable arrangements can be implemented, the PIC shall escalate the issue to Route Control or the on-call Responsible Manager. </a:t>
            </a:r>
          </a:p>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The PIC shall arrange for the IRP to be completed, including Task, Site and Operational risks. The PIC shall arrange for the work group to be briefed on the protection arrangements including the Task, Site and Operational risks.</a:t>
            </a:r>
          </a:p>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The PIC shall stop the work if any changes to the site conditions are brought to their attention. If site conditions change, the PIC shall reassess the Safe System of Work arrangements and amend the IRP accordingly. </a:t>
            </a:r>
          </a:p>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When work is complete, the PIC shall check that the work group is clear of the track and that the track has been left in a safe state. The line must be handed back to the Signaller where protection has been arranged.</a:t>
            </a:r>
          </a:p>
          <a:p>
            <a:pPr marL="171450" indent="-171450">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The PIC will send the used IRP to the Planner/Responsible Manager. Where an IRP has not been returned by the PIC, a record must be kept by the Responsible Manager.</a:t>
            </a:r>
          </a:p>
          <a:p>
            <a:pPr>
              <a:spcAft>
                <a:spcPts val="600"/>
              </a:spcAft>
            </a:pPr>
            <a:r>
              <a:rPr lang="en-GB" sz="1200" b="1" dirty="0">
                <a:solidFill>
                  <a:schemeClr val="accent6">
                    <a:lumMod val="50000"/>
                  </a:schemeClr>
                </a:solidFill>
                <a:latin typeface="Network Rail Sans" panose="02000000040000020004" pitchFamily="2" charset="0"/>
              </a:rPr>
              <a:t>IRP’s are not an alternative method</a:t>
            </a:r>
            <a:r>
              <a:rPr lang="en-GB" sz="1200" b="1" dirty="0">
                <a:solidFill>
                  <a:srgbClr val="FF0000"/>
                </a:solidFill>
                <a:latin typeface="Network Rail Sans" panose="02000000040000020004" pitchFamily="2" charset="0"/>
              </a:rPr>
              <a:t> </a:t>
            </a:r>
            <a:r>
              <a:rPr lang="en-GB" sz="1200" b="1" dirty="0">
                <a:solidFill>
                  <a:schemeClr val="accent6">
                    <a:lumMod val="50000"/>
                  </a:schemeClr>
                </a:solidFill>
                <a:latin typeface="Network Rail Sans" panose="02000000040000020004" pitchFamily="2" charset="0"/>
              </a:rPr>
              <a:t>to avoid planning a safe system of work and they are not a convenience.</a:t>
            </a:r>
          </a:p>
          <a:p>
            <a:pPr>
              <a:spcAft>
                <a:spcPts val="600"/>
              </a:spcAft>
            </a:pPr>
            <a:r>
              <a:rPr lang="en-GB" sz="1200" b="1" dirty="0">
                <a:solidFill>
                  <a:schemeClr val="accent6">
                    <a:lumMod val="50000"/>
                  </a:schemeClr>
                </a:solidFill>
                <a:latin typeface="Network Rail Sans" panose="02000000040000020004" pitchFamily="2" charset="0"/>
              </a:rPr>
              <a:t>IRP’s must not be used for a fault that was reported days or weeks ago, that would be work that could be pre-planned for.</a:t>
            </a:r>
          </a:p>
          <a:p>
            <a:pPr>
              <a:spcAft>
                <a:spcPts val="600"/>
              </a:spcAft>
            </a:pPr>
            <a:r>
              <a:rPr lang="en-GB" sz="1200" b="1" dirty="0">
                <a:solidFill>
                  <a:schemeClr val="accent6">
                    <a:lumMod val="50000"/>
                  </a:schemeClr>
                </a:solidFill>
                <a:latin typeface="Network Rail Sans" panose="02000000040000020004" pitchFamily="2" charset="0"/>
              </a:rPr>
              <a:t>Where it is not possible to suitably pre-plan a safe system of work, a fault number has been generated or a RIO or Pilotman is needed, IRP’s can be used. </a:t>
            </a:r>
            <a:endParaRPr lang="en-GB" sz="1200" b="1" dirty="0">
              <a:solidFill>
                <a:srgbClr val="FF0000"/>
              </a:solidFill>
              <a:latin typeface="Network Rail Sans" panose="02000000040000020004" pitchFamily="2" charset="0"/>
            </a:endParaRPr>
          </a:p>
          <a:p>
            <a:pPr>
              <a:spcAft>
                <a:spcPts val="600"/>
              </a:spcAft>
            </a:pPr>
            <a:r>
              <a:rPr lang="en-GB" sz="1200" b="1" dirty="0">
                <a:solidFill>
                  <a:schemeClr val="accent6">
                    <a:lumMod val="50000"/>
                  </a:schemeClr>
                </a:solidFill>
                <a:latin typeface="Network Rail Sans" panose="02000000040000020004" pitchFamily="2" charset="0"/>
              </a:rPr>
              <a:t>IRP’s are only valid for the incidents they were generated for.</a:t>
            </a:r>
            <a:endParaRPr lang="en-GB" b="1" dirty="0">
              <a:solidFill>
                <a:schemeClr val="accent6">
                  <a:lumMod val="50000"/>
                </a:schemeClr>
              </a:solidFill>
              <a:latin typeface="Network Rail Sans" panose="02000000040000020004" pitchFamily="2" charset="0"/>
            </a:endParaRPr>
          </a:p>
        </p:txBody>
      </p:sp>
      <p:pic>
        <p:nvPicPr>
          <p:cNvPr id="22" name="Picture 4">
            <a:extLst>
              <a:ext uri="{FF2B5EF4-FFF2-40B4-BE49-F238E27FC236}">
                <a16:creationId xmlns:a16="http://schemas.microsoft.com/office/drawing/2014/main" id="{1E9F29D8-B7FB-4D03-A578-E11163A85EB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6668" t="7418" r="16658" b="9704"/>
          <a:stretch/>
        </p:blipFill>
        <p:spPr bwMode="auto">
          <a:xfrm>
            <a:off x="8146517" y="5159669"/>
            <a:ext cx="720080" cy="109583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268E4EF-3C43-4F22-94FE-2CE8115BFB0F}"/>
              </a:ext>
            </a:extLst>
          </p:cNvPr>
          <p:cNvSpPr txBox="1"/>
          <p:nvPr/>
        </p:nvSpPr>
        <p:spPr>
          <a:xfrm>
            <a:off x="7977088" y="6181350"/>
            <a:ext cx="1058939" cy="461665"/>
          </a:xfrm>
          <a:prstGeom prst="rect">
            <a:avLst/>
          </a:prstGeom>
          <a:noFill/>
        </p:spPr>
        <p:txBody>
          <a:bodyPr wrap="square" rtlCol="0">
            <a:spAutoFit/>
          </a:bodyPr>
          <a:lstStyle/>
          <a:p>
            <a:pPr lvl="0" algn="ctr" eaLnBrk="1" fontAlgn="auto" hangingPunct="1">
              <a:spcBef>
                <a:spcPts val="0"/>
              </a:spcBef>
              <a:spcAft>
                <a:spcPts val="0"/>
              </a:spcAft>
            </a:pPr>
            <a:r>
              <a:rPr lang="en-GB" altLang="en-US" sz="1200" b="1" dirty="0">
                <a:solidFill>
                  <a:schemeClr val="bg1"/>
                </a:solidFill>
                <a:latin typeface="Network Rail Sans" panose="02000000040000020004" pitchFamily="2" charset="0"/>
                <a:ea typeface="ヒラギノ角ゴ Pro W3"/>
                <a:cs typeface="Arial"/>
              </a:rPr>
              <a:t>Person in</a:t>
            </a:r>
            <a:br>
              <a:rPr lang="en-GB" altLang="en-US" sz="1200" b="1" dirty="0">
                <a:solidFill>
                  <a:schemeClr val="bg1"/>
                </a:solidFill>
                <a:latin typeface="Network Rail Sans" panose="02000000040000020004" pitchFamily="2" charset="0"/>
                <a:ea typeface="ヒラギノ角ゴ Pro W3"/>
                <a:cs typeface="Arial"/>
              </a:rPr>
            </a:br>
            <a:r>
              <a:rPr lang="en-GB" altLang="en-US" sz="1200" b="1" dirty="0">
                <a:solidFill>
                  <a:schemeClr val="bg1"/>
                </a:solidFill>
                <a:latin typeface="Network Rail Sans" panose="02000000040000020004" pitchFamily="2" charset="0"/>
                <a:ea typeface="ヒラギノ角ゴ Pro W3"/>
                <a:cs typeface="Arial"/>
              </a:rPr>
              <a:t>charge</a:t>
            </a:r>
          </a:p>
        </p:txBody>
      </p:sp>
    </p:spTree>
    <p:extLst>
      <p:ext uri="{BB962C8B-B14F-4D97-AF65-F5344CB8AC3E}">
        <p14:creationId xmlns:p14="http://schemas.microsoft.com/office/powerpoint/2010/main" val="217923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74548" y="47708"/>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E6AC094-096E-428A-AA8C-11766B33E151}"/>
              </a:ext>
            </a:extLst>
          </p:cNvPr>
          <p:cNvSpPr/>
          <p:nvPr/>
        </p:nvSpPr>
        <p:spPr>
          <a:xfrm>
            <a:off x="2699793" y="6170369"/>
            <a:ext cx="3960508"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dirty="0">
                <a:solidFill>
                  <a:prstClr val="white"/>
                </a:solidFill>
                <a:latin typeface="Network Rail Sans" panose="02000000040000020004" pitchFamily="2" charset="0"/>
                <a:cs typeface="Times New Roman" panose="02020603050405020304" pitchFamily="18" charset="0"/>
              </a:rPr>
              <a:t>Be aware of the world around you</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5039865"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1" dirty="0">
                <a:solidFill>
                  <a:schemeClr val="bg1">
                    <a:lumMod val="50000"/>
                  </a:schemeClr>
                </a:solidFill>
                <a:latin typeface="Network Rail Sans" panose="02000000040000020004" pitchFamily="2" charset="0"/>
              </a:rPr>
              <a:t>Five Ways to Wellbeing</a:t>
            </a:r>
            <a:endParaRPr kumimoji="0" lang="en-GB" sz="18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ndParaRPr>
          </a:p>
        </p:txBody>
      </p:sp>
      <p:sp>
        <p:nvSpPr>
          <p:cNvPr id="8" name="Rectangle: Rounded Corners 7">
            <a:extLst>
              <a:ext uri="{FF2B5EF4-FFF2-40B4-BE49-F238E27FC236}">
                <a16:creationId xmlns:a16="http://schemas.microsoft.com/office/drawing/2014/main" id="{04E5C487-6C1D-42F4-9046-76F7DCE2A9C4}"/>
              </a:ext>
            </a:extLst>
          </p:cNvPr>
          <p:cNvSpPr/>
          <p:nvPr/>
        </p:nvSpPr>
        <p:spPr>
          <a:xfrm>
            <a:off x="3049851" y="1339889"/>
            <a:ext cx="2034213" cy="2015959"/>
          </a:xfrm>
          <a:prstGeom prst="roundRect">
            <a:avLst/>
          </a:prstGeom>
          <a:solidFill>
            <a:srgbClr val="92D050"/>
          </a:solidFill>
          <a:ln w="762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Comic Sans MS" panose="030F0702030302020204" pitchFamily="66" charset="0"/>
              </a:rPr>
              <a:t>Take Notice</a:t>
            </a:r>
          </a:p>
          <a:p>
            <a:pPr algn="ctr"/>
            <a:r>
              <a:rPr lang="en-GB" sz="1100" dirty="0"/>
              <a:t>Be curious. Remark on the unusual. Be aware of the world around you and what you are feeling. </a:t>
            </a:r>
            <a:endParaRPr lang="en-GB" sz="1200" dirty="0">
              <a:latin typeface="Comic Sans MS" panose="030F0702030302020204" pitchFamily="66" charset="0"/>
            </a:endParaRPr>
          </a:p>
        </p:txBody>
      </p:sp>
      <p:pic>
        <p:nvPicPr>
          <p:cNvPr id="9" name="Picture 8">
            <a:extLst>
              <a:ext uri="{FF2B5EF4-FFF2-40B4-BE49-F238E27FC236}">
                <a16:creationId xmlns:a16="http://schemas.microsoft.com/office/drawing/2014/main" id="{2415E7E4-A834-484F-9B27-F0082113897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4558" y="1339730"/>
            <a:ext cx="2724912" cy="2036243"/>
          </a:xfrm>
          <a:prstGeom prst="rect">
            <a:avLst/>
          </a:prstGeom>
        </p:spPr>
      </p:pic>
      <p:sp>
        <p:nvSpPr>
          <p:cNvPr id="10" name="TextBox 9">
            <a:extLst>
              <a:ext uri="{FF2B5EF4-FFF2-40B4-BE49-F238E27FC236}">
                <a16:creationId xmlns:a16="http://schemas.microsoft.com/office/drawing/2014/main" id="{368A3574-4CB1-485D-8314-5CFCB6FE61DC}"/>
              </a:ext>
            </a:extLst>
          </p:cNvPr>
          <p:cNvSpPr txBox="1"/>
          <p:nvPr/>
        </p:nvSpPr>
        <p:spPr>
          <a:xfrm>
            <a:off x="324558" y="3502153"/>
            <a:ext cx="4759506" cy="830997"/>
          </a:xfrm>
          <a:prstGeom prst="rect">
            <a:avLst/>
          </a:prstGeom>
          <a:noFill/>
          <a:ln w="28575">
            <a:solidFill>
              <a:srgbClr val="92D050"/>
            </a:solidFill>
          </a:ln>
        </p:spPr>
        <p:txBody>
          <a:bodyPr wrap="square" rtlCol="0">
            <a:spAutoFit/>
          </a:bodyPr>
          <a:lstStyle/>
          <a:p>
            <a:r>
              <a:rPr lang="en-GB" sz="1200" dirty="0">
                <a:solidFill>
                  <a:schemeClr val="tx1"/>
                </a:solidFill>
                <a:latin typeface="Network Rail Sans" panose="02000000040000020004" pitchFamily="2" charset="0"/>
              </a:rPr>
              <a:t>Both Clapham and  Wimbledon P-way teams have self funded and created a space at their depots which helps them develop the habit to </a:t>
            </a:r>
            <a:r>
              <a:rPr lang="en-GB" sz="1200" b="1" i="1" dirty="0">
                <a:solidFill>
                  <a:schemeClr val="tx1"/>
                </a:solidFill>
                <a:latin typeface="Network Rail Sans" panose="02000000040000020004" pitchFamily="2" charset="0"/>
              </a:rPr>
              <a:t>pause.</a:t>
            </a:r>
            <a:r>
              <a:rPr lang="en-GB" sz="1200" dirty="0">
                <a:solidFill>
                  <a:schemeClr val="tx1"/>
                </a:solidFill>
                <a:latin typeface="Network Rail Sans" panose="02000000040000020004" pitchFamily="2" charset="0"/>
              </a:rPr>
              <a:t>  It allows them the opportunity to prioritise their wellbeing by taking note and connect with nature.</a:t>
            </a:r>
            <a:endParaRPr lang="en-GB" sz="1200" dirty="0">
              <a:solidFill>
                <a:srgbClr val="FF0000"/>
              </a:solidFill>
              <a:latin typeface="Network Rail Sans" panose="02000000040000020004" pitchFamily="2" charset="0"/>
            </a:endParaRPr>
          </a:p>
        </p:txBody>
      </p:sp>
      <p:sp>
        <p:nvSpPr>
          <p:cNvPr id="11" name="Heart 10">
            <a:extLst>
              <a:ext uri="{FF2B5EF4-FFF2-40B4-BE49-F238E27FC236}">
                <a16:creationId xmlns:a16="http://schemas.microsoft.com/office/drawing/2014/main" id="{F8BA4C64-8C84-4F95-B085-5C52679994B2}"/>
              </a:ext>
            </a:extLst>
          </p:cNvPr>
          <p:cNvSpPr/>
          <p:nvPr/>
        </p:nvSpPr>
        <p:spPr>
          <a:xfrm>
            <a:off x="5971032" y="3255265"/>
            <a:ext cx="2944368" cy="2390937"/>
          </a:xfrm>
          <a:prstGeom prst="heart">
            <a:avLst/>
          </a:prstGeom>
          <a:solidFill>
            <a:srgbClr val="7030A0"/>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324000" rIns="144000" bIns="36000" rtlCol="0" anchor="ctr" anchorCtr="0"/>
          <a:lstStyle/>
          <a:p>
            <a:pPr algn="ctr"/>
            <a:r>
              <a:rPr lang="en-GB" sz="2400" dirty="0">
                <a:solidFill>
                  <a:schemeClr val="bg1"/>
                </a:solidFill>
                <a:latin typeface="Comic Sans MS" panose="030F0702030302020204" pitchFamily="66" charset="0"/>
              </a:rPr>
              <a:t>Give</a:t>
            </a:r>
          </a:p>
          <a:p>
            <a:pPr algn="ctr"/>
            <a:r>
              <a:rPr lang="en-GB" sz="1100" dirty="0"/>
              <a:t>Seeing yourself, and your happiness, linked to the wider community can be incredibly rewarding and creates connections with the people around you.</a:t>
            </a:r>
            <a:endParaRPr lang="en-GB" sz="1100" dirty="0">
              <a:solidFill>
                <a:schemeClr val="bg1"/>
              </a:solidFill>
              <a:latin typeface="Comic Sans MS" panose="030F0702030302020204" pitchFamily="66" charset="0"/>
            </a:endParaRPr>
          </a:p>
        </p:txBody>
      </p:sp>
      <p:sp>
        <p:nvSpPr>
          <p:cNvPr id="13" name="TextBox 12">
            <a:extLst>
              <a:ext uri="{FF2B5EF4-FFF2-40B4-BE49-F238E27FC236}">
                <a16:creationId xmlns:a16="http://schemas.microsoft.com/office/drawing/2014/main" id="{2D9B3EF3-11DE-4483-9587-A4FD6770FE3B}"/>
              </a:ext>
            </a:extLst>
          </p:cNvPr>
          <p:cNvSpPr txBox="1"/>
          <p:nvPr/>
        </p:nvSpPr>
        <p:spPr>
          <a:xfrm>
            <a:off x="6619819" y="1561041"/>
            <a:ext cx="1852588" cy="1569660"/>
          </a:xfrm>
          <a:prstGeom prst="rect">
            <a:avLst/>
          </a:prstGeom>
          <a:noFill/>
          <a:ln w="28575">
            <a:solidFill>
              <a:srgbClr val="7030A0"/>
            </a:solidFill>
          </a:ln>
        </p:spPr>
        <p:txBody>
          <a:bodyPr wrap="square" rtlCol="0">
            <a:spAutoFit/>
          </a:bodyPr>
          <a:lstStyle/>
          <a:p>
            <a:r>
              <a:rPr lang="en-GB" sz="1200" dirty="0">
                <a:solidFill>
                  <a:schemeClr val="tx1"/>
                </a:solidFill>
                <a:latin typeface="Network Rail Sans" panose="02000000040000020004" pitchFamily="2" charset="0"/>
              </a:rPr>
              <a:t>On the 9</a:t>
            </a:r>
            <a:r>
              <a:rPr lang="en-GB" sz="1200" baseline="30000" dirty="0">
                <a:solidFill>
                  <a:schemeClr val="tx1"/>
                </a:solidFill>
                <a:latin typeface="Network Rail Sans" panose="02000000040000020004" pitchFamily="2" charset="0"/>
              </a:rPr>
              <a:t>th</a:t>
            </a:r>
            <a:r>
              <a:rPr lang="en-GB" sz="1200" dirty="0">
                <a:solidFill>
                  <a:schemeClr val="tx1"/>
                </a:solidFill>
                <a:latin typeface="Network Rail Sans" panose="02000000040000020004" pitchFamily="2" charset="0"/>
              </a:rPr>
              <a:t> of July at 18:30 the Havant and Basingstoke combined Maintenance and Operations teams will be raising money for MIND and the Samaritans in a charity football match.</a:t>
            </a:r>
          </a:p>
        </p:txBody>
      </p:sp>
      <p:sp>
        <p:nvSpPr>
          <p:cNvPr id="2" name="Rectangle 1">
            <a:extLst>
              <a:ext uri="{FF2B5EF4-FFF2-40B4-BE49-F238E27FC236}">
                <a16:creationId xmlns:a16="http://schemas.microsoft.com/office/drawing/2014/main" id="{5573BFA5-145C-4BF6-8586-6DB7EEB5C90E}"/>
              </a:ext>
            </a:extLst>
          </p:cNvPr>
          <p:cNvSpPr/>
          <p:nvPr/>
        </p:nvSpPr>
        <p:spPr>
          <a:xfrm>
            <a:off x="228600" y="4423033"/>
            <a:ext cx="5870447" cy="1508105"/>
          </a:xfrm>
          <a:prstGeom prst="rect">
            <a:avLst/>
          </a:prstGeom>
        </p:spPr>
        <p:txBody>
          <a:bodyPr wrap="square">
            <a:spAutoFit/>
          </a:bodyPr>
          <a:lstStyle/>
          <a:p>
            <a:pPr marL="1371600"/>
            <a:r>
              <a:rPr lang="en-GB" sz="1200" dirty="0">
                <a:solidFill>
                  <a:srgbClr val="000000"/>
                </a:solidFill>
                <a:latin typeface="Network Rail Sans" panose="02000000040000020004" pitchFamily="2" charset="0"/>
                <a:ea typeface="Calibri" panose="020F0502020204030204" pitchFamily="34" charset="0"/>
              </a:rPr>
              <a:t>You can support the team’s efforts by clicking on the links below.</a:t>
            </a:r>
          </a:p>
          <a:p>
            <a:pPr marL="1371600"/>
            <a:r>
              <a:rPr lang="en-GB" sz="1200" dirty="0">
                <a:solidFill>
                  <a:srgbClr val="000000"/>
                </a:solidFill>
                <a:latin typeface="Network Rail Sans" panose="02000000040000020004" pitchFamily="2" charset="0"/>
                <a:ea typeface="Calibri" panose="020F0502020204030204" pitchFamily="34" charset="0"/>
              </a:rPr>
              <a:t>MIND – </a:t>
            </a:r>
            <a:r>
              <a:rPr lang="en-GB" sz="1200" b="1" u="sng" dirty="0">
                <a:solidFill>
                  <a:schemeClr val="accent6">
                    <a:lumMod val="50000"/>
                  </a:schemeClr>
                </a:solidFill>
                <a:latin typeface="Network Rail Sans" panose="02000000040000020004" pitchFamily="2" charset="0"/>
                <a:ea typeface="Calibri" panose="020F0502020204030204" pitchFamily="34" charset="0"/>
                <a:hlinkClick r:id="rId4">
                  <a:extLst>
                    <a:ext uri="{A12FA001-AC4F-418D-AE19-62706E023703}">
                      <ahyp:hlinkClr xmlns:ahyp="http://schemas.microsoft.com/office/drawing/2018/hyperlinkcolor" val="tx"/>
                    </a:ext>
                  </a:extLst>
                </a:hlinkClick>
              </a:rPr>
              <a:t>https://www.justgiving.com/NetworkRailMentalHealthCharityFootballMatch</a:t>
            </a:r>
            <a:r>
              <a:rPr lang="en-GB" sz="1200" b="1" dirty="0">
                <a:solidFill>
                  <a:schemeClr val="accent6">
                    <a:lumMod val="50000"/>
                  </a:schemeClr>
                </a:solidFill>
                <a:latin typeface="Network Rail Sans" panose="02000000040000020004" pitchFamily="2" charset="0"/>
                <a:ea typeface="Calibri" panose="020F0502020204030204" pitchFamily="34" charset="0"/>
              </a:rPr>
              <a:t>. </a:t>
            </a:r>
          </a:p>
          <a:p>
            <a:pPr marL="1371600"/>
            <a:endParaRPr lang="en-GB" sz="800" dirty="0">
              <a:solidFill>
                <a:srgbClr val="000000"/>
              </a:solidFill>
              <a:latin typeface="Network Rail Sans" panose="02000000040000020004" pitchFamily="2" charset="0"/>
              <a:ea typeface="Calibri" panose="020F0502020204030204" pitchFamily="34" charset="0"/>
            </a:endParaRPr>
          </a:p>
          <a:p>
            <a:pPr marL="1371600"/>
            <a:r>
              <a:rPr lang="en-GB" sz="1200" dirty="0">
                <a:solidFill>
                  <a:srgbClr val="000000"/>
                </a:solidFill>
                <a:latin typeface="Network Rail Sans" panose="02000000040000020004" pitchFamily="2" charset="0"/>
                <a:ea typeface="Calibri" panose="020F0502020204030204" pitchFamily="34" charset="0"/>
              </a:rPr>
              <a:t>Samaritans – </a:t>
            </a:r>
            <a:r>
              <a:rPr lang="en-GB" sz="1200" b="1" u="sng" dirty="0">
                <a:solidFill>
                  <a:schemeClr val="accent6">
                    <a:lumMod val="50000"/>
                  </a:schemeClr>
                </a:solidFill>
                <a:latin typeface="Network Rail Sans" panose="02000000040000020004" pitchFamily="2" charset="0"/>
                <a:ea typeface="Calibri" panose="020F0502020204030204" pitchFamily="34" charset="0"/>
                <a:hlinkClick r:id="rId5">
                  <a:extLst>
                    <a:ext uri="{A12FA001-AC4F-418D-AE19-62706E023703}">
                      <ahyp:hlinkClr xmlns:ahyp="http://schemas.microsoft.com/office/drawing/2018/hyperlinkcolor" val="tx"/>
                    </a:ext>
                  </a:extLst>
                </a:hlinkClick>
              </a:rPr>
              <a:t>https://www.justgiving.com/NetworkrailMentalHealthCharityFootballEvent</a:t>
            </a:r>
            <a:r>
              <a:rPr lang="en-GB" sz="1200" b="1" dirty="0">
                <a:solidFill>
                  <a:schemeClr val="accent6">
                    <a:lumMod val="50000"/>
                  </a:schemeClr>
                </a:solidFill>
                <a:latin typeface="Network Rail Sans" panose="02000000040000020004" pitchFamily="2" charset="0"/>
                <a:ea typeface="Calibri" panose="020F0502020204030204" pitchFamily="34" charset="0"/>
              </a:rPr>
              <a:t>. </a:t>
            </a:r>
          </a:p>
        </p:txBody>
      </p:sp>
    </p:spTree>
    <p:extLst>
      <p:ext uri="{BB962C8B-B14F-4D97-AF65-F5344CB8AC3E}">
        <p14:creationId xmlns:p14="http://schemas.microsoft.com/office/powerpoint/2010/main" val="379378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74548" y="47708"/>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E6AC094-096E-428A-AA8C-11766B33E151}"/>
              </a:ext>
            </a:extLst>
          </p:cNvPr>
          <p:cNvSpPr/>
          <p:nvPr/>
        </p:nvSpPr>
        <p:spPr>
          <a:xfrm>
            <a:off x="1602585" y="6170369"/>
            <a:ext cx="6154955"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Times New Roman" panose="02020603050405020304" pitchFamily="18" charset="0"/>
              </a:rPr>
              <a:t>Telephone Health Surveillance FAQ can be found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2" charset="0"/>
                <a:ea typeface="+mn-ea"/>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here</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2" charset="0"/>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5039865"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1" dirty="0">
                <a:solidFill>
                  <a:schemeClr val="bg1">
                    <a:lumMod val="50000"/>
                  </a:schemeClr>
                </a:solidFill>
                <a:latin typeface="Network Rail Sans" panose="02000000040000020004" pitchFamily="2" charset="0"/>
              </a:rPr>
              <a:t>Health Surveillance Programme</a:t>
            </a:r>
            <a:endParaRPr kumimoji="0" lang="en-GB" sz="18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ndParaRPr>
          </a:p>
        </p:txBody>
      </p:sp>
      <p:pic>
        <p:nvPicPr>
          <p:cNvPr id="17" name="Picture 16">
            <a:extLst>
              <a:ext uri="{FF2B5EF4-FFF2-40B4-BE49-F238E27FC236}">
                <a16:creationId xmlns:a16="http://schemas.microsoft.com/office/drawing/2014/main" id="{E8618DF2-B555-4846-98D4-75A549AF0A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8178" y="1356868"/>
            <a:ext cx="5105400" cy="2044700"/>
          </a:xfrm>
          <a:prstGeom prst="rect">
            <a:avLst/>
          </a:prstGeom>
          <a:noFill/>
          <a:ln>
            <a:noFill/>
          </a:ln>
        </p:spPr>
      </p:pic>
      <p:sp>
        <p:nvSpPr>
          <p:cNvPr id="18" name="TextBox 17">
            <a:extLst>
              <a:ext uri="{FF2B5EF4-FFF2-40B4-BE49-F238E27FC236}">
                <a16:creationId xmlns:a16="http://schemas.microsoft.com/office/drawing/2014/main" id="{55703DCC-A1AE-40B6-A1E9-A798DEE8BB07}"/>
              </a:ext>
            </a:extLst>
          </p:cNvPr>
          <p:cNvSpPr txBox="1"/>
          <p:nvPr/>
        </p:nvSpPr>
        <p:spPr>
          <a:xfrm>
            <a:off x="1798179" y="3425667"/>
            <a:ext cx="5105400" cy="1938992"/>
          </a:xfrm>
          <a:prstGeom prst="rect">
            <a:avLst/>
          </a:prstGeom>
          <a:noFill/>
          <a:ln w="28575">
            <a:solidFill>
              <a:schemeClr val="accent3">
                <a:lumMod val="50000"/>
              </a:schemeClr>
            </a:solidFill>
          </a:ln>
        </p:spPr>
        <p:txBody>
          <a:bodyPr wrap="square" rtlCol="0">
            <a:spAutoFit/>
          </a:bodyPr>
          <a:lstStyle/>
          <a:p>
            <a:r>
              <a:rPr lang="en-GB" sz="1200" b="1" u="sng" dirty="0">
                <a:solidFill>
                  <a:schemeClr val="tx1"/>
                </a:solidFill>
                <a:latin typeface="Network Rail Sans" panose="02000000040000020004" pitchFamily="2" charset="0"/>
              </a:rPr>
              <a:t>Key facts:</a:t>
            </a: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Employees are identified for Health Surveillance based primarily on the vibrating tool competencies they hold on Oracle.</a:t>
            </a: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Employees who undertake work activities that expose them to </a:t>
            </a:r>
            <a:r>
              <a:rPr lang="en-GB" sz="1200" b="1" u="sng" dirty="0">
                <a:solidFill>
                  <a:schemeClr val="tx1"/>
                </a:solidFill>
                <a:latin typeface="Network Rail Sans" panose="02000000040000020004" pitchFamily="2" charset="0"/>
              </a:rPr>
              <a:t>one or more </a:t>
            </a:r>
            <a:r>
              <a:rPr lang="en-GB" sz="1200" dirty="0">
                <a:solidFill>
                  <a:schemeClr val="tx1"/>
                </a:solidFill>
                <a:latin typeface="Network Rail Sans" panose="02000000040000020004" pitchFamily="2" charset="0"/>
              </a:rPr>
              <a:t>of the Occupational hazards (HAVS, Noise, Respiratory, Skin and Night Work) must attend Health Surveillance.</a:t>
            </a: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2/3 of ALL employees due health surveillance will have a telephone appointment booked.</a:t>
            </a: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1/3 of ALL employees due health surveillance will complete their Health Surveillance as part of their Health, Safety and Wellbeing Medical.</a:t>
            </a:r>
            <a:endParaRPr lang="en-GB" sz="1200" dirty="0">
              <a:solidFill>
                <a:schemeClr val="tx1"/>
              </a:solidFill>
            </a:endParaRPr>
          </a:p>
        </p:txBody>
      </p:sp>
      <p:sp>
        <p:nvSpPr>
          <p:cNvPr id="19" name="Isosceles Triangle 18">
            <a:extLst>
              <a:ext uri="{FF2B5EF4-FFF2-40B4-BE49-F238E27FC236}">
                <a16:creationId xmlns:a16="http://schemas.microsoft.com/office/drawing/2014/main" id="{BB4DA508-F4AF-47EA-8B73-F6B1E840EA2F}"/>
              </a:ext>
            </a:extLst>
          </p:cNvPr>
          <p:cNvSpPr/>
          <p:nvPr/>
        </p:nvSpPr>
        <p:spPr>
          <a:xfrm>
            <a:off x="634644" y="5364659"/>
            <a:ext cx="619302" cy="482611"/>
          </a:xfrm>
          <a:prstGeom prst="triangle">
            <a:avLst/>
          </a:prstGeom>
          <a:solidFill>
            <a:srgbClr val="FF6600"/>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lumMod val="75000"/>
                    <a:lumOff val="25000"/>
                  </a:schemeClr>
                </a:solidFill>
                <a:latin typeface="Cavolini" panose="03000502040302020204" pitchFamily="66" charset="0"/>
                <a:cs typeface="Cavolini" panose="03000502040302020204" pitchFamily="66" charset="0"/>
              </a:rPr>
              <a:t>!</a:t>
            </a:r>
          </a:p>
          <a:p>
            <a:pPr algn="ctr"/>
            <a:endParaRPr lang="en-GB" sz="1100" dirty="0">
              <a:solidFill>
                <a:schemeClr val="tx1">
                  <a:lumMod val="75000"/>
                  <a:lumOff val="25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78D0E6ED-62FF-4A46-9589-F177BA4C698C}"/>
              </a:ext>
            </a:extLst>
          </p:cNvPr>
          <p:cNvSpPr txBox="1"/>
          <p:nvPr/>
        </p:nvSpPr>
        <p:spPr>
          <a:xfrm>
            <a:off x="1452562" y="5475159"/>
            <a:ext cx="6603302" cy="307777"/>
          </a:xfrm>
          <a:prstGeom prst="rect">
            <a:avLst/>
          </a:prstGeom>
          <a:noFill/>
        </p:spPr>
        <p:txBody>
          <a:bodyPr wrap="square" rtlCol="0">
            <a:spAutoFit/>
          </a:bodyPr>
          <a:lstStyle/>
          <a:p>
            <a:r>
              <a:rPr lang="en-GB" sz="1400" b="1" dirty="0">
                <a:solidFill>
                  <a:schemeClr val="tx1">
                    <a:lumMod val="75000"/>
                    <a:lumOff val="25000"/>
                  </a:schemeClr>
                </a:solidFill>
                <a:latin typeface="Network Rail Sans" panose="02000000040000020004" pitchFamily="2" charset="0"/>
              </a:rPr>
              <a:t>Attendance to Health Surveillance is required by Law…It is not a “nice to have”.</a:t>
            </a:r>
          </a:p>
        </p:txBody>
      </p:sp>
    </p:spTree>
    <p:extLst>
      <p:ext uri="{BB962C8B-B14F-4D97-AF65-F5344CB8AC3E}">
        <p14:creationId xmlns:p14="http://schemas.microsoft.com/office/powerpoint/2010/main" val="159320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Resource Library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lumMod val="50000"/>
                  </a:prstClr>
                </a:solidFill>
                <a:effectLst/>
                <a:uLnTx/>
                <a:uFillTx/>
                <a:latin typeface="Arial" charset="0"/>
                <a:ea typeface="+mn-ea"/>
                <a:cs typeface="+mn-cs"/>
              </a:rPr>
              <a:t>Safety Bulletins, Alerts, Advice and Shared Learning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04232" y="1448400"/>
            <a:ext cx="8579104" cy="368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hlinkClick r:id="rId8" action="ppaction://hlinkfile">
                  <a:extLst>
                    <a:ext uri="{A12FA001-AC4F-418D-AE19-62706E023703}">
                      <ahyp:hlinkClr xmlns:ahyp="http://schemas.microsoft.com/office/drawing/2018/hyperlinkcolor" val="tx"/>
                    </a:ext>
                  </a:extLst>
                </a:hlinkClick>
              </a:rPr>
              <a:t>Safety-Advice-NRA21-07-Contractor-accident-while-using-Premier-Compact-110-Series-Soil-Sampling-M.pdf</a:t>
            </a:r>
            <a:endPar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hlinkClick r:id="rId9" action="ppaction://hlinkfile">
                  <a:extLst>
                    <a:ext uri="{A12FA001-AC4F-418D-AE19-62706E023703}">
                      <ahyp:hlinkClr xmlns:ahyp="http://schemas.microsoft.com/office/drawing/2018/hyperlinkcolor" val="tx"/>
                    </a:ext>
                  </a:extLst>
                </a:hlinkClick>
              </a:rPr>
              <a:t>Safety-Advice-NRA21-08-On-Track-Plant-machine-crane-controllers.pdf</a:t>
            </a:r>
            <a:endPar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hlinkClick r:id="rId10" action="ppaction://hlinkfile">
                  <a:extLst>
                    <a:ext uri="{A12FA001-AC4F-418D-AE19-62706E023703}">
                      <ahyp:hlinkClr xmlns:ahyp="http://schemas.microsoft.com/office/drawing/2018/hyperlinkcolor" val="tx"/>
                    </a:ext>
                  </a:extLst>
                </a:hlinkClick>
              </a:rPr>
              <a:t>Safety-Alert-NRX21-09-Contact-with-overhead-line-equipment.pdf</a:t>
            </a:r>
            <a:endPar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hlinkClick r:id="rId11" action="ppaction://hlinkfile">
                  <a:extLst>
                    <a:ext uri="{A12FA001-AC4F-418D-AE19-62706E023703}">
                      <ahyp:hlinkClr xmlns:ahyp="http://schemas.microsoft.com/office/drawing/2018/hyperlinkcolor" val="tx"/>
                    </a:ext>
                  </a:extLst>
                </a:hlinkClick>
              </a:rPr>
              <a:t>Safety Bulletin Detonator Protection Placed incorrectly at Nine Elms 160521.pdf</a:t>
            </a:r>
            <a:endParaRPr kumimoji="0" lang="en-GB" sz="1400" b="0" i="0" u="none" strike="noStrike" kern="1200" cap="none" spc="0" normalizeH="0" baseline="0" noProof="0" dirty="0">
              <a:ln>
                <a:noFill/>
              </a:ln>
              <a:solidFill>
                <a:srgbClr val="002060"/>
              </a:solidFill>
              <a:effectLst/>
              <a:uLnTx/>
              <a:uFillTx/>
              <a:latin typeface="Network Rail Sans" panose="02000000040000020004" pitchFamily="2" charset="0"/>
              <a:ea typeface="+mn-ea"/>
              <a:cs typeface="+mn-cs"/>
            </a:endParaRPr>
          </a:p>
        </p:txBody>
      </p:sp>
      <p:sp>
        <p:nvSpPr>
          <p:cNvPr id="11" name="TextBox 10">
            <a:extLst>
              <a:ext uri="{FF2B5EF4-FFF2-40B4-BE49-F238E27FC236}">
                <a16:creationId xmlns:a16="http://schemas.microsoft.com/office/drawing/2014/main" id="{437707CD-0C10-4A07-96B9-57B090AC4A9A}"/>
              </a:ext>
            </a:extLst>
          </p:cNvPr>
          <p:cNvSpPr txBox="1"/>
          <p:nvPr/>
        </p:nvSpPr>
        <p:spPr>
          <a:xfrm>
            <a:off x="791580" y="6121779"/>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Resource</a:t>
            </a:r>
            <a:r>
              <a:rPr lang="en-GB" sz="2000" b="1">
                <a:solidFill>
                  <a:prstClr val="white"/>
                </a:solidFill>
                <a:latin typeface="Network Rail Sans" panose="02000000040000020004" pitchFamily="50" charset="0"/>
              </a:rPr>
              <a:t> Library</a:t>
            </a:r>
            <a:endPar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endParaRPr>
          </a:p>
        </p:txBody>
      </p:sp>
      <p:pic>
        <p:nvPicPr>
          <p:cNvPr id="14" name="Picture 13" descr="Image result for discuss white icon">
            <a:extLst>
              <a:ext uri="{FF2B5EF4-FFF2-40B4-BE49-F238E27FC236}">
                <a16:creationId xmlns:a16="http://schemas.microsoft.com/office/drawing/2014/main" id="{0A9ED09F-3CEC-4550-B0C1-F8B6F82EF69A}"/>
              </a:ext>
            </a:extLst>
          </p:cNvPr>
          <p:cNvPicPr>
            <a:picLocks noChangeAspect="1" noChangeArrowheads="1"/>
          </p:cNvPicPr>
          <p:nvPr/>
        </p:nvPicPr>
        <p:blipFill>
          <a:blip r:embed="rId1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342" y="6121779"/>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0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3"/>
            <a:ext cx="6048672" cy="2999398"/>
            <a:chOff x="1763688" y="2565402"/>
            <a:chExt cx="6048672" cy="208773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065753"/>
              <a:chOff x="1475656" y="1700808"/>
              <a:chExt cx="6048672" cy="2065753"/>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497360" y="1838508"/>
                <a:ext cx="6026968" cy="192805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effectLst/>
                    <a:uLnTx/>
                    <a:uFillTx/>
                    <a:latin typeface="Network Rail Sans" panose="02000000040000020004"/>
                    <a:ea typeface="+mn-ea"/>
                    <a:cs typeface="Arial" panose="020B0604020202020204" pitchFamily="34" charset="0"/>
                  </a:rPr>
                  <a:t>Remember to record that you received your Safety </a:t>
                </a:r>
                <a:r>
                  <a:rPr lang="en-GB" altLang="en-US" sz="2400" dirty="0">
                    <a:latin typeface="Network Rail Sans" panose="02000000040000020004"/>
                    <a:cs typeface="Arial" panose="020B0604020202020204" pitchFamily="34" charset="0"/>
                  </a:rPr>
                  <a:t>Cascade</a:t>
                </a:r>
                <a:r>
                  <a:rPr kumimoji="0" lang="en-GB" altLang="en-US" sz="2400" b="0" i="0" u="none" strike="noStrike" kern="1200" cap="none" spc="0" normalizeH="0" baseline="0" noProof="0" dirty="0">
                    <a:ln>
                      <a:noFill/>
                    </a:ln>
                    <a:effectLst/>
                    <a:uLnTx/>
                    <a:uFillTx/>
                    <a:latin typeface="Network Rail Sans" panose="02000000040000020004"/>
                    <a:ea typeface="+mn-ea"/>
                    <a:cs typeface="Arial" panose="020B0604020202020204" pitchFamily="34" charset="0"/>
                  </a:rPr>
                  <a:t> and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Alternatively you can record you received the Briefing via the dedicated per</a:t>
                </a:r>
                <a:r>
                  <a:rPr lang="en-GB" altLang="en-US" sz="2200" dirty="0">
                    <a:solidFill>
                      <a:srgbClr val="1F497D"/>
                    </a:solidFill>
                    <a:latin typeface="Arial" panose="020B0604020202020204" pitchFamily="34" charset="0"/>
                    <a:cs typeface="Arial" panose="020B0604020202020204" pitchFamily="34" charset="0"/>
                  </a:rPr>
                  <a:t>son in your Business Unit.</a:t>
                </a: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Front Line Focus Episode 96 </a:t>
            </a:r>
            <a:endParaRPr kumimoji="0" lang="en-GB" sz="16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C92DFFA-1B9A-45B9-939C-0ADCE60D65DC}"/>
              </a:ext>
            </a:extLst>
          </p:cNvPr>
          <p:cNvSpPr/>
          <p:nvPr/>
        </p:nvSpPr>
        <p:spPr>
          <a:xfrm>
            <a:off x="323528" y="6014079"/>
            <a:ext cx="619302" cy="62865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2E52F06A-1A90-4597-A2CC-E58260452FD5}"/>
              </a:ext>
            </a:extLst>
          </p:cNvPr>
          <p:cNvSpPr txBox="1"/>
          <p:nvPr/>
        </p:nvSpPr>
        <p:spPr>
          <a:xfrm>
            <a:off x="276275" y="6200927"/>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charset="0"/>
                <a:ea typeface="+mn-ea"/>
                <a:cs typeface="+mn-cs"/>
              </a:rPr>
              <a:t>ACTION</a:t>
            </a:r>
          </a:p>
        </p:txBody>
      </p:sp>
      <p:sp>
        <p:nvSpPr>
          <p:cNvPr id="13" name="TextBox 12">
            <a:extLst>
              <a:ext uri="{FF2B5EF4-FFF2-40B4-BE49-F238E27FC236}">
                <a16:creationId xmlns:a16="http://schemas.microsoft.com/office/drawing/2014/main" id="{3EB8CD8C-33B3-497D-BDD6-8FF3DC845153}"/>
              </a:ext>
            </a:extLst>
          </p:cNvPr>
          <p:cNvSpPr txBox="1"/>
          <p:nvPr/>
        </p:nvSpPr>
        <p:spPr>
          <a:xfrm>
            <a:off x="1229289" y="6128349"/>
            <a:ext cx="7560840" cy="400110"/>
          </a:xfrm>
          <a:prstGeom prst="rect">
            <a:avLst/>
          </a:prstGeom>
          <a:solidFill>
            <a:srgbClr val="016BA7"/>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Watch the latest episode with your teams -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here</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a:t>
            </a:r>
          </a:p>
        </p:txBody>
      </p:sp>
      <p:pic>
        <p:nvPicPr>
          <p:cNvPr id="5" name="Picture 4">
            <a:extLst>
              <a:ext uri="{FF2B5EF4-FFF2-40B4-BE49-F238E27FC236}">
                <a16:creationId xmlns:a16="http://schemas.microsoft.com/office/drawing/2014/main" id="{3920FAA5-A2F4-49E2-B802-62E22E92880E}"/>
              </a:ext>
            </a:extLst>
          </p:cNvPr>
          <p:cNvPicPr>
            <a:picLocks noChangeAspect="1"/>
          </p:cNvPicPr>
          <p:nvPr/>
        </p:nvPicPr>
        <p:blipFill rotWithShape="1">
          <a:blip r:embed="rId9"/>
          <a:srcRect l="6566" t="9637" r="57318" b="17983"/>
          <a:stretch/>
        </p:blipFill>
        <p:spPr>
          <a:xfrm>
            <a:off x="996149" y="1509764"/>
            <a:ext cx="7237815" cy="4079476"/>
          </a:xfrm>
          <a:prstGeom prst="rect">
            <a:avLst/>
          </a:prstGeom>
          <a:ln w="19050">
            <a:solidFill>
              <a:schemeClr val="tx1"/>
            </a:solidFill>
          </a:ln>
        </p:spPr>
      </p:pic>
    </p:spTree>
    <p:extLst>
      <p:ext uri="{BB962C8B-B14F-4D97-AF65-F5344CB8AC3E}">
        <p14:creationId xmlns:p14="http://schemas.microsoft.com/office/powerpoint/2010/main" val="372209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2</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193986"/>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230094" y="1357259"/>
            <a:ext cx="4778764" cy="3862596"/>
          </a:xfrm>
          <a:prstGeom prst="rect">
            <a:avLst/>
          </a:prstGeom>
          <a:noFill/>
        </p:spPr>
        <p:txBody>
          <a:bodyPr wrap="square" lIns="91440" tIns="45720" rIns="91440" bIns="45720" rtlCol="0" anchor="t">
            <a:spAutoFit/>
          </a:bodyPr>
          <a:lstStyle/>
          <a:p>
            <a:pPr marR="0" lvl="0" algn="l" defTabSz="914400" rtl="0" eaLnBrk="0" fontAlgn="base" latinLnBrk="0" hangingPunct="0">
              <a:lnSpc>
                <a:spcPct val="100000"/>
              </a:lnSpc>
              <a:spcBef>
                <a:spcPct val="0"/>
              </a:spcBef>
              <a:spcAft>
                <a:spcPts val="600"/>
              </a:spcAft>
              <a:buClrTx/>
              <a:buSzTx/>
              <a:tabLst/>
              <a:defRPr/>
            </a:pPr>
            <a:r>
              <a:rPr lang="en-GB" sz="1400" b="1" dirty="0">
                <a:solidFill>
                  <a:srgbClr val="000000"/>
                </a:solidFill>
                <a:latin typeface="Network Rail Sans"/>
              </a:rPr>
              <a:t>Significant Accidents</a:t>
            </a:r>
          </a:p>
          <a:p>
            <a:pPr marR="0" lvl="0" algn="l" defTabSz="914400" rtl="0" eaLnBrk="0" fontAlgn="base" latinLnBrk="0" hangingPunct="0">
              <a:lnSpc>
                <a:spcPct val="100000"/>
              </a:lnSpc>
              <a:spcBef>
                <a:spcPct val="0"/>
              </a:spcBef>
              <a:spcAft>
                <a:spcPts val="600"/>
              </a:spcAft>
              <a:buClrTx/>
              <a:buSzTx/>
              <a:tabLst/>
              <a:defRPr/>
            </a:pPr>
            <a:r>
              <a:rPr lang="en-GB" sz="1200" b="1" dirty="0">
                <a:solidFill>
                  <a:srgbClr val="000000"/>
                </a:solidFill>
                <a:latin typeface="Network Rail Sans"/>
              </a:rPr>
              <a:t>05/05/2021 </a:t>
            </a:r>
            <a:r>
              <a:rPr lang="en-GB" sz="1200" dirty="0">
                <a:solidFill>
                  <a:srgbClr val="000000"/>
                </a:solidFill>
                <a:latin typeface="Network Rail Sans"/>
              </a:rPr>
              <a:t>(Outer DU) a member of staff acting as a the </a:t>
            </a:r>
            <a:r>
              <a:rPr lang="en-GB" sz="1200" dirty="0" err="1">
                <a:solidFill>
                  <a:srgbClr val="000000"/>
                </a:solidFill>
                <a:latin typeface="Network Rail Sans"/>
              </a:rPr>
              <a:t>PiC</a:t>
            </a:r>
            <a:r>
              <a:rPr lang="en-GB" sz="1200" dirty="0">
                <a:solidFill>
                  <a:srgbClr val="000000"/>
                </a:solidFill>
                <a:latin typeface="Network Rail Sans"/>
              </a:rPr>
              <a:t>/COSS for a team carrying out planned maintenance and fault finding on axle counters sustained a fracture to his wrist as a result of a fall. </a:t>
            </a:r>
            <a:r>
              <a:rPr lang="en-GB" sz="1200" b="1" dirty="0">
                <a:solidFill>
                  <a:srgbClr val="000000"/>
                </a:solidFill>
                <a:latin typeface="Network Rail Sans"/>
              </a:rPr>
              <a:t>More information on Slide 6.</a:t>
            </a:r>
          </a:p>
          <a:p>
            <a:pPr lvl="0">
              <a:spcAft>
                <a:spcPts val="600"/>
              </a:spcAft>
              <a:defRPr/>
            </a:pPr>
            <a:r>
              <a:rPr lang="en-GB" sz="1400" b="1" dirty="0">
                <a:solidFill>
                  <a:srgbClr val="000000"/>
                </a:solidFill>
                <a:latin typeface="Network Rail Sans"/>
              </a:rPr>
              <a:t>Other accidents</a:t>
            </a:r>
          </a:p>
          <a:p>
            <a:pPr lvl="0">
              <a:spcAft>
                <a:spcPts val="600"/>
              </a:spcAft>
              <a:defRPr/>
            </a:pPr>
            <a:r>
              <a:rPr lang="en-GB" sz="1200" b="1" dirty="0">
                <a:solidFill>
                  <a:srgbClr val="000000"/>
                </a:solidFill>
                <a:latin typeface="Network Rail Sans"/>
              </a:rPr>
              <a:t>06/05/2021 </a:t>
            </a:r>
            <a:r>
              <a:rPr lang="en-GB" sz="1200" dirty="0">
                <a:solidFill>
                  <a:srgbClr val="000000"/>
                </a:solidFill>
                <a:latin typeface="Network Rail Sans"/>
              </a:rPr>
              <a:t>(Inner DU) a member of staff accessing through the platform gate at Hersham station slipped on some exposed wet wood. The anti slip on the platform ramp was substandard and missing in places. The individual fell and landed on his right knee and was unable to return to work for 4 days. </a:t>
            </a:r>
            <a:r>
              <a:rPr lang="en-GB" sz="1200" b="1" dirty="0">
                <a:solidFill>
                  <a:srgbClr val="000000"/>
                </a:solidFill>
                <a:latin typeface="Network Rail Sans"/>
              </a:rPr>
              <a:t>Investigation ongoing.</a:t>
            </a:r>
            <a:endParaRPr lang="en-GB" sz="1200" dirty="0">
              <a:solidFill>
                <a:srgbClr val="000000"/>
              </a:solidFill>
              <a:latin typeface="Network Rail Sans"/>
            </a:endParaRPr>
          </a:p>
          <a:p>
            <a:pPr lvl="0">
              <a:spcAft>
                <a:spcPts val="600"/>
              </a:spcAft>
              <a:defRPr/>
            </a:pPr>
            <a:r>
              <a:rPr lang="en-GB" sz="1200" b="1" dirty="0">
                <a:solidFill>
                  <a:srgbClr val="000000"/>
                </a:solidFill>
                <a:latin typeface="Network Rail Sans"/>
              </a:rPr>
              <a:t>06/05/2021 </a:t>
            </a:r>
            <a:r>
              <a:rPr lang="en-GB" sz="1200" dirty="0">
                <a:solidFill>
                  <a:srgbClr val="000000"/>
                </a:solidFill>
                <a:latin typeface="Network Rail Sans"/>
              </a:rPr>
              <a:t>(Inner DU) a member of staff was flame cutting as part of a defect removal at Hersham, when a molten spark struck and caused minor burn to his eye lid. </a:t>
            </a:r>
            <a:r>
              <a:rPr lang="en-GB" sz="1200" b="1" dirty="0">
                <a:solidFill>
                  <a:schemeClr val="tx1"/>
                </a:solidFill>
                <a:latin typeface="Network Rail Sans"/>
              </a:rPr>
              <a:t>More information on Slide 7.</a:t>
            </a:r>
            <a:endParaRPr lang="en-GB" sz="1200" b="1" dirty="0">
              <a:solidFill>
                <a:srgbClr val="000000"/>
              </a:solidFill>
              <a:latin typeface="Network Rail Sans"/>
            </a:endParaRPr>
          </a:p>
          <a:p>
            <a:pPr>
              <a:spcAft>
                <a:spcPts val="600"/>
              </a:spcAft>
              <a:defRPr/>
            </a:pPr>
            <a:r>
              <a:rPr lang="en-GB" sz="1200" b="1" dirty="0">
                <a:solidFill>
                  <a:srgbClr val="000000"/>
                </a:solidFill>
                <a:latin typeface="Network Rail Sans"/>
              </a:rPr>
              <a:t>21/05/2021 </a:t>
            </a:r>
            <a:r>
              <a:rPr lang="en-GB" sz="1200" dirty="0">
                <a:solidFill>
                  <a:srgbClr val="000000"/>
                </a:solidFill>
                <a:latin typeface="Network Rail Sans"/>
              </a:rPr>
              <a:t>(Inner DU) a member of staff injured his left shoulder after making contact with the platform surface at Putney whilst getting clear of the TRAMM approaching on the Up Windsor Fast line (RDG1). </a:t>
            </a:r>
            <a:r>
              <a:rPr lang="en-GB" sz="1200" b="1" dirty="0">
                <a:solidFill>
                  <a:srgbClr val="000000"/>
                </a:solidFill>
                <a:latin typeface="Network Rail Sans"/>
              </a:rPr>
              <a:t>Investigation ongoing.</a:t>
            </a:r>
          </a:p>
        </p:txBody>
      </p:sp>
      <p:sp>
        <p:nvSpPr>
          <p:cNvPr id="13" name="TextBox 12">
            <a:extLst>
              <a:ext uri="{FF2B5EF4-FFF2-40B4-BE49-F238E27FC236}">
                <a16:creationId xmlns:a16="http://schemas.microsoft.com/office/drawing/2014/main" id="{1F851545-AA83-4D74-BE8A-FF718FCDC898}"/>
              </a:ext>
            </a:extLst>
          </p:cNvPr>
          <p:cNvSpPr txBox="1"/>
          <p:nvPr/>
        </p:nvSpPr>
        <p:spPr>
          <a:xfrm>
            <a:off x="135142" y="5373216"/>
            <a:ext cx="3849780" cy="461665"/>
          </a:xfrm>
          <a:prstGeom prst="rect">
            <a:avLst/>
          </a:prstGeom>
          <a:solidFill>
            <a:schemeClr val="accent5">
              <a:lumMod val="20000"/>
              <a:lumOff val="80000"/>
            </a:schemeClr>
          </a:solidFill>
          <a:ln w="19050">
            <a:solidFill>
              <a:schemeClr val="tx1"/>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a:rPr>
              <a:t>Fatality Weighted Injuries (FWI)</a:t>
            </a:r>
          </a:p>
          <a:p>
            <a:pPr>
              <a:defRPr/>
            </a:pPr>
            <a:r>
              <a:rPr lang="en-GB" sz="1200" b="1" dirty="0">
                <a:solidFill>
                  <a:schemeClr val="tx1"/>
                </a:solidFill>
                <a:latin typeface="Network Rail Sans"/>
              </a:rPr>
              <a:t>0.129 MAA </a:t>
            </a:r>
            <a:r>
              <a:rPr kumimoji="0" lang="en-GB" sz="1200" b="1" i="0" u="none" strike="noStrike" kern="1200" cap="none" spc="0" normalizeH="0" baseline="0" noProof="0" dirty="0">
                <a:ln>
                  <a:noFill/>
                </a:ln>
                <a:solidFill>
                  <a:schemeClr val="tx1"/>
                </a:solidFill>
                <a:effectLst/>
                <a:uLnTx/>
                <a:uFillTx/>
                <a:latin typeface="Network Rail Sans"/>
              </a:rPr>
              <a:t>against target of 0.059 for </a:t>
            </a:r>
            <a:r>
              <a:rPr lang="en-GB" sz="1200" b="1" dirty="0">
                <a:solidFill>
                  <a:schemeClr val="tx1"/>
                </a:solidFill>
                <a:latin typeface="Network Rail Sans"/>
              </a:rPr>
              <a:t>the</a:t>
            </a:r>
            <a:r>
              <a:rPr kumimoji="0" lang="en-GB" sz="1200" b="1" i="0" u="none" strike="noStrike" kern="1200" cap="none" spc="0" normalizeH="0" baseline="0" noProof="0" dirty="0">
                <a:ln>
                  <a:noFill/>
                </a:ln>
                <a:solidFill>
                  <a:schemeClr val="tx1"/>
                </a:solidFill>
                <a:effectLst/>
                <a:uLnTx/>
                <a:uFillTx/>
                <a:latin typeface="Network Rail Sans"/>
              </a:rPr>
              <a:t> route</a:t>
            </a:r>
            <a:endParaRPr lang="en-GB" sz="1200" b="1" i="0" u="none" strike="noStrike" kern="1200" cap="none" spc="0" normalizeH="0" baseline="0" noProof="0" dirty="0">
              <a:ln>
                <a:noFill/>
              </a:ln>
              <a:solidFill>
                <a:schemeClr val="tx1"/>
              </a:solidFill>
              <a:effectLst/>
              <a:uLnTx/>
              <a:uFillTx/>
              <a:latin typeface="Network Rail Sans"/>
            </a:endParaRPr>
          </a:p>
        </p:txBody>
      </p:sp>
      <p:sp>
        <p:nvSpPr>
          <p:cNvPr id="15" name="TextBox 14">
            <a:extLst>
              <a:ext uri="{FF2B5EF4-FFF2-40B4-BE49-F238E27FC236}">
                <a16:creationId xmlns:a16="http://schemas.microsoft.com/office/drawing/2014/main" id="{1FBE42D7-CDAB-4ED5-817F-3BD5069B75FA}"/>
              </a:ext>
            </a:extLst>
          </p:cNvPr>
          <p:cNvSpPr txBox="1"/>
          <p:nvPr/>
        </p:nvSpPr>
        <p:spPr>
          <a:xfrm>
            <a:off x="791580" y="6022853"/>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21" name="Picture 20" descr="Image result for discuss white icon">
            <a:extLst>
              <a:ext uri="{FF2B5EF4-FFF2-40B4-BE49-F238E27FC236}">
                <a16:creationId xmlns:a16="http://schemas.microsoft.com/office/drawing/2014/main" id="{796BB83E-29C9-46E5-B106-74BF85A767FE}"/>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8004" y="611602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4114E8FD-E09B-4F37-B4BC-AB13E8A23A5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a:extLst>
              <a:ext uri="{FF2B5EF4-FFF2-40B4-BE49-F238E27FC236}">
                <a16:creationId xmlns:a16="http://schemas.microsoft.com/office/drawing/2014/main" id="{C0EE5BE8-114F-4B30-A3A0-1BAF35E93CB4}"/>
              </a:ext>
            </a:extLst>
          </p:cNvPr>
          <p:cNvGraphicFramePr>
            <a:graphicFrameLocks noChangeAspect="1"/>
          </p:cNvGraphicFramePr>
          <p:nvPr>
            <p:extLst>
              <p:ext uri="{D42A27DB-BD31-4B8C-83A1-F6EECF244321}">
                <p14:modId xmlns:p14="http://schemas.microsoft.com/office/powerpoint/2010/main" val="3777389566"/>
              </p:ext>
            </p:extLst>
          </p:nvPr>
        </p:nvGraphicFramePr>
        <p:xfrm>
          <a:off x="105130" y="1386760"/>
          <a:ext cx="3879792" cy="2209191"/>
        </p:xfrm>
        <a:graphic>
          <a:graphicData uri="http://schemas.openxmlformats.org/presentationml/2006/ole">
            <mc:AlternateContent xmlns:mc="http://schemas.openxmlformats.org/markup-compatibility/2006">
              <mc:Choice xmlns:v="urn:schemas-microsoft-com:vml" Requires="v">
                <p:oleObj spid="_x0000_s26633" name="Worksheet" r:id="rId9" imgW="6184777" imgH="3270434" progId="Excel.Sheet.12">
                  <p:embed/>
                </p:oleObj>
              </mc:Choice>
              <mc:Fallback>
                <p:oleObj name="Worksheet" r:id="rId9" imgW="6184777" imgH="3270434" progId="Excel.Sheet.12">
                  <p:embed/>
                  <p:pic>
                    <p:nvPicPr>
                      <p:cNvPr id="7" name="Object 6">
                        <a:extLst>
                          <a:ext uri="{FF2B5EF4-FFF2-40B4-BE49-F238E27FC236}">
                            <a16:creationId xmlns:a16="http://schemas.microsoft.com/office/drawing/2014/main" id="{C0EE5BE8-114F-4B30-A3A0-1BAF35E93CB4}"/>
                          </a:ext>
                        </a:extLst>
                      </p:cNvPr>
                      <p:cNvPicPr/>
                      <p:nvPr/>
                    </p:nvPicPr>
                    <p:blipFill>
                      <a:blip r:embed="rId10"/>
                      <a:stretch>
                        <a:fillRect/>
                      </a:stretch>
                    </p:blipFill>
                    <p:spPr>
                      <a:xfrm>
                        <a:off x="105130" y="1386760"/>
                        <a:ext cx="3879792" cy="2209191"/>
                      </a:xfrm>
                      <a:prstGeom prst="rect">
                        <a:avLst/>
                      </a:prstGeom>
                      <a:ln w="12700">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DF1E1C7D-A940-4FA7-A6A0-EEA393E238AB}"/>
              </a:ext>
            </a:extLst>
          </p:cNvPr>
          <p:cNvGraphicFramePr>
            <a:graphicFrameLocks noChangeAspect="1"/>
          </p:cNvGraphicFramePr>
          <p:nvPr>
            <p:extLst>
              <p:ext uri="{D42A27DB-BD31-4B8C-83A1-F6EECF244321}">
                <p14:modId xmlns:p14="http://schemas.microsoft.com/office/powerpoint/2010/main" val="587006456"/>
              </p:ext>
            </p:extLst>
          </p:nvPr>
        </p:nvGraphicFramePr>
        <p:xfrm>
          <a:off x="114594" y="3689120"/>
          <a:ext cx="3879784" cy="1578217"/>
        </p:xfrm>
        <a:graphic>
          <a:graphicData uri="http://schemas.openxmlformats.org/presentationml/2006/ole">
            <mc:AlternateContent xmlns:mc="http://schemas.openxmlformats.org/markup-compatibility/2006">
              <mc:Choice xmlns:v="urn:schemas-microsoft-com:vml" Requires="v">
                <p:oleObj spid="_x0000_s26634" name="Worksheet" r:id="rId11" imgW="6369038" imgH="2590976" progId="Excel.Sheet.12">
                  <p:embed/>
                </p:oleObj>
              </mc:Choice>
              <mc:Fallback>
                <p:oleObj name="Worksheet" r:id="rId11" imgW="6369038" imgH="2590976" progId="Excel.Sheet.12">
                  <p:embed/>
                  <p:pic>
                    <p:nvPicPr>
                      <p:cNvPr id="8" name="Object 7">
                        <a:extLst>
                          <a:ext uri="{FF2B5EF4-FFF2-40B4-BE49-F238E27FC236}">
                            <a16:creationId xmlns:a16="http://schemas.microsoft.com/office/drawing/2014/main" id="{DF1E1C7D-A940-4FA7-A6A0-EEA393E238AB}"/>
                          </a:ext>
                        </a:extLst>
                      </p:cNvPr>
                      <p:cNvPicPr/>
                      <p:nvPr/>
                    </p:nvPicPr>
                    <p:blipFill>
                      <a:blip r:embed="rId12"/>
                      <a:stretch>
                        <a:fillRect/>
                      </a:stretch>
                    </p:blipFill>
                    <p:spPr>
                      <a:xfrm>
                        <a:off x="114594" y="3689120"/>
                        <a:ext cx="3879784" cy="1578217"/>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45872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2 </a:t>
            </a:r>
            <a:r>
              <a:rPr lang="en-GB" sz="1800" b="1" dirty="0">
                <a:solidFill>
                  <a:prstClr val="white">
                    <a:lumMod val="50000"/>
                  </a:prstClr>
                </a:solidFill>
              </a:rPr>
              <a:t>cont.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458EA9-96B1-40AA-A45D-94E33EEA8727}"/>
              </a:ext>
            </a:extLst>
          </p:cNvPr>
          <p:cNvSpPr txBox="1"/>
          <p:nvPr/>
        </p:nvSpPr>
        <p:spPr>
          <a:xfrm>
            <a:off x="215757" y="1393398"/>
            <a:ext cx="8702212" cy="4385816"/>
          </a:xfrm>
          <a:prstGeom prst="rect">
            <a:avLst/>
          </a:prstGeom>
          <a:noFill/>
        </p:spPr>
        <p:txBody>
          <a:bodyPr wrap="square" lIns="91440" tIns="45720" rIns="91440" bIns="45720" rtlCol="0" anchor="t">
            <a:spAutoFit/>
          </a:bodyPr>
          <a:lstStyle/>
          <a:p>
            <a:pPr>
              <a:spcAft>
                <a:spcPts val="600"/>
              </a:spcAft>
              <a:defRPr/>
            </a:pPr>
            <a:r>
              <a:rPr kumimoji="0" lang="en-GB" sz="1400" b="1" i="0" u="none" strike="noStrike" kern="1200" cap="none" spc="0" normalizeH="0" baseline="0" noProof="0" dirty="0">
                <a:ln>
                  <a:noFill/>
                </a:ln>
                <a:solidFill>
                  <a:schemeClr val="tx1"/>
                </a:solidFill>
                <a:effectLst/>
                <a:uLnTx/>
                <a:uFillTx/>
                <a:latin typeface="Network Rail Sans"/>
              </a:rPr>
              <a:t>Operational Close Calls </a:t>
            </a:r>
            <a:endParaRPr lang="en-GB" sz="1400" b="1" dirty="0">
              <a:solidFill>
                <a:schemeClr val="tx1"/>
              </a:solidFill>
              <a:latin typeface="Network Rail Sans"/>
            </a:endParaRPr>
          </a:p>
          <a:p>
            <a:pPr>
              <a:spcAft>
                <a:spcPts val="600"/>
              </a:spcAft>
              <a:defRPr/>
            </a:pPr>
            <a:r>
              <a:rPr kumimoji="0" lang="en-GB" sz="1200" b="1" i="0" u="none" strike="noStrike" kern="1200" cap="none" spc="0" normalizeH="0" baseline="0" noProof="0" dirty="0">
                <a:ln>
                  <a:noFill/>
                </a:ln>
                <a:solidFill>
                  <a:schemeClr val="tx1"/>
                </a:solidFill>
                <a:effectLst/>
                <a:uLnTx/>
                <a:uFillTx/>
                <a:latin typeface="Network Rail Sans"/>
              </a:rPr>
              <a:t>05/05/2021 </a:t>
            </a:r>
            <a:r>
              <a:rPr kumimoji="0" lang="en-GB" sz="1200" i="0" u="none" strike="noStrike" kern="1200" cap="none" spc="0" normalizeH="0" baseline="0" noProof="0" dirty="0">
                <a:ln>
                  <a:noFill/>
                </a:ln>
                <a:solidFill>
                  <a:schemeClr val="tx1"/>
                </a:solidFill>
                <a:effectLst/>
                <a:uLnTx/>
                <a:uFillTx/>
                <a:latin typeface="Network Rail Sans"/>
              </a:rPr>
              <a:t>(Operations) a request for a temporary isolation was made by a member of staff in order to deal with a ballast bag which  became attached to the conductor rail at Shutters Foot Crossing. Authority to test was given and it was at this point discovered that the section was in fact live. Initial investigation established that an incorrect electrical section was discharged. </a:t>
            </a:r>
            <a:r>
              <a:rPr kumimoji="0" lang="en-GB" sz="1200" b="1" i="0" u="none" strike="noStrike" kern="1200" cap="none" spc="0" normalizeH="0" baseline="0" noProof="0" dirty="0">
                <a:ln>
                  <a:noFill/>
                </a:ln>
                <a:solidFill>
                  <a:schemeClr val="tx1"/>
                </a:solidFill>
                <a:effectLst/>
                <a:uLnTx/>
                <a:uFillTx/>
                <a:latin typeface="Network Rail Sans"/>
              </a:rPr>
              <a:t>Lessons </a:t>
            </a:r>
            <a:r>
              <a:rPr lang="en-GB" sz="1200" b="1" dirty="0">
                <a:solidFill>
                  <a:schemeClr val="tx1"/>
                </a:solidFill>
                <a:latin typeface="Network Rail Sans"/>
              </a:rPr>
              <a:t>learnt- Take 5 when interpreting multiple sources of information.</a:t>
            </a:r>
            <a:endParaRPr kumimoji="0" lang="en-GB" sz="1200" b="1" i="0" u="none" strike="noStrike" kern="1200" cap="none" spc="0" normalizeH="0" baseline="0" noProof="0" dirty="0">
              <a:ln>
                <a:noFill/>
              </a:ln>
              <a:solidFill>
                <a:schemeClr val="tx1"/>
              </a:solidFill>
              <a:effectLst/>
              <a:highlight>
                <a:srgbClr val="FFFF00"/>
              </a:highlight>
              <a:uLnTx/>
              <a:uFillTx/>
              <a:latin typeface="Network Rail Sans"/>
            </a:endParaRPr>
          </a:p>
          <a:p>
            <a:pPr>
              <a:spcAft>
                <a:spcPts val="600"/>
              </a:spcAft>
              <a:defRPr/>
            </a:pPr>
            <a:r>
              <a:rPr lang="en-GB" sz="1200" b="1" i="0" u="none" strike="noStrike" kern="1200" cap="none" spc="0" normalizeH="0" baseline="0" noProof="0" dirty="0">
                <a:ln>
                  <a:noFill/>
                </a:ln>
                <a:solidFill>
                  <a:schemeClr val="tx1"/>
                </a:solidFill>
                <a:effectLst/>
                <a:uLnTx/>
                <a:uFillTx/>
                <a:latin typeface="Network Rail Sans" panose="02000000040000020004" pitchFamily="50" charset="0"/>
              </a:rPr>
              <a:t>08/05/2021 </a:t>
            </a:r>
            <a:r>
              <a:rPr lang="en-GB" sz="1200" i="0" u="none" strike="noStrike" kern="1200" cap="none" spc="0" normalizeH="0" baseline="0" noProof="0" dirty="0">
                <a:ln>
                  <a:noFill/>
                </a:ln>
                <a:solidFill>
                  <a:schemeClr val="tx1"/>
                </a:solidFill>
                <a:effectLst/>
                <a:uLnTx/>
                <a:uFillTx/>
                <a:latin typeface="Network Rail Sans" panose="02000000040000020004" pitchFamily="50" charset="0"/>
              </a:rPr>
              <a:t>(Possession Management Group) </a:t>
            </a:r>
            <a:r>
              <a:rPr lang="en-GB" sz="1200" dirty="0">
                <a:solidFill>
                  <a:schemeClr val="tx1"/>
                </a:solidFill>
                <a:latin typeface="Network Rail Sans" panose="02000000040000020004" pitchFamily="2" charset="0"/>
              </a:rPr>
              <a:t>at approx. 1720hrs, the PICOP for Wessex WON Week 06 Item 135 received advice that possession limit boards (PLB’s) and detonator protection on the Up and Down Hounslow Spur lines had been placed within the worksite limits vice outside, approx. 2 chains towards the inside of the possession. Investigation established that this was a substandard possession and no specific instructions were given even though a clear understanding was reached between the PICOP and Possession support staff (PSS). The PSS failed to confirm the location and mileage where the protection was placed during the mandatory call back to the PICOP after the instruction had been carried out. </a:t>
            </a:r>
            <a:r>
              <a:rPr lang="en-GB" sz="1200" b="1" dirty="0">
                <a:solidFill>
                  <a:schemeClr val="tx1"/>
                </a:solidFill>
                <a:latin typeface="Network Rail Sans" panose="02000000040000020004" pitchFamily="2" charset="0"/>
              </a:rPr>
              <a:t>Lessons Learnt – the importance of reaching clear understanding and seeking of clarification if anything is unclear. In the event of a substandard possession, the PSS should remain on site until the worksite is set up and it is confirmed that both the PLB’s and worksite marker boards are in correct position.</a:t>
            </a:r>
            <a:r>
              <a:rPr lang="en-GB" sz="1200" b="1" dirty="0">
                <a:solidFill>
                  <a:srgbClr val="FF0000"/>
                </a:solidFill>
                <a:latin typeface="Network Rail Sans" panose="02000000040000020004" pitchFamily="2" charset="0"/>
              </a:rPr>
              <a:t> </a:t>
            </a:r>
            <a:endParaRPr lang="en-GB" sz="1200" b="1" dirty="0">
              <a:solidFill>
                <a:schemeClr val="tx1"/>
              </a:solidFill>
              <a:latin typeface="Network Rail Sans" panose="02000000040000020004" pitchFamily="2" charset="0"/>
            </a:endParaRPr>
          </a:p>
          <a:p>
            <a:pPr>
              <a:spcAft>
                <a:spcPts val="600"/>
              </a:spcAft>
              <a:defRPr/>
            </a:pPr>
            <a:r>
              <a:rPr lang="en-GB" sz="1200" b="1" i="0" u="none" strike="noStrike" kern="1200" cap="none" spc="0" normalizeH="0" baseline="0" noProof="0" dirty="0">
                <a:ln>
                  <a:noFill/>
                </a:ln>
                <a:solidFill>
                  <a:schemeClr val="tx1"/>
                </a:solidFill>
                <a:effectLst/>
                <a:uLnTx/>
                <a:uFillTx/>
                <a:latin typeface="Network Rail Sans" panose="02000000040000020004" pitchFamily="2" charset="0"/>
              </a:rPr>
              <a:t>12/05/</a:t>
            </a:r>
            <a:r>
              <a:rPr lang="en-GB" sz="1200" b="1" dirty="0">
                <a:solidFill>
                  <a:schemeClr val="tx1"/>
                </a:solidFill>
                <a:latin typeface="Network Rail Sans" panose="02000000040000020004" pitchFamily="2" charset="0"/>
              </a:rPr>
              <a:t>2021 </a:t>
            </a:r>
            <a:r>
              <a:rPr lang="en-GB" sz="1200" dirty="0">
                <a:solidFill>
                  <a:schemeClr val="tx1"/>
                </a:solidFill>
                <a:latin typeface="Network Rail Sans" panose="02000000040000020004" pitchFamily="2" charset="0"/>
              </a:rPr>
              <a:t>(Inner DU) at approx. 0321hrs, an operational irregularity occurred within a planned line blockage at Waterloo after a Robel handheld tamper made an inadvertent contact with the live conductor rail and running rail. </a:t>
            </a:r>
            <a:r>
              <a:rPr lang="en-GB" sz="1200" b="1" dirty="0">
                <a:solidFill>
                  <a:schemeClr val="tx1"/>
                </a:solidFill>
                <a:latin typeface="Network Rail Sans" panose="02000000040000020004" pitchFamily="2" charset="0"/>
              </a:rPr>
              <a:t>More information on Slide 7.</a:t>
            </a:r>
            <a:endParaRPr lang="en-GB" sz="1200" dirty="0">
              <a:solidFill>
                <a:schemeClr val="tx1"/>
              </a:solidFill>
              <a:latin typeface="Network Rail Sans" panose="02000000040000020004" pitchFamily="2" charset="0"/>
            </a:endParaRPr>
          </a:p>
          <a:p>
            <a:pPr>
              <a:spcAft>
                <a:spcPts val="600"/>
              </a:spcAft>
              <a:defRPr/>
            </a:pPr>
            <a:r>
              <a:rPr lang="en-GB" sz="1200" b="1" i="0" u="none" strike="noStrike" kern="1200" cap="none" spc="0" normalizeH="0" baseline="0" noProof="0" dirty="0">
                <a:ln>
                  <a:noFill/>
                </a:ln>
                <a:solidFill>
                  <a:schemeClr val="tx1"/>
                </a:solidFill>
                <a:effectLst/>
                <a:uLnTx/>
                <a:uFillTx/>
                <a:latin typeface="Network Rail Sans" panose="02000000040000020004" pitchFamily="50" charset="0"/>
              </a:rPr>
              <a:t>16/05/2021 </a:t>
            </a:r>
            <a:r>
              <a:rPr lang="en-GB" sz="1200" i="0" u="none" strike="noStrike" kern="1200" cap="none" spc="0" normalizeH="0" baseline="0" noProof="0" dirty="0">
                <a:ln>
                  <a:noFill/>
                </a:ln>
                <a:solidFill>
                  <a:schemeClr val="tx1"/>
                </a:solidFill>
                <a:effectLst/>
                <a:uLnTx/>
                <a:uFillTx/>
                <a:latin typeface="Network Rail Sans" panose="02000000040000020004" pitchFamily="50" charset="0"/>
              </a:rPr>
              <a:t>(Possession </a:t>
            </a:r>
            <a:r>
              <a:rPr lang="en-GB" sz="1200" dirty="0">
                <a:solidFill>
                  <a:schemeClr val="tx1"/>
                </a:solidFill>
                <a:latin typeface="Network Rail Sans" panose="02000000040000020004" pitchFamily="50" charset="0"/>
              </a:rPr>
              <a:t>Management Group) at approx. 0532hrs, the 5R01 empty coaching stock had come to a stand at incorrectly placed possession limit board (PLB) and detonator protection on the Down Windsor line (RDG1) at Nine Elms, within the Wessex WON Week 07 Item 6. The Possession support staff (PSS)  placed the </a:t>
            </a:r>
            <a:r>
              <a:rPr lang="en-GB" dirty="0">
                <a:solidFill>
                  <a:schemeClr val="tx1"/>
                </a:solidFill>
              </a:rPr>
              <a:t>PLB and detonator protection at the tip of the points instead of on the approach to W608pts.</a:t>
            </a:r>
            <a:r>
              <a:rPr lang="en-GB" sz="1200" dirty="0">
                <a:solidFill>
                  <a:schemeClr val="tx1"/>
                </a:solidFill>
                <a:latin typeface="Network Rail Sans" panose="02000000040000020004" pitchFamily="50" charset="0"/>
              </a:rPr>
              <a:t> </a:t>
            </a:r>
            <a:r>
              <a:rPr lang="en-GB" sz="1200" b="1" dirty="0">
                <a:solidFill>
                  <a:schemeClr val="tx1"/>
                </a:solidFill>
                <a:latin typeface="Network Rail Sans" panose="02000000040000020004" pitchFamily="50" charset="0"/>
              </a:rPr>
              <a:t>Investigation is ongoing but a copy of the Safety Bulletin can be found </a:t>
            </a:r>
            <a:r>
              <a:rPr lang="en-GB" sz="1200" b="1" dirty="0">
                <a:solidFill>
                  <a:schemeClr val="accent6">
                    <a:lumMod val="50000"/>
                  </a:schemeClr>
                </a:solidFill>
                <a:latin typeface="Network Rail Sans" panose="02000000040000020004" pitchFamily="50" charset="0"/>
                <a:hlinkClick r:id="rId8" action="ppaction://hlinkfile">
                  <a:extLst>
                    <a:ext uri="{A12FA001-AC4F-418D-AE19-62706E023703}">
                      <ahyp:hlinkClr xmlns:ahyp="http://schemas.microsoft.com/office/drawing/2018/hyperlinkcolor" val="tx"/>
                    </a:ext>
                  </a:extLst>
                </a:hlinkClick>
              </a:rPr>
              <a:t>here</a:t>
            </a:r>
            <a:endParaRPr lang="en-GB" sz="1200" b="1" dirty="0">
              <a:solidFill>
                <a:schemeClr val="accent6">
                  <a:lumMod val="50000"/>
                </a:schemeClr>
              </a:solidFill>
              <a:latin typeface="Network Rail Sans" panose="02000000040000020004" pitchFamily="50" charset="0"/>
            </a:endParaRPr>
          </a:p>
          <a:p>
            <a:pPr>
              <a:spcAft>
                <a:spcPts val="600"/>
              </a:spcAft>
              <a:defRPr/>
            </a:pPr>
            <a:endParaRPr lang="en-GB" sz="1200" b="1" dirty="0">
              <a:solidFill>
                <a:schemeClr val="tx1"/>
              </a:solidFill>
              <a:latin typeface="Network Rail Sans" panose="02000000040000020004" pitchFamily="50" charset="0"/>
            </a:endParaRPr>
          </a:p>
        </p:txBody>
      </p:sp>
      <p:sp>
        <p:nvSpPr>
          <p:cNvPr id="11" name="TextBox 10">
            <a:extLst>
              <a:ext uri="{FF2B5EF4-FFF2-40B4-BE49-F238E27FC236}">
                <a16:creationId xmlns:a16="http://schemas.microsoft.com/office/drawing/2014/main" id="{546B23CB-25A9-4F3F-8A06-4A7D9E200253}"/>
              </a:ext>
            </a:extLst>
          </p:cNvPr>
          <p:cNvSpPr txBox="1"/>
          <p:nvPr/>
        </p:nvSpPr>
        <p:spPr>
          <a:xfrm>
            <a:off x="899591" y="599426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14" name="Picture 13" descr="Image result for discuss white icon">
            <a:extLst>
              <a:ext uri="{FF2B5EF4-FFF2-40B4-BE49-F238E27FC236}">
                <a16:creationId xmlns:a16="http://schemas.microsoft.com/office/drawing/2014/main" id="{4E7017B4-A5C0-4505-965B-5DF1E7DEA030}"/>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179" y="609329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2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2 </a:t>
            </a:r>
            <a:r>
              <a:rPr lang="en-GB" sz="1800" b="1" dirty="0">
                <a:solidFill>
                  <a:prstClr val="white">
                    <a:lumMod val="50000"/>
                  </a:prstClr>
                </a:solidFill>
              </a:rPr>
              <a:t>cont.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458EA9-96B1-40AA-A45D-94E33EEA8727}"/>
              </a:ext>
            </a:extLst>
          </p:cNvPr>
          <p:cNvSpPr txBox="1"/>
          <p:nvPr/>
        </p:nvSpPr>
        <p:spPr>
          <a:xfrm>
            <a:off x="282539" y="1390761"/>
            <a:ext cx="8578922" cy="3939540"/>
          </a:xfrm>
          <a:prstGeom prst="rect">
            <a:avLst/>
          </a:prstGeom>
          <a:noFill/>
        </p:spPr>
        <p:txBody>
          <a:bodyPr wrap="square" lIns="91440" tIns="45720" rIns="91440" bIns="45720" rtlCol="0" anchor="t">
            <a:spAutoFit/>
          </a:bodyPr>
          <a:lstStyle/>
          <a:p>
            <a:pPr>
              <a:spcAft>
                <a:spcPts val="600"/>
              </a:spcAft>
              <a:defRPr/>
            </a:pPr>
            <a:r>
              <a:rPr kumimoji="0" lang="en-GB" sz="1400" b="1" i="0" u="none" strike="noStrike" kern="1200" cap="none" spc="0" normalizeH="0" baseline="0" noProof="0" dirty="0">
                <a:ln>
                  <a:noFill/>
                </a:ln>
                <a:solidFill>
                  <a:schemeClr val="tx1"/>
                </a:solidFill>
                <a:effectLst/>
                <a:uLnTx/>
                <a:uFillTx/>
                <a:latin typeface="Network Rail Sans"/>
              </a:rPr>
              <a:t>Operational Close Calls continued</a:t>
            </a:r>
            <a:endParaRPr lang="en-GB" sz="1400" b="1" dirty="0">
              <a:solidFill>
                <a:schemeClr val="tx1"/>
              </a:solidFill>
              <a:latin typeface="Network Rail Sans"/>
            </a:endParaRPr>
          </a:p>
          <a:p>
            <a:pPr>
              <a:spcAft>
                <a:spcPts val="600"/>
              </a:spcAft>
              <a:defRPr/>
            </a:pPr>
            <a:r>
              <a:rPr lang="en-GB" sz="1200" b="1" dirty="0">
                <a:solidFill>
                  <a:schemeClr val="tx1"/>
                </a:solidFill>
                <a:latin typeface="Network Rail Sans" panose="02000000040000020004" pitchFamily="50" charset="0"/>
              </a:rPr>
              <a:t>21/05/2021 </a:t>
            </a:r>
            <a:r>
              <a:rPr lang="en-GB" sz="1200" dirty="0">
                <a:solidFill>
                  <a:schemeClr val="tx1"/>
                </a:solidFill>
                <a:latin typeface="Network Rail Sans" panose="02000000040000020004" pitchFamily="50" charset="0"/>
              </a:rPr>
              <a:t>(Inner DU) at approx. 0340hrs, a member of a four man technical team working at Putney, in Worksite A Wessex WON Week 7 Item 175, had to get clear of the TRAMM that approached on the Up Windsor Fast line (RDG1) where the individual was positioned at the time carrying out technical inspections of </a:t>
            </a:r>
            <a:r>
              <a:rPr lang="en-GB" sz="1200" dirty="0" err="1">
                <a:solidFill>
                  <a:schemeClr val="tx1"/>
                </a:solidFill>
                <a:latin typeface="Network Rail Sans" panose="02000000040000020004" pitchFamily="50" charset="0"/>
              </a:rPr>
              <a:t>sidewear</a:t>
            </a:r>
            <a:r>
              <a:rPr lang="en-GB" sz="1200" dirty="0">
                <a:solidFill>
                  <a:schemeClr val="tx1"/>
                </a:solidFill>
                <a:latin typeface="Network Rail Sans" panose="02000000040000020004" pitchFamily="50" charset="0"/>
              </a:rPr>
              <a:t>. </a:t>
            </a:r>
            <a:r>
              <a:rPr lang="en-GB" sz="1200" b="1" dirty="0">
                <a:solidFill>
                  <a:schemeClr val="tx1"/>
                </a:solidFill>
                <a:latin typeface="Network Rail Sans" panose="02000000040000020004" pitchFamily="50" charset="0"/>
              </a:rPr>
              <a:t>Investigation ongoing.</a:t>
            </a:r>
          </a:p>
          <a:p>
            <a:pPr>
              <a:spcAft>
                <a:spcPts val="600"/>
              </a:spcAft>
              <a:defRPr/>
            </a:pPr>
            <a:r>
              <a:rPr lang="en-GB" sz="1200" b="1" dirty="0">
                <a:solidFill>
                  <a:schemeClr val="tx1"/>
                </a:solidFill>
                <a:latin typeface="Network Rail Sans" panose="02000000040000020004" pitchFamily="50" charset="0"/>
              </a:rPr>
              <a:t>26/05/2021 </a:t>
            </a:r>
            <a:r>
              <a:rPr lang="en-GB" sz="1200" dirty="0">
                <a:solidFill>
                  <a:schemeClr val="tx1"/>
                </a:solidFill>
                <a:latin typeface="Network Rail Sans" panose="02000000040000020004" pitchFamily="50" charset="0"/>
              </a:rPr>
              <a:t>(Inner DU) Line blockage (LB) of all four lines of the BML1 was in place between Weybridge and Hampton Court Jn and a 2-man ultrasonic team signed in with a Protection Controller who gave them a permission to start work. At approx. 0153hrs, </a:t>
            </a:r>
            <a:r>
              <a:rPr lang="en-GB" sz="1200" dirty="0">
                <a:solidFill>
                  <a:schemeClr val="tx1"/>
                </a:solidFill>
                <a:latin typeface="Network Rail Sans" panose="02000000040000020004" pitchFamily="2" charset="0"/>
              </a:rPr>
              <a:t>it was discovered that the team were working outside the LB limits on the Up Main Line at Hampton Court Jn at 13m25ch. </a:t>
            </a:r>
            <a:r>
              <a:rPr lang="en-GB" sz="1200" b="1" dirty="0">
                <a:solidFill>
                  <a:schemeClr val="tx1"/>
                </a:solidFill>
                <a:latin typeface="Network Rail Sans" panose="02000000040000020004" pitchFamily="2" charset="0"/>
              </a:rPr>
              <a:t>Investigation ongoing.</a:t>
            </a:r>
          </a:p>
          <a:p>
            <a:pPr>
              <a:spcAft>
                <a:spcPts val="600"/>
              </a:spcAft>
              <a:defRPr/>
            </a:pPr>
            <a:r>
              <a:rPr lang="en-GB" sz="1200" b="1" dirty="0">
                <a:solidFill>
                  <a:schemeClr val="tx1"/>
                </a:solidFill>
                <a:latin typeface="Network Rail Sans" panose="02000000040000020004" pitchFamily="50" charset="0"/>
              </a:rPr>
              <a:t>28/05/2021</a:t>
            </a:r>
            <a:r>
              <a:rPr lang="en-GB" sz="1200" dirty="0">
                <a:solidFill>
                  <a:schemeClr val="tx1"/>
                </a:solidFill>
                <a:latin typeface="Network Rail Sans" panose="02000000040000020004" pitchFamily="50" charset="0"/>
              </a:rPr>
              <a:t>(Inner DU) a S&amp;T team were carrying out maintenance between </a:t>
            </a:r>
            <a:r>
              <a:rPr lang="en-GB" sz="1200" dirty="0" err="1">
                <a:solidFill>
                  <a:schemeClr val="tx1"/>
                </a:solidFill>
                <a:latin typeface="Network Rail Sans" panose="02000000040000020004" pitchFamily="50" charset="0"/>
              </a:rPr>
              <a:t>Gomshall</a:t>
            </a:r>
            <a:r>
              <a:rPr lang="en-GB" sz="1200" dirty="0">
                <a:solidFill>
                  <a:schemeClr val="tx1"/>
                </a:solidFill>
                <a:latin typeface="Network Rail Sans" panose="02000000040000020004" pitchFamily="50" charset="0"/>
              </a:rPr>
              <a:t> station and Reigate on the Up/Down Reading lines (RSJ) and the members of the team were under the impression they had Line blockages in place on both the lines. At approx. 1700hrs a member of the team made a report of unsafe working when it became apparent that the Up Reading line was in fact open and no Lookout had been appointed. Previously the team were moving between both the lines believing they were blocked. </a:t>
            </a:r>
            <a:r>
              <a:rPr lang="en-GB" sz="1200" b="1" dirty="0">
                <a:solidFill>
                  <a:schemeClr val="tx1"/>
                </a:solidFill>
                <a:latin typeface="Network Rail Sans" panose="02000000040000020004" pitchFamily="50" charset="0"/>
              </a:rPr>
              <a:t>Investigation ongoing. </a:t>
            </a:r>
          </a:p>
          <a:p>
            <a:pPr>
              <a:spcAft>
                <a:spcPts val="600"/>
              </a:spcAft>
              <a:defRPr/>
            </a:pPr>
            <a:r>
              <a:rPr lang="en-GB" sz="1200" b="1" dirty="0">
                <a:solidFill>
                  <a:schemeClr val="tx1"/>
                </a:solidFill>
                <a:latin typeface="Network Rail Sans" panose="02000000040000020004" pitchFamily="50" charset="0"/>
              </a:rPr>
              <a:t>28/05/2021 </a:t>
            </a:r>
            <a:r>
              <a:rPr lang="en-GB" sz="1200" dirty="0">
                <a:solidFill>
                  <a:schemeClr val="tx1"/>
                </a:solidFill>
                <a:latin typeface="Network Rail Sans" panose="02000000040000020004" pitchFamily="50" charset="0"/>
              </a:rPr>
              <a:t>(Operations) </a:t>
            </a:r>
            <a:r>
              <a:rPr lang="en-GB" sz="1200" dirty="0">
                <a:solidFill>
                  <a:schemeClr val="tx1"/>
                </a:solidFill>
                <a:latin typeface="Network Rail Sans" panose="02000000040000020004" pitchFamily="2" charset="0"/>
              </a:rPr>
              <a:t>at approx. 1146 hrs at Virginia Walters Panel 4, the Pic/COSS working for </a:t>
            </a:r>
            <a:r>
              <a:rPr lang="en-GB" sz="1200" dirty="0" err="1">
                <a:solidFill>
                  <a:schemeClr val="tx1"/>
                </a:solidFill>
                <a:latin typeface="Network Rail Sans" panose="02000000040000020004" pitchFamily="2" charset="0"/>
              </a:rPr>
              <a:t>Cleshar</a:t>
            </a:r>
            <a:r>
              <a:rPr lang="en-GB" sz="1200" dirty="0">
                <a:solidFill>
                  <a:schemeClr val="tx1"/>
                </a:solidFill>
                <a:latin typeface="Network Rail Sans" panose="02000000040000020004" pitchFamily="2" charset="0"/>
              </a:rPr>
              <a:t> HMU team Inner DU, took a  Line Blockage (LB) on the Up Chertsey,  from the protecting  signal F302 to F294.  When granting the LB the signaller failed to notice a train in the platform at Virginia Water. The presence of the train was identified to the signaller seconds after he had granted the LB, by a trainee signaller. The signaller immediately called  the COSS to inform him that he could not have the LB. The time frame was circa 1m 45 seconds between the calls. The  signaller had taken four similar LB on the same stretch of line all from the same protecting signal F302, but these only stopped at F296 and did not extend to F294. </a:t>
            </a:r>
            <a:r>
              <a:rPr lang="en-GB" sz="1200" b="1" dirty="0">
                <a:solidFill>
                  <a:schemeClr val="tx1"/>
                </a:solidFill>
                <a:latin typeface="Network Rail Sans" panose="02000000040000020004" pitchFamily="2" charset="0"/>
              </a:rPr>
              <a:t>Investigation ongoing.</a:t>
            </a:r>
          </a:p>
        </p:txBody>
      </p:sp>
      <p:sp>
        <p:nvSpPr>
          <p:cNvPr id="11" name="TextBox 10">
            <a:extLst>
              <a:ext uri="{FF2B5EF4-FFF2-40B4-BE49-F238E27FC236}">
                <a16:creationId xmlns:a16="http://schemas.microsoft.com/office/drawing/2014/main" id="{546B23CB-25A9-4F3F-8A06-4A7D9E200253}"/>
              </a:ext>
            </a:extLst>
          </p:cNvPr>
          <p:cNvSpPr txBox="1"/>
          <p:nvPr/>
        </p:nvSpPr>
        <p:spPr>
          <a:xfrm>
            <a:off x="899591" y="599426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14" name="Picture 13" descr="Image result for discuss white icon">
            <a:extLst>
              <a:ext uri="{FF2B5EF4-FFF2-40B4-BE49-F238E27FC236}">
                <a16:creationId xmlns:a16="http://schemas.microsoft.com/office/drawing/2014/main" id="{4E7017B4-A5C0-4505-965B-5DF1E7DEA030}"/>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179" y="609329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7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Accident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379240"/>
            <a:ext cx="8681895" cy="267765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Overview</a:t>
            </a:r>
          </a:p>
          <a:p>
            <a:pPr lvl="0">
              <a:spcAft>
                <a:spcPts val="600"/>
              </a:spcAft>
              <a:defRPr/>
            </a:pPr>
            <a:r>
              <a:rPr lang="en-GB" sz="1200" dirty="0">
                <a:solidFill>
                  <a:schemeClr val="tx1"/>
                </a:solidFill>
                <a:latin typeface="Network Rail Sans" panose="02000000040000020004" pitchFamily="2" charset="0"/>
              </a:rPr>
              <a:t>On 05/05/2021 at approx. 0230hrs, a member of staff was carrying out planned maintenance and fault finding on axle counters, within a cyclical line blockage at Portsmouth Harbour. The individual was working as part of a team of three, and was acting as the team leader and </a:t>
            </a:r>
            <a:r>
              <a:rPr lang="en-GB" sz="1200" dirty="0" err="1">
                <a:solidFill>
                  <a:schemeClr val="tx1"/>
                </a:solidFill>
                <a:latin typeface="Network Rail Sans" panose="02000000040000020004" pitchFamily="2" charset="0"/>
              </a:rPr>
              <a:t>PiC</a:t>
            </a:r>
            <a:r>
              <a:rPr lang="en-GB" sz="1200" dirty="0">
                <a:solidFill>
                  <a:schemeClr val="tx1"/>
                </a:solidFill>
                <a:latin typeface="Network Rail Sans" panose="02000000040000020004" pitchFamily="2" charset="0"/>
              </a:rPr>
              <a:t> for the work. </a:t>
            </a:r>
          </a:p>
          <a:p>
            <a:pPr lvl="0">
              <a:defRPr/>
            </a:pPr>
            <a:r>
              <a:rPr lang="en-GB" sz="1200" dirty="0">
                <a:solidFill>
                  <a:schemeClr val="tx1"/>
                </a:solidFill>
                <a:latin typeface="Network Rail Sans" panose="02000000040000020004" pitchFamily="2" charset="0"/>
              </a:rPr>
              <a:t>When work at the faulty axle counter had finished, the individual was walking in the 4ft towards another axle counter head to perform a "sweep" of the section, when he tripped on a tie bar and fell. The IP put his left hand out to break his fall, which came into contact with a chair bolt, causing an impact on his let wrist. The IP was transported to hospital where a fracture was confirmed resulting in a long absence of sick leave to recover.</a:t>
            </a:r>
          </a:p>
          <a:p>
            <a:pPr lvl="0">
              <a:defRPr/>
            </a:pPr>
            <a:endParaRPr lang="en-GB" sz="1200" dirty="0">
              <a:solidFill>
                <a:schemeClr val="tx1"/>
              </a:solidFill>
              <a:latin typeface="Network Rail Sans" panose="02000000040000020004" pitchFamily="2" charset="0"/>
            </a:endParaRPr>
          </a:p>
          <a:p>
            <a:pPr lvl="0">
              <a:defRPr/>
            </a:pPr>
            <a:r>
              <a:rPr lang="en-GB" sz="1200" u="sng" dirty="0">
                <a:solidFill>
                  <a:schemeClr val="tx1"/>
                </a:solidFill>
                <a:latin typeface="Network Rail Sans" panose="02000000040000020004" pitchFamily="2" charset="0"/>
              </a:rPr>
              <a:t>The investigation established the following</a:t>
            </a:r>
            <a:r>
              <a:rPr lang="en-GB" sz="1200" dirty="0">
                <a:solidFill>
                  <a:schemeClr val="tx1"/>
                </a:solidFill>
                <a:latin typeface="Network Rail Sans" panose="02000000040000020004" pitchFamily="2" charset="0"/>
              </a:rPr>
              <a:t>:</a:t>
            </a:r>
          </a:p>
          <a:p>
            <a:pPr marL="228600" lvl="0" indent="-228600">
              <a:buFont typeface="+mj-lt"/>
              <a:buAutoNum type="arabicPeriod"/>
              <a:defRPr/>
            </a:pPr>
            <a:r>
              <a:rPr lang="en-GB" sz="1200" dirty="0">
                <a:solidFill>
                  <a:schemeClr val="tx1"/>
                </a:solidFill>
                <a:latin typeface="Network Rail Sans" panose="02000000040000020004" pitchFamily="2" charset="0"/>
              </a:rPr>
              <a:t>The  individual stated he did not see the tie bar prior to tripping over it as he was distracted by making a phone call on his mobile phone whilst on loud speaker, discussing the fault with the Control Centre Technician.</a:t>
            </a:r>
          </a:p>
          <a:p>
            <a:pPr marL="228600" lvl="0" indent="-228600">
              <a:buFont typeface="+mj-lt"/>
              <a:buAutoNum type="arabicPeriod"/>
              <a:defRPr/>
            </a:pPr>
            <a:r>
              <a:rPr lang="en-GB" sz="1200" dirty="0">
                <a:solidFill>
                  <a:schemeClr val="tx1"/>
                </a:solidFill>
                <a:latin typeface="Network Rail Sans" panose="02000000040000020004" pitchFamily="2" charset="0"/>
              </a:rPr>
              <a:t>The individual was using a personal head torch and no other site lighting was in use due to a moving worksite.</a:t>
            </a:r>
            <a:r>
              <a:rPr lang="en-GB" sz="1200" dirty="0">
                <a:solidFill>
                  <a:srgbClr val="FF0000"/>
                </a:solidFill>
                <a:latin typeface="Network Rail Sans" panose="02000000040000020004" pitchFamily="2" charset="0"/>
              </a:rPr>
              <a:t> </a:t>
            </a:r>
            <a:endParaRPr lang="en-GB" sz="1400" dirty="0">
              <a:solidFill>
                <a:schemeClr val="tx1"/>
              </a:solidFill>
              <a:latin typeface="Network Rail Sans" panose="02000000040000020004" pitchFamily="50" charset="0"/>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1" y="4307216"/>
            <a:ext cx="8681896" cy="140514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If you are required to use a mobile phone, stop, move to a position of safety and make the call safely. </a:t>
            </a:r>
            <a:endParaRPr lang="en-GB" sz="1200" b="1" i="1"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These types of accidents are a regular occurrence and highlight the need for continuous concentration, especially at night.</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Constant situational awareness to potential hazards must be maintained to prevent these types of accidents. You can improve your situational awareness by getting into a habit of regularly pausing to make a quick mental assessment of your working environment.  </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800" b="1" dirty="0">
                <a:solidFill>
                  <a:prstClr val="white">
                    <a:lumMod val="50000"/>
                  </a:prstClr>
                </a:solidFill>
              </a:rPr>
              <a:t>Fractured Wrist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Tree>
    <p:extLst>
      <p:ext uri="{BB962C8B-B14F-4D97-AF65-F5344CB8AC3E}">
        <p14:creationId xmlns:p14="http://schemas.microsoft.com/office/powerpoint/2010/main" val="382593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GB" sz="2800" dirty="0">
                <a:solidFill>
                  <a:prstClr val="white">
                    <a:lumMod val="50000"/>
                  </a:prstClr>
                </a:solidFill>
              </a:rPr>
              <a:t>Workforce</a:t>
            </a: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 Accident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2" y="1379240"/>
            <a:ext cx="6332434" cy="267765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Overview</a:t>
            </a:r>
          </a:p>
          <a:p>
            <a:pPr lvl="0">
              <a:spcAft>
                <a:spcPts val="600"/>
              </a:spcAft>
              <a:defRPr/>
            </a:pPr>
            <a:r>
              <a:rPr lang="en-GB" sz="1200" dirty="0">
                <a:solidFill>
                  <a:schemeClr val="tx1"/>
                </a:solidFill>
                <a:latin typeface="Network Rail Sans" panose="02000000040000020004" pitchFamily="2" charset="0"/>
              </a:rPr>
              <a:t>On 06/05/2021at approx. 0230hrs a member of the welding team </a:t>
            </a:r>
            <a:r>
              <a:rPr lang="en-GB" sz="1200" dirty="0">
                <a:solidFill>
                  <a:srgbClr val="000000"/>
                </a:solidFill>
                <a:latin typeface="Network Rail Sans"/>
              </a:rPr>
              <a:t>was flame cutting as part of a defect removal at </a:t>
            </a:r>
            <a:r>
              <a:rPr lang="en-GB" sz="1200" dirty="0" err="1">
                <a:solidFill>
                  <a:srgbClr val="000000"/>
                </a:solidFill>
                <a:latin typeface="Network Rail Sans"/>
              </a:rPr>
              <a:t>Hersham</a:t>
            </a:r>
            <a:r>
              <a:rPr lang="en-GB" sz="1200" dirty="0">
                <a:solidFill>
                  <a:srgbClr val="000000"/>
                </a:solidFill>
                <a:latin typeface="Network Rail Sans"/>
              </a:rPr>
              <a:t>, when a molten spark struck and caused minor burn to his eye lid.</a:t>
            </a:r>
            <a:r>
              <a:rPr lang="en-GB" sz="1200" dirty="0">
                <a:solidFill>
                  <a:schemeClr val="tx1"/>
                </a:solidFill>
                <a:latin typeface="Network Rail Sans" panose="02000000040000020004" pitchFamily="2" charset="0"/>
              </a:rPr>
              <a:t> </a:t>
            </a:r>
          </a:p>
          <a:p>
            <a:pPr lvl="0">
              <a:defRPr/>
            </a:pPr>
            <a:r>
              <a:rPr lang="en-GB" sz="1200" u="sng" dirty="0">
                <a:solidFill>
                  <a:schemeClr val="tx1"/>
                </a:solidFill>
                <a:latin typeface="Network Rail Sans" panose="02000000040000020004" pitchFamily="2" charset="0"/>
              </a:rPr>
              <a:t>The investigation established the following</a:t>
            </a:r>
            <a:r>
              <a:rPr lang="en-GB" sz="1200" dirty="0">
                <a:solidFill>
                  <a:schemeClr val="tx1"/>
                </a:solidFill>
                <a:latin typeface="Network Rail Sans" panose="02000000040000020004" pitchFamily="2" charset="0"/>
              </a:rPr>
              <a:t>:</a:t>
            </a:r>
          </a:p>
          <a:p>
            <a:pPr marL="228600" lvl="0" indent="-228600">
              <a:buFont typeface="+mj-lt"/>
              <a:buAutoNum type="arabicPeriod"/>
              <a:defRPr/>
            </a:pPr>
            <a:r>
              <a:rPr lang="en-GB" sz="1200" dirty="0">
                <a:solidFill>
                  <a:schemeClr val="tx1"/>
                </a:solidFill>
                <a:latin typeface="Network Rail Sans" panose="02000000040000020004" pitchFamily="2" charset="0"/>
              </a:rPr>
              <a:t>The Task Risk Control sheet (TRCS) mandates that for this activity a positive air fed respiratory protective equipment (RPE) should be worn.  This equipment provides protection for both lungs and eyes and is combined into one </a:t>
            </a:r>
            <a:r>
              <a:rPr lang="en-GB" sz="1200" dirty="0" err="1">
                <a:solidFill>
                  <a:schemeClr val="tx1"/>
                </a:solidFill>
                <a:latin typeface="Network Rail Sans" panose="02000000040000020004" pitchFamily="2" charset="0"/>
              </a:rPr>
              <a:t>headtop</a:t>
            </a:r>
            <a:r>
              <a:rPr lang="en-GB" sz="1200" dirty="0">
                <a:solidFill>
                  <a:schemeClr val="tx1"/>
                </a:solidFill>
                <a:latin typeface="Network Rail Sans" panose="02000000040000020004" pitchFamily="2" charset="0"/>
              </a:rPr>
              <a:t>.</a:t>
            </a:r>
          </a:p>
          <a:p>
            <a:pPr marL="228600" lvl="0" indent="-228600">
              <a:buFont typeface="+mj-lt"/>
              <a:buAutoNum type="arabicPeriod"/>
              <a:defRPr/>
            </a:pPr>
            <a:r>
              <a:rPr lang="en-GB" sz="1200" dirty="0">
                <a:solidFill>
                  <a:schemeClr val="tx1"/>
                </a:solidFill>
                <a:latin typeface="Network Rail Sans" panose="02000000040000020004" pitchFamily="2" charset="0"/>
              </a:rPr>
              <a:t>The individual experienced problems with the RPE at the start of his shift but made a decision to carry on with the job without the mandatory RPE instead of sourcing a satisfactory replacement.</a:t>
            </a:r>
          </a:p>
          <a:p>
            <a:pPr marL="228600" lvl="0" indent="-228600">
              <a:buFont typeface="+mj-lt"/>
              <a:buAutoNum type="arabicPeriod"/>
              <a:defRPr/>
            </a:pPr>
            <a:r>
              <a:rPr lang="en-GB" sz="1200" dirty="0">
                <a:solidFill>
                  <a:schemeClr val="tx1"/>
                </a:solidFill>
                <a:latin typeface="Network Rail Sans" panose="02000000040000020004" pitchFamily="2" charset="0"/>
              </a:rPr>
              <a:t>The </a:t>
            </a:r>
            <a:r>
              <a:rPr lang="en-GB" sz="1200" dirty="0" err="1">
                <a:solidFill>
                  <a:schemeClr val="tx1"/>
                </a:solidFill>
                <a:latin typeface="Network Rail Sans" panose="02000000040000020004" pitchFamily="2" charset="0"/>
              </a:rPr>
              <a:t>PiC</a:t>
            </a:r>
            <a:r>
              <a:rPr lang="en-GB" sz="1200" dirty="0">
                <a:solidFill>
                  <a:schemeClr val="tx1"/>
                </a:solidFill>
                <a:latin typeface="Network Rail Sans" panose="02000000040000020004" pitchFamily="2" charset="0"/>
              </a:rPr>
              <a:t> for the job did not delegate the task risks associated with the welding activity over to the welding team.</a:t>
            </a:r>
          </a:p>
          <a:p>
            <a:pPr marL="228600" lvl="0" indent="-228600">
              <a:buFont typeface="+mj-lt"/>
              <a:buAutoNum type="arabicPeriod"/>
              <a:defRPr/>
            </a:pPr>
            <a:endParaRPr lang="en-GB" sz="1200" dirty="0">
              <a:solidFill>
                <a:schemeClr val="tx1"/>
              </a:solidFill>
              <a:latin typeface="Network Rail Sans" panose="02000000040000020004" pitchFamily="2" charset="0"/>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1" y="4381569"/>
            <a:ext cx="8681896" cy="143083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lvl="0" indent="-171450">
              <a:lnSpc>
                <a:spcPct val="107000"/>
              </a:lnSpc>
              <a:spcAft>
                <a:spcPts val="0"/>
              </a:spcAft>
              <a:buFont typeface="Wingdings" panose="05000000000000000000" pitchFamily="2" charset="2"/>
              <a:buChar char="Ø"/>
              <a:defRPr/>
            </a:pPr>
            <a:r>
              <a:rPr lang="en-GB" sz="1200" b="1" i="1" dirty="0">
                <a:solidFill>
                  <a:schemeClr val="tx2"/>
                </a:solidFill>
                <a:latin typeface="Network Rail Sans"/>
              </a:rPr>
              <a:t>Always wear the correct PPE as specified in the Task Risk Control sheets. </a:t>
            </a:r>
          </a:p>
          <a:p>
            <a:pPr marL="171450" lvl="0" indent="-171450">
              <a:lnSpc>
                <a:spcPct val="107000"/>
              </a:lnSpc>
              <a:spcAft>
                <a:spcPts val="0"/>
              </a:spcAft>
              <a:buFont typeface="Wingdings" panose="05000000000000000000" pitchFamily="2" charset="2"/>
              <a:buChar char="Ø"/>
              <a:defRPr/>
            </a:pPr>
            <a:r>
              <a:rPr lang="en-GB" sz="1200" b="1" i="1" dirty="0">
                <a:solidFill>
                  <a:schemeClr val="tx2"/>
                </a:solidFill>
                <a:latin typeface="Network Rail Sans"/>
              </a:rPr>
              <a:t>As per the slide in Period 12 HSE Cascade, the </a:t>
            </a:r>
            <a:r>
              <a:rPr lang="en-GB" sz="1200" b="1" i="1" dirty="0" err="1">
                <a:solidFill>
                  <a:schemeClr val="tx2"/>
                </a:solidFill>
                <a:latin typeface="Network Rail Sans"/>
              </a:rPr>
              <a:t>PiC</a:t>
            </a:r>
            <a:r>
              <a:rPr lang="en-GB" sz="1200" b="1" i="1" dirty="0">
                <a:solidFill>
                  <a:schemeClr val="tx2"/>
                </a:solidFill>
                <a:latin typeface="Network Rail Sans"/>
              </a:rPr>
              <a:t> may choose to delegate task risks to a Task Risk Controller as the </a:t>
            </a:r>
            <a:r>
              <a:rPr lang="en-GB" sz="1200" b="1" i="1" dirty="0" err="1">
                <a:solidFill>
                  <a:schemeClr val="tx2"/>
                </a:solidFill>
                <a:latin typeface="Network Rail Sans"/>
              </a:rPr>
              <a:t>PiC</a:t>
            </a:r>
            <a:r>
              <a:rPr lang="en-GB" sz="1200" b="1" i="1" dirty="0">
                <a:solidFill>
                  <a:schemeClr val="tx2"/>
                </a:solidFill>
                <a:latin typeface="Network Rail Sans"/>
              </a:rPr>
              <a:t> will not always have the technical understanding of the activity.</a:t>
            </a:r>
          </a:p>
          <a:p>
            <a:pPr marL="171450" lvl="0" indent="-171450">
              <a:lnSpc>
                <a:spcPct val="107000"/>
              </a:lnSpc>
              <a:spcAft>
                <a:spcPts val="0"/>
              </a:spcAft>
              <a:buFont typeface="Wingdings" panose="05000000000000000000" pitchFamily="2" charset="2"/>
              <a:buChar char="Ø"/>
              <a:defRPr/>
            </a:pPr>
            <a:r>
              <a:rPr kumimoji="0" lang="en-GB" sz="1200" b="1" i="1" u="none" strike="noStrike" kern="1200" cap="none" spc="0" normalizeH="0" baseline="0" noProof="0" dirty="0">
                <a:ln>
                  <a:noFill/>
                </a:ln>
                <a:solidFill>
                  <a:schemeClr val="tx2"/>
                </a:solidFill>
                <a:effectLst/>
                <a:uLnTx/>
                <a:uFillTx/>
                <a:latin typeface="Network Rail Sans"/>
                <a:ea typeface="Calibri" panose="020F0502020204030204" pitchFamily="34" charset="0"/>
                <a:cs typeface="Times New Roman" panose="02020603050405020304" pitchFamily="18" charset="0"/>
              </a:rPr>
              <a:t>If any of your PPE/RPE/equipment is not fit for purpose, make the </a:t>
            </a:r>
            <a:r>
              <a:rPr kumimoji="0" lang="en-GB" sz="1200" b="1" i="1" u="none" strike="noStrike" kern="1200" cap="none" spc="0" normalizeH="0" baseline="0" noProof="0" dirty="0" err="1">
                <a:ln>
                  <a:noFill/>
                </a:ln>
                <a:solidFill>
                  <a:schemeClr val="tx2"/>
                </a:solidFill>
                <a:effectLst/>
                <a:uLnTx/>
                <a:uFillTx/>
                <a:latin typeface="Network Rail Sans"/>
                <a:ea typeface="Calibri" panose="020F0502020204030204" pitchFamily="34" charset="0"/>
                <a:cs typeface="Times New Roman" panose="02020603050405020304" pitchFamily="18" charset="0"/>
              </a:rPr>
              <a:t>PiC</a:t>
            </a:r>
            <a:r>
              <a:rPr kumimoji="0" lang="en-GB" sz="1200" b="1" i="1" u="none" strike="noStrike" kern="1200" cap="none" spc="0" normalizeH="0" baseline="0" noProof="0" dirty="0">
                <a:ln>
                  <a:noFill/>
                </a:ln>
                <a:solidFill>
                  <a:schemeClr val="tx2"/>
                </a:solidFill>
                <a:effectLst/>
                <a:uLnTx/>
                <a:uFillTx/>
                <a:latin typeface="Network Rail Sans"/>
                <a:ea typeface="Calibri" panose="020F0502020204030204" pitchFamily="34" charset="0"/>
                <a:cs typeface="Times New Roman" panose="02020603050405020304" pitchFamily="18" charset="0"/>
              </a:rPr>
              <a:t>/</a:t>
            </a:r>
            <a:r>
              <a:rPr lang="en-GB" sz="1200" b="1" i="1" dirty="0">
                <a:solidFill>
                  <a:schemeClr val="tx2"/>
                </a:solidFill>
                <a:latin typeface="Network Rail Sans"/>
                <a:ea typeface="Calibri" panose="020F0502020204030204" pitchFamily="34" charset="0"/>
                <a:cs typeface="Times New Roman" panose="02020603050405020304" pitchFamily="18" charset="0"/>
              </a:rPr>
              <a:t>COSS aware and seek an alternative. Do not carry on regardless.</a:t>
            </a:r>
            <a:endPar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ct val="0"/>
              </a:spcBef>
              <a:spcAft>
                <a:spcPts val="60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800" b="1" dirty="0">
                <a:solidFill>
                  <a:prstClr val="white">
                    <a:lumMod val="50000"/>
                  </a:prstClr>
                </a:solidFill>
              </a:rPr>
              <a:t>Burn to an eyelid</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pic>
        <p:nvPicPr>
          <p:cNvPr id="39938" name="Picture 2">
            <a:extLst>
              <a:ext uri="{FF2B5EF4-FFF2-40B4-BE49-F238E27FC236}">
                <a16:creationId xmlns:a16="http://schemas.microsoft.com/office/drawing/2014/main" id="{433A32E5-E61A-43CC-9C0F-991B767D9CF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641" b="17485"/>
          <a:stretch/>
        </p:blipFill>
        <p:spPr bwMode="auto">
          <a:xfrm>
            <a:off x="6930153" y="1387963"/>
            <a:ext cx="2046998" cy="15940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223D28-EE5E-484C-9046-4F80B9E1A66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917" t="48761" r="14445" b="26079"/>
          <a:stretch/>
        </p:blipFill>
        <p:spPr>
          <a:xfrm>
            <a:off x="6930153" y="3077823"/>
            <a:ext cx="2046998" cy="979073"/>
          </a:xfrm>
          <a:prstGeom prst="rect">
            <a:avLst/>
          </a:prstGeom>
          <a:ln>
            <a:solidFill>
              <a:schemeClr val="tx1"/>
            </a:solidFill>
          </a:ln>
        </p:spPr>
      </p:pic>
    </p:spTree>
    <p:extLst>
      <p:ext uri="{BB962C8B-B14F-4D97-AF65-F5344CB8AC3E}">
        <p14:creationId xmlns:p14="http://schemas.microsoft.com/office/powerpoint/2010/main" val="198160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Incident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2" y="1334604"/>
            <a:ext cx="6576394" cy="246221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schemeClr val="tx1"/>
                </a:solidFill>
                <a:latin typeface="Network Rail Sans" panose="02000000040000020004" pitchFamily="50" charset="0"/>
              </a:rPr>
              <a:t>On 12/05/2021, a six man team were carrying out track geometry works within a Protection Controller’s (PC’s) line blockage at Waterloo. </a:t>
            </a: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The work was being carried out at night </a:t>
            </a:r>
            <a:r>
              <a:rPr lang="en-GB" sz="1200" dirty="0">
                <a:solidFill>
                  <a:schemeClr val="tx1"/>
                </a:solidFill>
                <a:latin typeface="Network Rail Sans" panose="02000000040000020004" pitchFamily="50" charset="0"/>
              </a:rPr>
              <a:t>and two conductor rail shields were being used to protect the team members from the live conductor rail.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Following the completion of the work, one of the team was in the process of laying a Robel handheld tamper down, when it slipped from his grasp and came into contact with, firstly, one of the conductor rail shields, before bouncing onto the live conductor rail and then the running rail causing an arcing between the two rails.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Fortunately no injury was suffered by any member of the team and only surface damage occurred to both rails as a result of the incident. </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b="1" dirty="0">
                <a:solidFill>
                  <a:schemeClr val="tx1"/>
                </a:solidFill>
                <a:latin typeface="Network Rail Sans" panose="02000000040000020004" pitchFamily="50" charset="0"/>
              </a:rPr>
              <a:t>Investigation is ongoing.</a:t>
            </a:r>
            <a:endParaRPr lang="en-GB" sz="1400" b="1" dirty="0">
              <a:solidFill>
                <a:schemeClr val="tx1"/>
              </a:solidFill>
              <a:latin typeface="Network Rail Sans" panose="02000000040000020004" pitchFamily="50" charset="0"/>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2" y="3960905"/>
            <a:ext cx="8715270" cy="185457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Initial learning and Discussion points:</a:t>
            </a:r>
            <a:endParaRPr lang="en-GB" sz="1200" b="1" i="1"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spcAft>
                <a:spcPts val="0"/>
              </a:spcAft>
              <a:buFont typeface="Wingdings" panose="05000000000000000000" pitchFamily="2" charset="2"/>
              <a:buChar char="Ø"/>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Consideration should be given to the type of activity/task and whether it can be done safely with the conductor rail live or whether an isolation is needed. If the task is undertaken whilst the conductor rail is live, how many conductor rail shields would you consider sufficient?</a:t>
            </a:r>
          </a:p>
          <a:p>
            <a:pPr marL="171450" lvl="0" indent="-171450">
              <a:spcAft>
                <a:spcPts val="0"/>
              </a:spcAft>
              <a:buFont typeface="Wingdings" panose="05000000000000000000" pitchFamily="2" charset="2"/>
              <a:buChar char="Ø"/>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Is the worksite that you’re working in sufficiently illuminated for the tasks being undertaken? Can the conductor rail be clearly seen by everyone within the team?</a:t>
            </a:r>
          </a:p>
          <a:p>
            <a:pPr marL="171450" lvl="0" indent="-171450">
              <a:spcAft>
                <a:spcPts val="0"/>
              </a:spcAft>
              <a:buFont typeface="Wingdings" panose="05000000000000000000" pitchFamily="2" charset="2"/>
              <a:buChar char="Ø"/>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Has the </a:t>
            </a:r>
            <a:r>
              <a:rPr lang="en-GB" b="1" i="1" dirty="0" err="1">
                <a:solidFill>
                  <a:srgbClr val="1F3864"/>
                </a:solidFill>
                <a:latin typeface="Network Rail Sans" panose="02000000040000020004" pitchFamily="2" charset="0"/>
                <a:ea typeface="Calibri" panose="020F0502020204030204" pitchFamily="34" charset="0"/>
                <a:cs typeface="Times New Roman" panose="02020603050405020304" pitchFamily="18" charset="0"/>
              </a:rPr>
              <a:t>PiC</a:t>
            </a: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/COSS brief clearly highlighted the third rail to all members of the team and is there a continued vigilance and reminder of its risk throughout the task?</a:t>
            </a:r>
          </a:p>
          <a:p>
            <a:pPr marL="171450" lvl="0" indent="-171450">
              <a:spcAft>
                <a:spcPts val="0"/>
              </a:spcAft>
              <a:buFont typeface="Wingdings" panose="05000000000000000000" pitchFamily="2" charset="2"/>
              <a:buChar char="Ø"/>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Are you wearing the ‘right’ gloves to maintain a secure grip of the tools that you are using? Are they clean, free from grease and in good condition?</a:t>
            </a:r>
            <a:endParaRPr kumimoji="0" lang="en-GB"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800" b="1" dirty="0">
                <a:solidFill>
                  <a:prstClr val="white">
                    <a:lumMod val="50000"/>
                  </a:prstClr>
                </a:solidFill>
              </a:rPr>
              <a:t>Equipment in contact with live conductor rail at Waterloo </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pic>
        <p:nvPicPr>
          <p:cNvPr id="11" name="Picture 10">
            <a:extLst>
              <a:ext uri="{FF2B5EF4-FFF2-40B4-BE49-F238E27FC236}">
                <a16:creationId xmlns:a16="http://schemas.microsoft.com/office/drawing/2014/main" id="{D4D5C52D-0310-4E49-90DD-5CCDB259037C}"/>
              </a:ext>
            </a:extLst>
          </p:cNvPr>
          <p:cNvPicPr/>
          <p:nvPr/>
        </p:nvPicPr>
        <p:blipFill>
          <a:blip r:embed="rId9"/>
          <a:stretch>
            <a:fillRect/>
          </a:stretch>
        </p:blipFill>
        <p:spPr>
          <a:xfrm>
            <a:off x="6897896" y="1393782"/>
            <a:ext cx="1573751" cy="2035217"/>
          </a:xfrm>
          <a:prstGeom prst="rect">
            <a:avLst/>
          </a:prstGeom>
          <a:ln w="12700">
            <a:solidFill>
              <a:schemeClr val="tx1"/>
            </a:solidFill>
          </a:ln>
        </p:spPr>
      </p:pic>
      <p:sp>
        <p:nvSpPr>
          <p:cNvPr id="3" name="Oval 2">
            <a:extLst>
              <a:ext uri="{FF2B5EF4-FFF2-40B4-BE49-F238E27FC236}">
                <a16:creationId xmlns:a16="http://schemas.microsoft.com/office/drawing/2014/main" id="{71E4039E-F90A-4F52-8054-35E139A6A84E}"/>
              </a:ext>
            </a:extLst>
          </p:cNvPr>
          <p:cNvSpPr/>
          <p:nvPr/>
        </p:nvSpPr>
        <p:spPr>
          <a:xfrm>
            <a:off x="6967728" y="2130552"/>
            <a:ext cx="530352" cy="1078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5">
            <a:extLst>
              <a:ext uri="{FF2B5EF4-FFF2-40B4-BE49-F238E27FC236}">
                <a16:creationId xmlns:a16="http://schemas.microsoft.com/office/drawing/2014/main" id="{FAC9D991-BDE4-4C22-B093-9B86A2A6F436}"/>
              </a:ext>
            </a:extLst>
          </p:cNvPr>
          <p:cNvSpPr txBox="1"/>
          <p:nvPr/>
        </p:nvSpPr>
        <p:spPr>
          <a:xfrm>
            <a:off x="6888932" y="3428999"/>
            <a:ext cx="1582716" cy="309685"/>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800" dirty="0">
                <a:solidFill>
                  <a:schemeClr val="tx1"/>
                </a:solidFill>
                <a:effectLst/>
                <a:latin typeface="Network Rail Sans" panose="02000000040000020004" pitchFamily="2" charset="0"/>
                <a:ea typeface="Times New Roman" panose="02020603050405020304" pitchFamily="18" charset="0"/>
              </a:rPr>
              <a:t>The Robel Hand Tamper with damage circled</a:t>
            </a:r>
          </a:p>
        </p:txBody>
      </p:sp>
    </p:spTree>
    <p:extLst>
      <p:ext uri="{BB962C8B-B14F-4D97-AF65-F5344CB8AC3E}">
        <p14:creationId xmlns:p14="http://schemas.microsoft.com/office/powerpoint/2010/main" val="418802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3386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79646">
                    <a:lumMod val="50000"/>
                  </a:srgbClr>
                </a:solidFill>
                <a:effectLst/>
                <a:uLnTx/>
                <a:uFillTx/>
                <a:latin typeface="Arial" charset="0"/>
                <a:ea typeface="+mn-ea"/>
                <a:cs typeface="+mn-cs"/>
              </a:rPr>
              <a:t>Learning from Previous Incidents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28600" y="1269147"/>
            <a:ext cx="8693533" cy="29392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srgbClr val="000000"/>
                </a:solidFill>
                <a:latin typeface="Network Rail Sans" panose="02000000040000020004" pitchFamily="50" charset="0"/>
              </a:rPr>
              <a:t>On Friday 12/06/2020 at approx. 0042hrs, a member of staff tasked with application of short circuit straps (SCS) as part of a T3 possession under a B2 current isolation on the Up/Down Main Line (WPH1) at </a:t>
            </a:r>
            <a:r>
              <a:rPr lang="en-GB" sz="1200" dirty="0" err="1">
                <a:solidFill>
                  <a:srgbClr val="000000"/>
                </a:solidFill>
                <a:latin typeface="Network Rail Sans" panose="02000000040000020004" pitchFamily="50" charset="0"/>
              </a:rPr>
              <a:t>Ditcham</a:t>
            </a:r>
            <a:r>
              <a:rPr lang="en-GB" sz="1200" dirty="0">
                <a:solidFill>
                  <a:srgbClr val="000000"/>
                </a:solidFill>
                <a:latin typeface="Network Rail Sans" panose="02000000040000020004" pitchFamily="50" charset="0"/>
              </a:rPr>
              <a:t> Substation, received an electric shock from the conductor rail that was energised at 750V </a:t>
            </a:r>
            <a:r>
              <a:rPr lang="en-GB" sz="1200" dirty="0" err="1">
                <a:solidFill>
                  <a:srgbClr val="000000"/>
                </a:solidFill>
                <a:latin typeface="Network Rail Sans" panose="02000000040000020004" pitchFamily="50" charset="0"/>
              </a:rPr>
              <a:t>d.c.</a:t>
            </a:r>
            <a:r>
              <a:rPr lang="en-GB" sz="1200" dirty="0">
                <a:solidFill>
                  <a:srgbClr val="000000"/>
                </a:solidFill>
                <a:latin typeface="Network Rail Sans" panose="02000000040000020004" pitchFamily="50" charset="0"/>
              </a:rPr>
              <a:t> </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This resulted in the individual receiving severe burns to his hands, face and legs and a significant period of recovery before he was</a:t>
            </a:r>
            <a:r>
              <a:rPr lang="en-GB" sz="1200" dirty="0">
                <a:solidFill>
                  <a:srgbClr val="000000"/>
                </a:solidFill>
                <a:latin typeface="Network Rail Sans" panose="02000000040000020004" pitchFamily="50" charset="0"/>
              </a:rPr>
              <a:t> able to return back to work.</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u="sng" dirty="0">
                <a:solidFill>
                  <a:srgbClr val="000000"/>
                </a:solidFill>
                <a:latin typeface="Network Rail Sans" panose="02000000040000020004" pitchFamily="50" charset="0"/>
              </a:rPr>
              <a:t>A Level 2 (Local) investigation was carried out and the following was established:</a:t>
            </a:r>
          </a:p>
          <a:p>
            <a:pPr marL="228600" marR="0" lvl="0" indent="-228600" algn="l" defTabSz="914400" rtl="0" eaLnBrk="0" fontAlgn="base" latinLnBrk="0" hangingPunct="0">
              <a:lnSpc>
                <a:spcPct val="100000"/>
              </a:lnSpc>
              <a:spcBef>
                <a:spcPct val="0"/>
              </a:spcBef>
              <a:spcAft>
                <a:spcPts val="0"/>
              </a:spcAft>
              <a:buClrTx/>
              <a:buSzTx/>
              <a:buFont typeface="+mj-lt"/>
              <a:buAutoNum type="arabicPeriod"/>
              <a:tabLst/>
              <a:defRPr/>
            </a:pPr>
            <a:r>
              <a:rPr kumimoji="0" lang="en-GB" sz="1200" b="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 SC</a:t>
            </a:r>
            <a:r>
              <a:rPr lang="en-GB" sz="1200" dirty="0">
                <a:solidFill>
                  <a:srgbClr val="000000"/>
                </a:solidFill>
                <a:latin typeface="Network Rail Sans" panose="02000000040000020004" pitchFamily="50" charset="0"/>
              </a:rPr>
              <a:t>S were applied to an energised section of the conductor rail and the process for safely applying the straps was not followed.</a:t>
            </a:r>
          </a:p>
          <a:p>
            <a:pPr marL="228600" marR="0" lvl="0" indent="-228600" algn="l" defTabSz="914400" rtl="0" eaLnBrk="0" fontAlgn="base" latinLnBrk="0" hangingPunct="0">
              <a:lnSpc>
                <a:spcPct val="100000"/>
              </a:lnSpc>
              <a:spcBef>
                <a:spcPct val="0"/>
              </a:spcBef>
              <a:spcAft>
                <a:spcPts val="0"/>
              </a:spcAft>
              <a:buClrTx/>
              <a:buSzTx/>
              <a:buFont typeface="+mj-lt"/>
              <a:buAutoNum type="arabicPeriod"/>
              <a:tabLst/>
              <a:defRPr/>
            </a:pPr>
            <a:r>
              <a:rPr kumimoji="0" lang="en-GB" sz="1200" b="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Electrically insulated rubber gauntlets specified for this process were not worn.</a:t>
            </a:r>
          </a:p>
          <a:p>
            <a:pPr marL="228600" marR="0" lvl="0" indent="-228600" algn="l" defTabSz="914400" rtl="0" eaLnBrk="0" fontAlgn="base" latinLnBrk="0" hangingPunct="0">
              <a:lnSpc>
                <a:spcPct val="100000"/>
              </a:lnSpc>
              <a:spcBef>
                <a:spcPct val="0"/>
              </a:spcBef>
              <a:spcAft>
                <a:spcPts val="0"/>
              </a:spcAft>
              <a:buClrTx/>
              <a:buSzTx/>
              <a:buFont typeface="+mj-lt"/>
              <a:buAutoNum type="arabicPeriod"/>
              <a:tabLst/>
              <a:defRPr/>
            </a:pPr>
            <a:r>
              <a:rPr kumimoji="0" lang="en-GB" sz="1200" b="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 identification of the correct strapping locations was hindered by poor mobile signal on site resulting in inaccuracies in the GPS location. There was also conflicting (unofficial) </a:t>
            </a:r>
            <a:r>
              <a:rPr lang="en-GB" sz="1200" dirty="0">
                <a:solidFill>
                  <a:srgbClr val="000000"/>
                </a:solidFill>
                <a:latin typeface="Network Rail Sans" panose="02000000040000020004" pitchFamily="50" charset="0"/>
              </a:rPr>
              <a:t>location information painted on the substation wall (photo below).</a:t>
            </a:r>
          </a:p>
          <a:p>
            <a:pPr marL="228600" marR="0" lvl="0" indent="-228600" algn="l" defTabSz="914400" rtl="0" eaLnBrk="0" fontAlgn="base" latinLnBrk="0" hangingPunct="0">
              <a:lnSpc>
                <a:spcPct val="100000"/>
              </a:lnSpc>
              <a:spcBef>
                <a:spcPct val="0"/>
              </a:spcBef>
              <a:spcAft>
                <a:spcPts val="0"/>
              </a:spcAft>
              <a:buClrTx/>
              <a:buSzTx/>
              <a:buFont typeface="+mj-lt"/>
              <a:buAutoNum type="arabicPeriod"/>
              <a:tabLst/>
              <a:defRPr/>
            </a:pPr>
            <a:r>
              <a:rPr lang="en-GB" sz="1200" dirty="0">
                <a:solidFill>
                  <a:srgbClr val="000000"/>
                </a:solidFill>
                <a:latin typeface="Network Rail Sans" panose="02000000040000020004" pitchFamily="50" charset="0"/>
              </a:rPr>
              <a:t>The SWP  provided  clear location information that could have been used by the individual on the night, but they chose to rely on local knowledge, unofficial milage signs  and GPS apps,  in a known area of poor GPS app signal. </a:t>
            </a:r>
          </a:p>
          <a:p>
            <a:pPr marL="228600" marR="0" lvl="0" indent="-228600" algn="l" defTabSz="914400" rtl="0" eaLnBrk="0" fontAlgn="base" latinLnBrk="0" hangingPunct="0">
              <a:lnSpc>
                <a:spcPct val="100000"/>
              </a:lnSpc>
              <a:spcBef>
                <a:spcPct val="0"/>
              </a:spcBef>
              <a:spcAft>
                <a:spcPts val="0"/>
              </a:spcAft>
              <a:buClrTx/>
              <a:buSzTx/>
              <a:buFont typeface="+mj-lt"/>
              <a:buAutoNum type="arabicPeriod"/>
              <a:tabLst/>
              <a:defRPr/>
            </a:pPr>
            <a:r>
              <a:rPr kumimoji="0" lang="en-GB" sz="1200" b="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There was no  </a:t>
            </a:r>
            <a:r>
              <a:rPr lang="en-GB" sz="1200" dirty="0">
                <a:solidFill>
                  <a:srgbClr val="000000"/>
                </a:solidFill>
                <a:latin typeface="Network Rail Sans" panose="02000000040000020004" pitchFamily="50" charset="0"/>
              </a:rPr>
              <a:t>historical </a:t>
            </a:r>
            <a:r>
              <a:rPr kumimoji="0" lang="en-GB" sz="1200" b="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evidence that on site safety tours or checks were carried out to assure the strapping process was  being carried out correctly in line with the competency regime.</a:t>
            </a: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13795" y="650899"/>
            <a:ext cx="6576395"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79646">
                    <a:lumMod val="50000"/>
                  </a:srgbClr>
                </a:solidFill>
                <a:effectLst/>
                <a:uLnTx/>
                <a:uFillTx/>
                <a:latin typeface="Arial" charset="0"/>
                <a:ea typeface="+mn-ea"/>
                <a:cs typeface="+mn-cs"/>
              </a:rPr>
              <a:t>Significant injury resulting from electrical burns at </a:t>
            </a:r>
            <a:r>
              <a:rPr kumimoji="0" lang="en-GB" sz="1800" b="1" i="0" u="none" strike="noStrike" kern="1200" cap="none" spc="0" normalizeH="0" baseline="0" noProof="0" dirty="0" err="1">
                <a:ln>
                  <a:noFill/>
                </a:ln>
                <a:solidFill>
                  <a:srgbClr val="F79646">
                    <a:lumMod val="50000"/>
                  </a:srgbClr>
                </a:solidFill>
                <a:effectLst/>
                <a:uLnTx/>
                <a:uFillTx/>
                <a:latin typeface="Arial" charset="0"/>
                <a:ea typeface="+mn-ea"/>
                <a:cs typeface="+mn-cs"/>
              </a:rPr>
              <a:t>Ditcham</a:t>
            </a:r>
            <a:r>
              <a:rPr kumimoji="0" lang="en-GB" sz="1800" b="1" i="0" u="none" strike="noStrike" kern="1200" cap="none" spc="0" normalizeH="0" baseline="0" noProof="0" dirty="0">
                <a:ln>
                  <a:noFill/>
                </a:ln>
                <a:solidFill>
                  <a:srgbClr val="F79646">
                    <a:lumMod val="50000"/>
                  </a:srgbClr>
                </a:solidFill>
                <a:effectLst/>
                <a:uLnTx/>
                <a:uFillTx/>
                <a:latin typeface="Arial" charset="0"/>
                <a:ea typeface="+mn-ea"/>
                <a:cs typeface="+mn-cs"/>
              </a:rPr>
              <a:t> (P3 2020/21)</a:t>
            </a:r>
          </a:p>
        </p:txBody>
      </p:sp>
      <p:pic>
        <p:nvPicPr>
          <p:cNvPr id="5" name="Picture 4" descr="A picture containing stone, cement&#10;&#10;Description automatically generated">
            <a:extLst>
              <a:ext uri="{FF2B5EF4-FFF2-40B4-BE49-F238E27FC236}">
                <a16:creationId xmlns:a16="http://schemas.microsoft.com/office/drawing/2014/main" id="{DDC843CB-8101-4AF5-9674-26D108825F8E}"/>
              </a:ext>
            </a:extLst>
          </p:cNvPr>
          <p:cNvPicPr>
            <a:picLocks noChangeAspect="1"/>
          </p:cNvPicPr>
          <p:nvPr/>
        </p:nvPicPr>
        <p:blipFill rotWithShape="1">
          <a:blip r:embed="rId9">
            <a:extLst>
              <a:ext uri="{28A0092B-C50C-407E-A947-70E740481C1C}">
                <a14:useLocalDpi xmlns:a14="http://schemas.microsoft.com/office/drawing/2010/main" val="0"/>
              </a:ext>
            </a:extLst>
          </a:blip>
          <a:srcRect l="21321" t="7549" r="9856"/>
          <a:stretch/>
        </p:blipFill>
        <p:spPr>
          <a:xfrm rot="5400000">
            <a:off x="7045605" y="4011614"/>
            <a:ext cx="1862829" cy="1876761"/>
          </a:xfrm>
          <a:prstGeom prst="rect">
            <a:avLst/>
          </a:prstGeom>
          <a:ln>
            <a:solidFill>
              <a:schemeClr val="tx1"/>
            </a:solidFill>
          </a:ln>
        </p:spPr>
      </p:pic>
      <p:pic>
        <p:nvPicPr>
          <p:cNvPr id="6" name="Picture 5">
            <a:extLst>
              <a:ext uri="{FF2B5EF4-FFF2-40B4-BE49-F238E27FC236}">
                <a16:creationId xmlns:a16="http://schemas.microsoft.com/office/drawing/2014/main" id="{462474B2-021F-4480-ACF3-07FFA8D83FE7}"/>
              </a:ext>
            </a:extLst>
          </p:cNvPr>
          <p:cNvPicPr>
            <a:picLocks noChangeAspect="1"/>
          </p:cNvPicPr>
          <p:nvPr/>
        </p:nvPicPr>
        <p:blipFill>
          <a:blip r:embed="rId10"/>
          <a:stretch>
            <a:fillRect/>
          </a:stretch>
        </p:blipFill>
        <p:spPr>
          <a:xfrm>
            <a:off x="1547663" y="4209156"/>
            <a:ext cx="4010655" cy="1589306"/>
          </a:xfrm>
          <a:prstGeom prst="rect">
            <a:avLst/>
          </a:prstGeom>
          <a:ln>
            <a:solidFill>
              <a:schemeClr val="tx1"/>
            </a:solidFill>
          </a:ln>
        </p:spPr>
      </p:pic>
    </p:spTree>
    <p:extLst>
      <p:ext uri="{BB962C8B-B14F-4D97-AF65-F5344CB8AC3E}">
        <p14:creationId xmlns:p14="http://schemas.microsoft.com/office/powerpoint/2010/main" val="2829506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655AB9-DFF2-4238-BFB0-E921EC30E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3.xml><?xml version="1.0" encoding="utf-8"?>
<ds:datastoreItem xmlns:ds="http://schemas.openxmlformats.org/officeDocument/2006/customXml" ds:itemID="{C26BC187-73F2-4D7E-BE36-8283305D998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b9c3b65-a8e1-4122-bbc7-2a19ba1eb34d"/>
    <ds:schemaRef ds:uri="http://purl.org/dc/terms/"/>
    <ds:schemaRef ds:uri="1182365e-51d5-46c9-b491-c6cba440cd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13175</TotalTime>
  <Words>3970</Words>
  <Application>Microsoft Office PowerPoint</Application>
  <PresentationFormat>On-screen Show (4:3)</PresentationFormat>
  <Paragraphs>200</Paragraphs>
  <Slides>18</Slides>
  <Notes>16</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18</vt:i4>
      </vt:variant>
    </vt:vector>
  </HeadingPairs>
  <TitlesOfParts>
    <vt:vector size="33" baseType="lpstr">
      <vt:lpstr>Arial</vt:lpstr>
      <vt:lpstr>Calibri</vt:lpstr>
      <vt:lpstr>Calibri Light</vt:lpstr>
      <vt:lpstr>Cavolini</vt:lpstr>
      <vt:lpstr>Comic Sans MS</vt:lpstr>
      <vt:lpstr>Network Rail Sans</vt:lpstr>
      <vt:lpstr>Wingdings</vt:lpstr>
      <vt:lpstr>2_Office Theme</vt:lpstr>
      <vt:lpstr>Blank front cover</vt:lpstr>
      <vt:lpstr>3_Office Theme</vt:lpstr>
      <vt:lpstr>7_Office Theme</vt:lpstr>
      <vt:lpstr>1_Office Theme</vt:lpstr>
      <vt:lpstr>4_Office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Andrea De La Mothe</cp:lastModifiedBy>
  <cp:revision>16</cp:revision>
  <cp:lastPrinted>2019-06-27T14:00:02Z</cp:lastPrinted>
  <dcterms:created xsi:type="dcterms:W3CDTF">2018-03-02T12:05:12Z</dcterms:created>
  <dcterms:modified xsi:type="dcterms:W3CDTF">2021-06-08T08:31:57Z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2021-06-04T09:25:17Z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