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 id="2147484077" r:id="rId5"/>
    <p:sldMasterId id="2147484089" r:id="rId6"/>
    <p:sldMasterId id="2147484104" r:id="rId7"/>
    <p:sldMasterId id="2147484119" r:id="rId8"/>
    <p:sldMasterId id="2147484126" r:id="rId9"/>
  </p:sldMasterIdLst>
  <p:notesMasterIdLst>
    <p:notesMasterId r:id="rId33"/>
  </p:notesMasterIdLst>
  <p:handoutMasterIdLst>
    <p:handoutMasterId r:id="rId34"/>
  </p:handoutMasterIdLst>
  <p:sldIdLst>
    <p:sldId id="395" r:id="rId10"/>
    <p:sldId id="436" r:id="rId11"/>
    <p:sldId id="1235" r:id="rId12"/>
    <p:sldId id="1258" r:id="rId13"/>
    <p:sldId id="1273" r:id="rId14"/>
    <p:sldId id="1256" r:id="rId15"/>
    <p:sldId id="1263" r:id="rId16"/>
    <p:sldId id="1228" r:id="rId17"/>
    <p:sldId id="1181" r:id="rId18"/>
    <p:sldId id="1183" r:id="rId19"/>
    <p:sldId id="1271" r:id="rId20"/>
    <p:sldId id="1237" r:id="rId21"/>
    <p:sldId id="1272" r:id="rId22"/>
    <p:sldId id="1267" r:id="rId23"/>
    <p:sldId id="1229" r:id="rId24"/>
    <p:sldId id="1266" r:id="rId25"/>
    <p:sldId id="1268" r:id="rId26"/>
    <p:sldId id="1269" r:id="rId27"/>
    <p:sldId id="1187" r:id="rId28"/>
    <p:sldId id="1186" r:id="rId29"/>
    <p:sldId id="1257" r:id="rId30"/>
    <p:sldId id="1210" r:id="rId31"/>
    <p:sldId id="1194" r:id="rId32"/>
  </p:sldIdLst>
  <p:sldSz cx="9144000" cy="6858000" type="screen4x3"/>
  <p:notesSz cx="6797675" cy="9928225"/>
  <p:custDataLst>
    <p:tags r:id="rId35"/>
  </p:custDataLst>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Default Section" id="{7618E53A-C01B-4DB0-B828-018D2B83BE73}">
          <p14:sldIdLst>
            <p14:sldId id="395"/>
            <p14:sldId id="436"/>
            <p14:sldId id="1235"/>
            <p14:sldId id="1258"/>
            <p14:sldId id="1273"/>
            <p14:sldId id="1256"/>
            <p14:sldId id="1263"/>
            <p14:sldId id="1228"/>
            <p14:sldId id="1181"/>
            <p14:sldId id="1183"/>
            <p14:sldId id="1271"/>
            <p14:sldId id="1237"/>
            <p14:sldId id="1272"/>
            <p14:sldId id="1267"/>
            <p14:sldId id="1229"/>
            <p14:sldId id="1266"/>
            <p14:sldId id="1268"/>
            <p14:sldId id="1269"/>
            <p14:sldId id="1187"/>
            <p14:sldId id="1186"/>
            <p14:sldId id="1257"/>
            <p14:sldId id="1210"/>
            <p14:sldId id="1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Capstick" initials="TC" lastIdx="12" clrIdx="0">
    <p:extLst>
      <p:ext uri="{19B8F6BF-5375-455C-9EA6-DF929625EA0E}">
        <p15:presenceInfo xmlns:p15="http://schemas.microsoft.com/office/powerpoint/2012/main" userId="S::tcapstic@networkrail.co.uk::091ad6f2-cf95-4357-ac15-b7ee3880f581" providerId="AD"/>
      </p:ext>
    </p:extLst>
  </p:cmAuthor>
  <p:cmAuthor id="2" name="Achilleus Iheozor-Ejiofor" initials="AI" lastIdx="1" clrIdx="1">
    <p:extLst>
      <p:ext uri="{19B8F6BF-5375-455C-9EA6-DF929625EA0E}">
        <p15:presenceInfo xmlns:p15="http://schemas.microsoft.com/office/powerpoint/2012/main" userId="S::aiejiofo@networkrail.co.uk::5712568b-125a-4fb7-be38-ed1b44786f72" providerId="AD"/>
      </p:ext>
    </p:extLst>
  </p:cmAuthor>
  <p:cmAuthor id="3" name="Andrea De La Mothe" initials="ADLM" lastIdx="3" clrIdx="2">
    <p:extLst>
      <p:ext uri="{19B8F6BF-5375-455C-9EA6-DF929625EA0E}">
        <p15:presenceInfo xmlns:p15="http://schemas.microsoft.com/office/powerpoint/2012/main" userId="S::ADeLaM@networkrail.co.uk::96de3e10-38e9-4135-9e64-2e8a8f816a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6D2B"/>
    <a:srgbClr val="452381"/>
    <a:srgbClr val="016BA7"/>
    <a:srgbClr val="FF3399"/>
    <a:srgbClr val="FFFFCC"/>
    <a:srgbClr val="3FB499"/>
    <a:srgbClr val="797979"/>
    <a:srgbClr val="CC154E"/>
    <a:srgbClr val="A2A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931A4-F03A-434B-A22B-A4B7C27556F7}" v="15" dt="2021-07-02T06:51:53.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p:scale>
          <a:sx n="107" d="100"/>
          <a:sy n="107" d="100"/>
        </p:scale>
        <p:origin x="852" y="120"/>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3" name="Rectangle 3"/>
          <p:cNvSpPr>
            <a:spLocks noGrp="1" noChangeArrowheads="1"/>
          </p:cNvSpPr>
          <p:nvPr>
            <p:ph type="dt" sz="quarter"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4" name="Rectangle 4"/>
          <p:cNvSpPr>
            <a:spLocks noGrp="1" noChangeArrowheads="1"/>
          </p:cNvSpPr>
          <p:nvPr>
            <p:ph type="ftr" sz="quarter" idx="2"/>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5" name="Rectangle 5"/>
          <p:cNvSpPr>
            <a:spLocks noGrp="1" noChangeArrowheads="1"/>
          </p:cNvSpPr>
          <p:nvPr>
            <p:ph type="sldNum" sz="quarter" idx="3"/>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dirty="0"/>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099" name="Rectangle 3"/>
          <p:cNvSpPr>
            <a:spLocks noGrp="1" noChangeArrowheads="1"/>
          </p:cNvSpPr>
          <p:nvPr>
            <p:ph type="dt"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103" name="Rectangle 7"/>
          <p:cNvSpPr>
            <a:spLocks noGrp="1" noChangeArrowheads="1"/>
          </p:cNvSpPr>
          <p:nvPr>
            <p:ph type="sldNum" sz="quarter" idx="5"/>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dirty="0"/>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to Managers</a:t>
            </a:r>
          </a:p>
          <a:p>
            <a:r>
              <a:rPr lang="en-GB" b="0" dirty="0"/>
              <a:t>To view any links in the slides, you need to have PowerPoint in Slide Show mode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520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874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4074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3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168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469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84551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Learning points</a:t>
            </a:r>
          </a:p>
          <a:p>
            <a:pPr marL="285750" lvl="0" indent="-285750">
              <a:buFont typeface="Arial" panose="020B0604020202020204" pitchFamily="34" charset="0"/>
              <a:buChar char="•"/>
              <a:defRPr/>
            </a:pPr>
            <a:r>
              <a:rPr lang="en-GB" sz="1200" dirty="0">
                <a:solidFill>
                  <a:prstClr val="black"/>
                </a:solidFill>
                <a:latin typeface="Network Rail Sans" panose="02000000040000020004" pitchFamily="2" charset="0"/>
              </a:rPr>
              <a:t>Why is it important to know the difference between emergency works, urgent reactive/non-emergency unplanned works, and planned works?</a:t>
            </a:r>
          </a:p>
          <a:p>
            <a:pPr marL="285750" lvl="0" indent="-285750">
              <a:buFont typeface="Arial" panose="020B0604020202020204" pitchFamily="34" charset="0"/>
              <a:buChar char="•"/>
              <a:defRPr/>
            </a:pPr>
            <a:r>
              <a:rPr lang="en-GB" sz="1200" dirty="0">
                <a:solidFill>
                  <a:prstClr val="black"/>
                </a:solidFill>
                <a:latin typeface="Network Rail Sans" panose="02000000040000020004" pitchFamily="2" charset="0"/>
              </a:rPr>
              <a:t>How could you play a part in ensuring that your project has appropriate permits, licensing and consent process when necessary?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40342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0617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986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FWI measure explained</a:t>
            </a:r>
          </a:p>
          <a:p>
            <a:endParaRPr lang="en-GB" b="1" dirty="0"/>
          </a:p>
          <a:p>
            <a:r>
              <a:rPr lang="en-GB" b="0" dirty="0"/>
              <a:t>Network Rail defines a work place injury as any injury sustained by staff, both direct employees and contractor/suppliers, while undertaking activities connected with Network Rail’s business.  </a:t>
            </a:r>
          </a:p>
          <a:p>
            <a:r>
              <a:rPr lang="en-GB" b="0" dirty="0"/>
              <a:t>All reported injuries are to be entered into SMIS, the companies corporate Safety Management Intelligence System.  </a:t>
            </a:r>
          </a:p>
          <a:p>
            <a:r>
              <a:rPr lang="en-GB" b="0" dirty="0"/>
              <a:t>Fatality weighted injury rate (FWIR) is a KPI that uses the following calculation: </a:t>
            </a:r>
          </a:p>
          <a:p>
            <a:r>
              <a:rPr lang="en-GB" b="0" dirty="0"/>
              <a:t>The number of fatalities, plus the (number of specified injuries / 10) plus the (number of 3+ lost day injuries / 200) plus the (number of all other injuries / 1000) divided by the hours worked, multiplied by 1,000,000, over the last 13 periods </a:t>
            </a:r>
          </a:p>
          <a:p>
            <a:r>
              <a:rPr lang="en-GB" b="0" dirty="0"/>
              <a:t>RIDDOR reporting shall be based on the requirements of the RIDDOR 2013 regulations and the ORR guidance http://orr.gov.uk/__data/assets/pdf_file/0010/2332/riddor-guidance.pdf.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808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415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349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773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0095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801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469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11451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7.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144890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310003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025795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2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49167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09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0081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9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71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3191427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54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B66-40ED-4331-A0D7-1BA52CA958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B78B4A-451E-4990-AAF3-46BB9C30E4E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90C57-BDCE-43CA-A642-A1D9B69825A4}"/>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5" name="Footer Placeholder 4">
            <a:extLst>
              <a:ext uri="{FF2B5EF4-FFF2-40B4-BE49-F238E27FC236}">
                <a16:creationId xmlns:a16="http://schemas.microsoft.com/office/drawing/2014/main" id="{2D514261-BF15-45C8-8D76-0EEA45013E4A}"/>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6FCAA44-8106-4ED6-8FF7-66CCD67D8E9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5151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421A-FEBC-4127-A226-32FE04CD60A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B390E-1C9F-4AA5-A404-68E7D3051DA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5EAE2-8C2F-465C-9929-A9DA97962B2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5" name="Footer Placeholder 4">
            <a:extLst>
              <a:ext uri="{FF2B5EF4-FFF2-40B4-BE49-F238E27FC236}">
                <a16:creationId xmlns:a16="http://schemas.microsoft.com/office/drawing/2014/main" id="{87D3C80B-B777-4AFF-972F-58CC14DABB0F}"/>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6C7CEE7-02F8-45DA-87F3-34EC7830F43D}"/>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93889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2D8-E48E-4BC6-A756-14C003DDDDA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E7CB9-CCE5-488B-AB88-FE053495082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6F150D-4FF6-4C21-907F-45F45AFB131E}"/>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5" name="Footer Placeholder 4">
            <a:extLst>
              <a:ext uri="{FF2B5EF4-FFF2-40B4-BE49-F238E27FC236}">
                <a16:creationId xmlns:a16="http://schemas.microsoft.com/office/drawing/2014/main" id="{CFD4A434-E6F7-4374-9549-96C7D701B90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99F3ED4-FB94-4B90-9F83-B60BFDDF9FD0}"/>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1830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B25B-5AB9-43C7-8615-7095167A09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82681-7B6E-48A2-968A-60CF60AD602D}"/>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66B1A8-FDCD-4067-A4EC-1278C0E444F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45A8E6-0357-424F-93EA-D91B0369B75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6" name="Footer Placeholder 5">
            <a:extLst>
              <a:ext uri="{FF2B5EF4-FFF2-40B4-BE49-F238E27FC236}">
                <a16:creationId xmlns:a16="http://schemas.microsoft.com/office/drawing/2014/main" id="{5FFC361A-D107-43C9-852F-E8FE9210B037}"/>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F69782A4-58A5-4425-8CA4-0207F9A99991}"/>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69345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8C3D-9520-4C10-AACC-149CD478E61A}"/>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FC8B0-7753-49E3-9B06-560430CDBBA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4E8743-C340-4944-827F-053CB74051FB}"/>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013AAB-8EFB-4FE2-99A1-80DA343E15B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1FDB2-B6EA-4283-AFA6-A06444F2F771}"/>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26C4E-2537-4C80-B830-92CCE3A8E560}"/>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8" name="Footer Placeholder 7">
            <a:extLst>
              <a:ext uri="{FF2B5EF4-FFF2-40B4-BE49-F238E27FC236}">
                <a16:creationId xmlns:a16="http://schemas.microsoft.com/office/drawing/2014/main" id="{6E09066A-CBF5-4CDF-9EF0-EC71FD8E672B}"/>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89F35823-94E2-4810-8511-61F88C9340C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92459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31153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6C8E-79AE-4776-B3EF-EF18CE4F76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24047-04BD-4119-9FFA-417B40F8034A}"/>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4" name="Footer Placeholder 3">
            <a:extLst>
              <a:ext uri="{FF2B5EF4-FFF2-40B4-BE49-F238E27FC236}">
                <a16:creationId xmlns:a16="http://schemas.microsoft.com/office/drawing/2014/main" id="{ABB5F7E9-650E-4CB3-BE44-FEBE8105BB5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B8498819-2125-41DE-80E9-3663BF15FF7E}"/>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56718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F773A-9A36-42EE-A490-25F3F05F319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3" name="Footer Placeholder 2">
            <a:extLst>
              <a:ext uri="{FF2B5EF4-FFF2-40B4-BE49-F238E27FC236}">
                <a16:creationId xmlns:a16="http://schemas.microsoft.com/office/drawing/2014/main" id="{2C3A0F2E-D544-4679-85A2-631EF30FCF64}"/>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8B903DC-5598-45C0-A888-2BE089F494AA}"/>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34249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F4D0-427D-471F-89B2-79DA1140BAB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69A393-14BE-49E3-A659-B08A702F10A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729134-1B7F-45BA-80B9-EE10997888D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9D31E-ECAB-4742-AD74-3A390F5F6889}"/>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6" name="Footer Placeholder 5">
            <a:extLst>
              <a:ext uri="{FF2B5EF4-FFF2-40B4-BE49-F238E27FC236}">
                <a16:creationId xmlns:a16="http://schemas.microsoft.com/office/drawing/2014/main" id="{48010503-1963-470D-B75B-4463A55A22C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34E6A807-A48D-412A-8865-1F512BF93DEC}"/>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08062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BDB5-2FE8-4C66-9E91-D2A84F52C32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D730A-B221-4C1B-ACF3-852AF656D352}"/>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CEC3398-2BAE-4FE9-978A-8FBC2F382AA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9D035-54BD-4EE0-9CBB-FC153F5347B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6" name="Footer Placeholder 5">
            <a:extLst>
              <a:ext uri="{FF2B5EF4-FFF2-40B4-BE49-F238E27FC236}">
                <a16:creationId xmlns:a16="http://schemas.microsoft.com/office/drawing/2014/main" id="{0E2376AC-10B3-4D17-873A-E32696C0CD2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A7A18EDD-4CD6-40B3-B66D-6B0EABBA21E2}"/>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0850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1F9-C634-4CB5-AFAF-FF52A315E0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80F3F-097B-4406-9A3F-1DFD7095696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D466A-4DE5-48BB-983D-563DD18D61A7}"/>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5" name="Footer Placeholder 4">
            <a:extLst>
              <a:ext uri="{FF2B5EF4-FFF2-40B4-BE49-F238E27FC236}">
                <a16:creationId xmlns:a16="http://schemas.microsoft.com/office/drawing/2014/main" id="{9B7906F3-1166-448B-9796-34DD143322F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7014ED7D-8378-4336-9B12-08AECE71ACF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79933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E46BF-629B-42CF-B698-94FDDF3B61F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A891C-B2F3-49F6-838D-CC03CF38715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7C244-6914-4E68-9ED0-096DC87E5F43}"/>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08/07/2021</a:t>
            </a:fld>
            <a:endParaRPr lang="en-GB" dirty="0"/>
          </a:p>
        </p:txBody>
      </p:sp>
      <p:sp>
        <p:nvSpPr>
          <p:cNvPr id="5" name="Footer Placeholder 4">
            <a:extLst>
              <a:ext uri="{FF2B5EF4-FFF2-40B4-BE49-F238E27FC236}">
                <a16:creationId xmlns:a16="http://schemas.microsoft.com/office/drawing/2014/main" id="{32166AA7-CE1D-4135-82B3-3EAE6B12755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19300B8-17DD-490E-9C7F-5645CB2CBA1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20454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5"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823290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433350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2634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9"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4778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38515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95649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980162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39819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4253118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30290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7"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727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1"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93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5"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7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95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3636476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2920490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29883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7"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39375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846529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75435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865729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1"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174736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2094912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5"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1379832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404991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198599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84347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128661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16458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9"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583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1204833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345593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2944185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291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547230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7"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6259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902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238699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1"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109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8"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914106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2710628" y="1501152"/>
            <a:ext cx="3722744" cy="4320073"/>
          </a:xfrm>
          <a:prstGeom prst="rect">
            <a:avLst/>
          </a:prstGeom>
          <a:solidFill>
            <a:schemeClr val="bg1"/>
          </a:solidFill>
        </p:spPr>
        <p:txBody>
          <a:bodyPr anchor="ctr">
            <a:normAutofit/>
          </a:bodyPr>
          <a:lstStyle>
            <a:lvl1pPr marL="0" indent="0" algn="ctr">
              <a:buNone/>
              <a:defRPr sz="495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1098168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259759" y="0"/>
            <a:ext cx="309773"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914866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1" name="Group 20"/>
          <p:cNvGrpSpPr/>
          <p:nvPr userDrawn="1"/>
        </p:nvGrpSpPr>
        <p:grpSpPr>
          <a:xfrm>
            <a:off x="8573578" y="928689"/>
            <a:ext cx="309773"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274184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5" name="Group 24"/>
          <p:cNvGrpSpPr/>
          <p:nvPr userDrawn="1"/>
        </p:nvGrpSpPr>
        <p:grpSpPr>
          <a:xfrm>
            <a:off x="4412149" y="0"/>
            <a:ext cx="309773"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338895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922729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4279047"/>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6745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3147905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grpSp>
        <p:nvGrpSpPr>
          <p:cNvPr id="2" name="Group 1"/>
          <p:cNvGrpSpPr/>
          <p:nvPr userDrawn="1"/>
        </p:nvGrpSpPr>
        <p:grpSpPr>
          <a:xfrm>
            <a:off x="7056" y="5731445"/>
            <a:ext cx="9136944"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699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40274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29751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252239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19.xml"/><Relationship Id="rId3" Type="http://schemas.openxmlformats.org/officeDocument/2006/relationships/slideLayout" Target="../slideLayouts/slideLayout28.xml"/><Relationship Id="rId21" Type="http://schemas.openxmlformats.org/officeDocument/2006/relationships/image" Target="../media/image2.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8.xml"/><Relationship Id="rId2" Type="http://schemas.openxmlformats.org/officeDocument/2006/relationships/slideLayout" Target="../slideLayouts/slideLayout27.xml"/><Relationship Id="rId16" Type="http://schemas.openxmlformats.org/officeDocument/2006/relationships/vmlDrawing" Target="../drawings/vmlDrawing9.vml"/><Relationship Id="rId20"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oleObject" Target="../embeddings/oleObject9.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35.xml"/><Relationship Id="rId3" Type="http://schemas.openxmlformats.org/officeDocument/2006/relationships/slideLayout" Target="../slideLayouts/slideLayout42.xml"/><Relationship Id="rId21" Type="http://schemas.openxmlformats.org/officeDocument/2006/relationships/image" Target="../media/image2.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34.xml"/><Relationship Id="rId2" Type="http://schemas.openxmlformats.org/officeDocument/2006/relationships/slideLayout" Target="../slideLayouts/slideLayout41.xml"/><Relationship Id="rId16" Type="http://schemas.openxmlformats.org/officeDocument/2006/relationships/vmlDrawing" Target="../drawings/vmlDrawing17.vml"/><Relationship Id="rId20"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oleObject" Target="../embeddings/oleObject17.bin"/><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6.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2745523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B50D2DAB-5E80-4D61-9D65-6A0C7C0AB328}"/>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21959407"/>
      </p:ext>
    </p:extLst>
  </p:cSld>
  <p:clrMap bg1="lt1" tx1="dk1" bg2="lt2" tx2="dk2" accent1="accent1" accent2="accent2" accent3="accent3" accent4="accent4" accent5="accent5" accent6="accent6" hlink="hlink" folHlink="folHlink"/>
  <p:sldLayoutIdLst>
    <p:sldLayoutId id="2147484043" r:id="rId1"/>
    <p:sldLayoutId id="2147484030" r:id="rId2"/>
    <p:sldLayoutId id="2147484031" r:id="rId3"/>
    <p:sldLayoutId id="2147484033" r:id="rId4"/>
    <p:sldLayoutId id="2147484034" r:id="rId5"/>
    <p:sldLayoutId id="2147484035" r:id="rId6"/>
    <p:sldLayoutId id="2147484074" r:id="rId7"/>
    <p:sldLayoutId id="2147484075" r:id="rId8"/>
    <p:sldLayoutId id="2147484076" r:id="rId9"/>
    <p:sldLayoutId id="2147484032" r:id="rId10"/>
    <p:sldLayoutId id="2147484036" r:id="rId11"/>
    <p:sldLayoutId id="2147484037" r:id="rId12"/>
    <p:sldLayoutId id="2147484041" r:id="rId13"/>
    <p:sldLayoutId id="2147484042"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435109E2-70C7-4321-9C30-59F20D16EA8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6244935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78A1EA3-54DC-4CE0-A7BA-4A14AA55EB3C}"/>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7882138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196697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3"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265F875B-1374-4808-B462-1991D721E0A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181944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35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35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CAD2AE4-A90A-45D2-89BD-FE5728432597}"/>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01259939"/>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5011" y="1"/>
            <a:ext cx="148898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8319332" y="6532802"/>
            <a:ext cx="637701" cy="184192"/>
          </a:xfrm>
          <a:prstGeom prst="rect">
            <a:avLst/>
          </a:prstGeom>
        </p:spPr>
        <p:txBody>
          <a:bodyPr anchor="ctr" anchorCtr="0"/>
          <a:lstStyle>
            <a:lvl1pPr algn="r">
              <a:defRPr sz="9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470" y="-2006571"/>
            <a:ext cx="9141060" cy="1895095"/>
          </a:xfrm>
          <a:prstGeom prst="rect">
            <a:avLst/>
          </a:prstGeom>
          <a:solidFill>
            <a:srgbClr val="005172"/>
          </a:solidFill>
          <a:ln w="12700" cap="flat" cmpd="sng" algn="ctr">
            <a:noFill/>
            <a:prstDash val="solid"/>
            <a:miter lim="800000"/>
          </a:ln>
          <a:effectLst/>
        </p:spPr>
        <p:txBody>
          <a:bodyPr lIns="81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000" marR="0" lvl="0" indent="0"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GB" sz="135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5400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mn-lt"/>
              <a:ea typeface="+mn-ea"/>
              <a:cs typeface="+mn-cs"/>
            </a:endParaRP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To do this:</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5400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35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9E5FC487-B5F3-44D2-8F31-264D295DF49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864075422"/>
      </p:ext>
    </p:extLst>
  </p:cSld>
  <p:clrMap bg1="lt1" tx1="dk1" bg2="lt2" tx2="dk2" accent1="accent1" accent2="accent2" accent3="accent3" accent4="accent4" accent5="accent5" accent6="accent6" hlink="hlink" folHlink="folHlink"/>
  <p:sldLayoutIdLst>
    <p:sldLayoutId id="214748412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mailto:Martyn.Shaftoe@networkrail.co.uk" TargetMode="External"/><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www.google.co.uk/url?sa=i&amp;rct=j&amp;q=&amp;esrc=s&amp;source=images&amp;cd=&amp;cad=rja&amp;uact=8&amp;ved=0ahUKEwj91srw2PfXAhVBrhQKHWOQB0AQjRwIBw&amp;url=https://thenounproject.com/term/information/5949/&amp;psig=AOvVaw0MvigNjW8Fjmn9jbb46BfJ&amp;ust=1512729018945348" TargetMode="External"/><Relationship Id="rId4" Type="http://schemas.openxmlformats.org/officeDocument/2006/relationships/hyperlink" Target="https://networkrail.sharepoint.com/sites/TrackWorkSafetyProgrammeWesse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elaine.baluyut@networkrail.co.uk" TargetMode="Externa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www.google.co.uk/url?sa=i&amp;rct=j&amp;q=&amp;esrc=s&amp;source=images&amp;cd=&amp;cad=rja&amp;uact=8&amp;ved=0ahUKEwj91srw2PfXAhVBrhQKHWOQB0AQjRwIBw&amp;url=https://thenounproject.com/term/information/5949/&amp;psig=AOvVaw0MvigNjW8Fjmn9jbb46BfJ&amp;ust=1512729018945348"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file:///\\NC2V04FDC02\DFSRoot$\SZ\WMAGroups\01%20-%20Route%20IM%20Director%20-%20Wessex\02%20-%20Route%20Safety%20Hour%20Reporting\02%20-%20Route%20Safety%20Hour%20Reporting\Safety%20Cascade%2021-22\P32122\GERT8000-HB10%20Iss%203.pdf" TargetMode="External"/><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oleObject" Target="../embeddings/oleObject28.bin"/><Relationship Id="rId5" Type="http://schemas.openxmlformats.org/officeDocument/2006/relationships/notesSlide" Target="../notesSlides/notesSlide9.xml"/><Relationship Id="rId10" Type="http://schemas.openxmlformats.org/officeDocument/2006/relationships/image" Target="../media/image29.jpeg"/><Relationship Id="rId4" Type="http://schemas.openxmlformats.org/officeDocument/2006/relationships/slideLayout" Target="../slideLayouts/slideLayout28.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hyperlink" Target="file:///\\BASV01FDC01\DFSRoot$\SZ\WMAGroups\01%20-%20Route%20IM%20Director%20-%20Wessex\02%20-%20Route%20Safety%20Hour%20Reporting\02%20-%20Route%20Safety%20Hour%20Reporting\Safety%20Cascade%2021-22\P32122\Local%20Safety%20Advice%2021-01%20-%20Hazard%20Directory%20Changes.pdf" TargetMode="External"/><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oleObject" Target="../embeddings/oleObject28.bin"/><Relationship Id="rId5" Type="http://schemas.openxmlformats.org/officeDocument/2006/relationships/notesSlide" Target="../notesSlides/notesSlide10.xml"/><Relationship Id="rId10" Type="http://schemas.openxmlformats.org/officeDocument/2006/relationships/image" Target="../media/image30.emf"/><Relationship Id="rId4" Type="http://schemas.openxmlformats.org/officeDocument/2006/relationships/slideLayout" Target="../slideLayouts/slideLayout28.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oleObject" Target="../embeddings/oleObject28.bin"/><Relationship Id="rId5" Type="http://schemas.openxmlformats.org/officeDocument/2006/relationships/notesSlide" Target="../notesSlides/notesSlide11.xml"/><Relationship Id="rId4" Type="http://schemas.openxmlformats.org/officeDocument/2006/relationships/slideLayout" Target="../slideLayouts/slideLayout28.xml"/><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hyperlink" Target="mailto:SouthernRegionRoadFleet@networkrail.co.uk" TargetMode="External"/><Relationship Id="rId13" Type="http://schemas.openxmlformats.org/officeDocument/2006/relationships/image" Target="../media/image32.png"/><Relationship Id="rId18" Type="http://schemas.openxmlformats.org/officeDocument/2006/relationships/hyperlink" Target="https://forms.office.com/Pages/ResponsePage.aspx?id=4cMswn9dTU--A9WhWMyUCYVE6oKs8oZOtgOkbsX-DulUNDY1WVZOQ1JVWVFDVEQzOVIwTFhQQ1o5RS4u" TargetMode="External"/><Relationship Id="rId3" Type="http://schemas.openxmlformats.org/officeDocument/2006/relationships/tags" Target="../tags/tag71.xml"/><Relationship Id="rId7" Type="http://schemas.openxmlformats.org/officeDocument/2006/relationships/image" Target="../media/image1.emf"/><Relationship Id="rId12" Type="http://schemas.openxmlformats.org/officeDocument/2006/relationships/hyperlink" Target="mailto:Paul.Matthews2@Networkrail.co.uk" TargetMode="External"/><Relationship Id="rId17" Type="http://schemas.openxmlformats.org/officeDocument/2006/relationships/hyperlink" Target="https://www.gov.uk/view-driving-licence" TargetMode="External"/><Relationship Id="rId2" Type="http://schemas.openxmlformats.org/officeDocument/2006/relationships/tags" Target="../tags/tag70.xml"/><Relationship Id="rId16" Type="http://schemas.openxmlformats.org/officeDocument/2006/relationships/hyperlink" Target="https://www.automotional.com/nsc/booking_form" TargetMode="External"/><Relationship Id="rId1" Type="http://schemas.openxmlformats.org/officeDocument/2006/relationships/vmlDrawing" Target="../drawings/vmlDrawing35.vml"/><Relationship Id="rId6" Type="http://schemas.openxmlformats.org/officeDocument/2006/relationships/oleObject" Target="../embeddings/oleObject29.bin"/><Relationship Id="rId11" Type="http://schemas.openxmlformats.org/officeDocument/2006/relationships/hyperlink" Target="mailto:Scott.Bourne@Networkrail.co.uk" TargetMode="External"/><Relationship Id="rId5" Type="http://schemas.openxmlformats.org/officeDocument/2006/relationships/notesSlide" Target="../notesSlides/notesSlide12.xml"/><Relationship Id="rId15" Type="http://schemas.openxmlformats.org/officeDocument/2006/relationships/hyperlink" Target="https://networkrail.sharepoint.com/sites/myconnect/routeservices/Pages/Road-Fleet-2019.aspx" TargetMode="External"/><Relationship Id="rId10" Type="http://schemas.openxmlformats.org/officeDocument/2006/relationships/hyperlink" Target="mailto:Darren.Matthias@Networkrail.co.uk" TargetMode="External"/><Relationship Id="rId4" Type="http://schemas.openxmlformats.org/officeDocument/2006/relationships/slideLayout" Target="../slideLayouts/slideLayout28.xml"/><Relationship Id="rId9" Type="http://schemas.openxmlformats.org/officeDocument/2006/relationships/image" Target="../media/image19.png"/><Relationship Id="rId14" Type="http://schemas.openxmlformats.org/officeDocument/2006/relationships/image" Target="../media/image33.sv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3.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oleObject" Target="../embeddings/oleObject29.bin"/><Relationship Id="rId11" Type="http://schemas.openxmlformats.org/officeDocument/2006/relationships/image" Target="../media/image36.png"/><Relationship Id="rId5" Type="http://schemas.openxmlformats.org/officeDocument/2006/relationships/notesSlide" Target="../notesSlides/notesSlide13.xml"/><Relationship Id="rId10" Type="http://schemas.openxmlformats.org/officeDocument/2006/relationships/image" Target="../media/image35.png"/><Relationship Id="rId4" Type="http://schemas.openxmlformats.org/officeDocument/2006/relationships/slideLayout" Target="../slideLayouts/slideLayout28.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5.xml"/><Relationship Id="rId7" Type="http://schemas.openxmlformats.org/officeDocument/2006/relationships/image" Target="../media/image1.emf"/><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oleObject" Target="../embeddings/oleObject30.bin"/><Relationship Id="rId11" Type="http://schemas.openxmlformats.org/officeDocument/2006/relationships/image" Target="../media/image37.png"/><Relationship Id="rId5" Type="http://schemas.openxmlformats.org/officeDocument/2006/relationships/notesSlide" Target="../notesSlides/notesSlide14.xml"/><Relationship Id="rId10" Type="http://schemas.openxmlformats.org/officeDocument/2006/relationships/hyperlink" Target="https://networkrail.sharepoint.com/:v:/r/sites/myconnect/wessex/Documents/5873P_NR_CloseCall_V4_20210414%20Sub%201%20(3).mp4?csf=1&amp;web=1&amp;e=QOh1vs" TargetMode="External"/><Relationship Id="rId4" Type="http://schemas.openxmlformats.org/officeDocument/2006/relationships/slideLayout" Target="../slideLayouts/slideLayout28.xml"/><Relationship Id="rId9" Type="http://schemas.openxmlformats.org/officeDocument/2006/relationships/hyperlink" Target="https://network-rail.wistia.com/medias/2p830a0dr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7.xml"/><Relationship Id="rId7" Type="http://schemas.openxmlformats.org/officeDocument/2006/relationships/image" Target="../media/image1.emf"/><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oleObject" Target="../embeddings/oleObject30.bin"/><Relationship Id="rId11" Type="http://schemas.openxmlformats.org/officeDocument/2006/relationships/image" Target="../media/image40.emf"/><Relationship Id="rId5" Type="http://schemas.openxmlformats.org/officeDocument/2006/relationships/notesSlide" Target="../notesSlides/notesSlide15.xml"/><Relationship Id="rId10" Type="http://schemas.openxmlformats.org/officeDocument/2006/relationships/image" Target="../media/image39.jpeg"/><Relationship Id="rId4" Type="http://schemas.openxmlformats.org/officeDocument/2006/relationships/slideLayout" Target="../slideLayouts/slideLayout28.xml"/><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hyperlink" Target="file:///\\UKRDC3SDC43023\DFSRoot$\SZ\WMAGroups\01%20-%20Route%20IM%20Director%20-%20Wessex\02%20-%20Route%20Safety%20Hour%20Reporting\02%20-%20Route%20Safety%20Hour%20Reporting\Safety%20Cascade%2021-22\P32122\ReturntoworkformNRV3.doc" TargetMode="External"/><Relationship Id="rId2" Type="http://schemas.openxmlformats.org/officeDocument/2006/relationships/hyperlink" Target="https://safety.networkrail.co.uk/wp-content/uploads/2016/05/Return-to-work-meeting.pdf" TargetMode="Externa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41.png"/><Relationship Id="rId4" Type="http://schemas.openxmlformats.org/officeDocument/2006/relationships/hyperlink" Target="mailto:EmployeeRecords@networkrail.co.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1.xml"/><Relationship Id="rId7" Type="http://schemas.openxmlformats.org/officeDocument/2006/relationships/image" Target="../media/image1.emf"/><Relationship Id="rId12" Type="http://schemas.openxmlformats.org/officeDocument/2006/relationships/image" Target="../media/image18.emf"/><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oleObject" Target="../embeddings/oleObject25.bin"/><Relationship Id="rId11" Type="http://schemas.openxmlformats.org/officeDocument/2006/relationships/package" Target="../embeddings/Microsoft_Excel_Worksheet1.xlsx"/><Relationship Id="rId5" Type="http://schemas.openxmlformats.org/officeDocument/2006/relationships/notesSlide" Target="../notesSlides/notesSlide2.xml"/><Relationship Id="rId10" Type="http://schemas.openxmlformats.org/officeDocument/2006/relationships/image" Target="../media/image17.emf"/><Relationship Id="rId4" Type="http://schemas.openxmlformats.org/officeDocument/2006/relationships/slideLayout" Target="../slideLayouts/slideLayout28.xml"/><Relationship Id="rId9" Type="http://schemas.openxmlformats.org/officeDocument/2006/relationships/package" Target="../embeddings/Microsoft_Excel_Worksheet.xlsx"/></Relationships>
</file>

<file path=ppt/slides/_rels/slide20.xml.rels><?xml version="1.0" encoding="UTF-8" standalone="yes"?>
<Relationships xmlns="http://schemas.openxmlformats.org/package/2006/relationships"><Relationship Id="rId3" Type="http://schemas.openxmlformats.org/officeDocument/2006/relationships/hyperlink" Target="mailto:SouthernSustainability@networkrail.co.uk" TargetMode="External"/><Relationship Id="rId7" Type="http://schemas.openxmlformats.org/officeDocument/2006/relationships/hyperlink" Target="https://networkrail.sharepoint.com/sites/SouthernSustainabilityHub/SS%20Document%20Library/Forms/AllItems.aspx?id=%2Fsites%2FSouthernSustainabilityHub%2FSS%20Document%20Library%2FMisc%20Docs%2FEcology%20Handbook%2Epdf&amp;parent=%2Fsites%2FSouthernSustainabilityHub%2FSS%20Document%20Library%2FMisc%20Docs&amp;p=true&amp;originalPath=aHR0cHM6Ly9uZXR3b3JrcmFpbC5zaGFyZXBvaW50LmNvbS86Yjovcy9Tb3V0aGVyblN1c3RhaW5hYmlsaXR5SHViL0VZa1UyS1NNY3gxSHMzRkFoZzJQWURZQnlDRW1uakh0dk0xUzhlQnVLd0RmWXc_cnRpbWU9cUpuenN2VTIyVWc"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hyperlink" Target="https://web.microsoftstream.com/video/3fb26274-8feb-4040-8eab-de81a2bacd36?referrer=https:%2F%2Fnetworkrail.sharepoint.com%2F" TargetMode="External"/><Relationship Id="rId5" Type="http://schemas.openxmlformats.org/officeDocument/2006/relationships/hyperlink" Target="https://networkrail.sharepoint.com/sites/SouthernSustainabilityHub/SitePages/Consents-an.aspx" TargetMode="Externa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hyperlink" Target="https://www.justgiving.com/fundraising/keith-penn?newPage=Tru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file:///\\UKRDC3SDC43023\DFSRoot$\SZ\WMAGroups\01%20-%20Route%20IM%20Director%20-%20Wessex\02%20-%20Route%20Safety%20Hour%20Reporting\02%20-%20Route%20Safety%20Hour%20Reporting\Safety%20Cascade%2021-22\P32122\Safety-Advice-NRA21-09-Derailment-risk-following-engineering-work.pdf" TargetMode="External"/><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oleObject" Target="../embeddings/oleObject25.bin"/><Relationship Id="rId11" Type="http://schemas.openxmlformats.org/officeDocument/2006/relationships/image" Target="../media/image19.png"/><Relationship Id="rId5" Type="http://schemas.openxmlformats.org/officeDocument/2006/relationships/notesSlide" Target="../notesSlides/notesSlide18.xml"/><Relationship Id="rId10" Type="http://schemas.openxmlformats.org/officeDocument/2006/relationships/hyperlink" Target="file:///\\UKRDC3SDC43023\DFSRoot$\SZ\WMAGroups\01%20-%20Route%20IM%20Director%20-%20Wessex\02%20-%20Route%20Safety%20Hour%20Reporting\02%20-%20Route%20Safety%20Hour%20Reporting\Safety%20Cascade%2021-22\P32122\Safety-Bulletin-NRB21-05-Fire-involving-Network-Rail-laptop.pdf" TargetMode="External"/><Relationship Id="rId4" Type="http://schemas.openxmlformats.org/officeDocument/2006/relationships/slideLayout" Target="../slideLayouts/slideLayout28.xml"/><Relationship Id="rId9" Type="http://schemas.openxmlformats.org/officeDocument/2006/relationships/hyperlink" Target="file:///\\UKRDC3SDC43023\DFSRoot$\SZ\WMAGroups\01%20-%20Route%20IM%20Director%20-%20Wessex\02%20-%20Route%20Safety%20Hour%20Reporting\02%20-%20Route%20Safety%20Hour%20Reporting\Safety%20Cascade%2021-22\P32122\Safety-Bulletin-NRB21-04-Kings-Cross-remodelling-runaway-MEWP.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networkrail.sharepoint.com/:p:/r/sites/myconnect/southern/Documents/BBS%20-%20Screen%20shots%20for%20animated%20power%20point%20(002).pptx?d=w61bd00a5eb9f4e00ae97a2ad0a7961b8&amp;csf=1&amp;e=opXKI8" TargetMode="External"/><Relationship Id="rId2" Type="http://schemas.openxmlformats.org/officeDocument/2006/relationships/hyperlink" Target="http://oc.hiav.networkrail.co.uk/sites/nrhs/comms/default.aspx?RootFolder=/sites/nrhs/comms/Shared%20Documents/Team%20Talk%202018&amp;FolderCTID=&amp;View=%7b70E7C245-3206-4A79-B2C7-F92B31D129E1%7d" TargetMode="External"/><Relationship Id="rId1" Type="http://schemas.openxmlformats.org/officeDocument/2006/relationships/slideLayout" Target="../slideLayouts/slideLayout3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oleObject" Target="../embeddings/oleObject25.bin"/><Relationship Id="rId5" Type="http://schemas.openxmlformats.org/officeDocument/2006/relationships/notesSlide" Target="../notesSlides/notesSlide3.xml"/><Relationship Id="rId4"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6.bin"/><Relationship Id="rId5" Type="http://schemas.openxmlformats.org/officeDocument/2006/relationships/notesSlide" Target="../notesSlides/notesSlide4.xml"/><Relationship Id="rId4" Type="http://schemas.openxmlformats.org/officeDocument/2006/relationships/slideLayout" Target="../slideLayouts/slideLayout28.xml"/><Relationship Id="rId9" Type="http://schemas.openxmlformats.org/officeDocument/2006/relationships/image" Target="../media/image20.em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6.bin"/><Relationship Id="rId5" Type="http://schemas.openxmlformats.org/officeDocument/2006/relationships/notesSlide" Target="../notesSlides/notesSlide5.xml"/><Relationship Id="rId10" Type="http://schemas.openxmlformats.org/officeDocument/2006/relationships/hyperlink" Target="file:///\\UKRDC3SDC43023\DFSRoot$\SZ\WMAGroups\01%20-%20Route%20IM%20Director%20-%20Wessex\02%20-%20Route%20Safety%20Hour%20Reporting\02%20-%20Route%20Safety%20Hour%20Reporting\Safety%20Cascade%2021-22\P32122\Lessons%20learnt%20-%20Bracknell%20STF%20accident%20resulting%20in%20an%20ankle%20sprain%20150621.pdf" TargetMode="External"/><Relationship Id="rId4" Type="http://schemas.openxmlformats.org/officeDocument/2006/relationships/slideLayout" Target="../slideLayouts/slideLayout28.xml"/><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5.bin"/><Relationship Id="rId5" Type="http://schemas.openxmlformats.org/officeDocument/2006/relationships/notesSlide" Target="../notesSlides/notesSlide6.xml"/><Relationship Id="rId4" Type="http://schemas.openxmlformats.org/officeDocument/2006/relationships/slideLayout" Target="../slideLayouts/slideLayout28.xml"/><Relationship Id="rId9"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oleObject" Target="../embeddings/oleObject25.bin"/><Relationship Id="rId5" Type="http://schemas.openxmlformats.org/officeDocument/2006/relationships/notesSlide" Target="../notesSlides/notesSlide7.xml"/><Relationship Id="rId4" Type="http://schemas.openxmlformats.org/officeDocument/2006/relationships/slideLayout" Target="../slideLayouts/slideLayout28.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oleObject" Target="../embeddings/oleObject27.bin"/><Relationship Id="rId5" Type="http://schemas.openxmlformats.org/officeDocument/2006/relationships/notesSlide" Target="../notesSlides/notesSlide8.xml"/><Relationship Id="rId4" Type="http://schemas.openxmlformats.org/officeDocument/2006/relationships/slideLayout" Target="../slideLayouts/slideLayout28.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91srw2PfXAhVBrhQKHWOQB0AQjRwIBw&amp;url=https://thenounproject.com/term/information/5949/&amp;psig=AOvVaw0MvigNjW8Fjmn9jbb46BfJ&amp;ust=1512729018945348" TargetMode="External"/><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pic>
        <p:nvPicPr>
          <p:cNvPr id="7" name="Picture 6" descr="Logo&#10;&#10;Description automatically generated">
            <a:extLst>
              <a:ext uri="{FF2B5EF4-FFF2-40B4-BE49-F238E27FC236}">
                <a16:creationId xmlns:a16="http://schemas.microsoft.com/office/drawing/2014/main" id="{F5BCAFCE-052A-4D65-9F30-114D40417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74464"/>
            <a:ext cx="8928992" cy="8251936"/>
          </a:xfrm>
          <a:prstGeom prst="rect">
            <a:avLst/>
          </a:prstGeom>
        </p:spPr>
      </p:pic>
    </p:spTree>
    <p:extLst>
      <p:ext uri="{BB962C8B-B14F-4D97-AF65-F5344CB8AC3E}">
        <p14:creationId xmlns:p14="http://schemas.microsoft.com/office/powerpoint/2010/main" val="301328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FB2BF7D-7588-475A-9837-80AFD6D2B636}"/>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E8DE4D0-282D-48E5-8DC5-BFB7A5532461}"/>
              </a:ext>
            </a:extLst>
          </p:cNvPr>
          <p:cNvSpPr txBox="1"/>
          <p:nvPr/>
        </p:nvSpPr>
        <p:spPr>
          <a:xfrm>
            <a:off x="1530354" y="315773"/>
            <a:ext cx="6264696"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chemeClr val="tx1">
                    <a:lumMod val="50000"/>
                    <a:lumOff val="50000"/>
                  </a:schemeClr>
                </a:solidFill>
                <a:effectLst/>
                <a:uLnTx/>
                <a:uFillTx/>
                <a:latin typeface="Network Rail Sans" panose="02000000040000020004" pitchFamily="2" charset="0"/>
                <a:ea typeface="+mn-ea"/>
                <a:cs typeface="+mn-cs"/>
              </a:rPr>
              <a:t>Track Worker Safety (TWS) update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tx1">
                    <a:lumMod val="50000"/>
                    <a:lumOff val="50000"/>
                  </a:schemeClr>
                </a:solidFill>
                <a:effectLst/>
                <a:uLnTx/>
                <a:uFillTx/>
                <a:latin typeface="Network Rail Sans" panose="02000000040000020004" pitchFamily="2" charset="0"/>
                <a:ea typeface="+mn-ea"/>
                <a:cs typeface="+mn-cs"/>
              </a:rPr>
              <a:t>Crossing the Line Procedure </a:t>
            </a:r>
          </a:p>
        </p:txBody>
      </p:sp>
      <p:pic>
        <p:nvPicPr>
          <p:cNvPr id="8" name="Picture 7">
            <a:extLst>
              <a:ext uri="{FF2B5EF4-FFF2-40B4-BE49-F238E27FC236}">
                <a16:creationId xmlns:a16="http://schemas.microsoft.com/office/drawing/2014/main" id="{86530F39-51EA-4144-80A8-789EF0E3D0B1}"/>
              </a:ext>
            </a:extLst>
          </p:cNvPr>
          <p:cNvPicPr>
            <a:picLocks noChangeAspect="1"/>
          </p:cNvPicPr>
          <p:nvPr/>
        </p:nvPicPr>
        <p:blipFill>
          <a:blip r:embed="rId2"/>
          <a:stretch>
            <a:fillRect/>
          </a:stretch>
        </p:blipFill>
        <p:spPr>
          <a:xfrm>
            <a:off x="0" y="1386620"/>
            <a:ext cx="9144000" cy="4056063"/>
          </a:xfrm>
          <a:prstGeom prst="rect">
            <a:avLst/>
          </a:prstGeom>
        </p:spPr>
      </p:pic>
      <p:sp>
        <p:nvSpPr>
          <p:cNvPr id="9" name="TextBox 8">
            <a:extLst>
              <a:ext uri="{FF2B5EF4-FFF2-40B4-BE49-F238E27FC236}">
                <a16:creationId xmlns:a16="http://schemas.microsoft.com/office/drawing/2014/main" id="{F6F0A87D-8A5D-4E87-B215-EE67A5D562F4}"/>
              </a:ext>
            </a:extLst>
          </p:cNvPr>
          <p:cNvSpPr txBox="1"/>
          <p:nvPr/>
        </p:nvSpPr>
        <p:spPr>
          <a:xfrm>
            <a:off x="147099" y="5576714"/>
            <a:ext cx="884980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rPr>
              <a:t>For more information, contact </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hlinkClick r:id="rId3"/>
              </a:rPr>
              <a:t>Martyn.Shaftoe@networkrail.co.uk</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rPr>
              <a:t> or head to </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hlinkClick r:id="rId4"/>
              </a:rPr>
              <a:t>Wessex SharePoint site</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ndParaRPr>
          </a:p>
        </p:txBody>
      </p:sp>
      <p:sp>
        <p:nvSpPr>
          <p:cNvPr id="12" name="TextBox 11">
            <a:extLst>
              <a:ext uri="{FF2B5EF4-FFF2-40B4-BE49-F238E27FC236}">
                <a16:creationId xmlns:a16="http://schemas.microsoft.com/office/drawing/2014/main" id="{4C004062-2342-4B12-8D56-8BF4E68B51AD}"/>
              </a:ext>
            </a:extLst>
          </p:cNvPr>
          <p:cNvSpPr txBox="1"/>
          <p:nvPr/>
        </p:nvSpPr>
        <p:spPr>
          <a:xfrm>
            <a:off x="1508069" y="6125409"/>
            <a:ext cx="7488832"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Tahoma" panose="020B0604030504040204" pitchFamily="34" charset="0"/>
                <a:cs typeface="Tahoma" panose="020B0604030504040204" pitchFamily="34" charset="0"/>
              </a:rPr>
              <a:t>For more information contact WessexTWS@networkrail.co.uk</a:t>
            </a:r>
          </a:p>
        </p:txBody>
      </p:sp>
      <p:pic>
        <p:nvPicPr>
          <p:cNvPr id="13" name="Picture 4" descr="Image result for information  icon">
            <a:hlinkClick r:id="rId5"/>
            <a:extLst>
              <a:ext uri="{FF2B5EF4-FFF2-40B4-BE49-F238E27FC236}">
                <a16:creationId xmlns:a16="http://schemas.microsoft.com/office/drawing/2014/main" id="{B44C3AF9-9299-4886-80F8-34CC1DA6D3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529" y="6015072"/>
            <a:ext cx="620784" cy="62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1362AE6-90D6-4E83-92FE-D504C9EFE927}"/>
              </a:ext>
            </a:extLst>
          </p:cNvPr>
          <p:cNvSpPr txBox="1"/>
          <p:nvPr/>
        </p:nvSpPr>
        <p:spPr>
          <a:xfrm>
            <a:off x="403537" y="3321693"/>
            <a:ext cx="5252663" cy="235025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endParaRPr>
          </a:p>
          <a:p>
            <a:pPr marL="0" marR="0" lvl="0" indent="0" algn="l" defTabSz="914400" rtl="0" eaLnBrk="0" fontAlgn="base" latinLnBrk="0" hangingPunct="0">
              <a:lnSpc>
                <a:spcPct val="108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AIVR licences have started to be distributed across the route and short online training will be available on the following dates:</a:t>
            </a:r>
          </a:p>
          <a:p>
            <a:pPr marL="0" marR="0" lvl="0" indent="0" algn="l" defTabSz="914400" rtl="0" eaLnBrk="0" fontAlgn="base" latinLnBrk="0" hangingPunct="0">
              <a:lnSpc>
                <a:spcPct val="108000"/>
              </a:lnSpc>
              <a:spcBef>
                <a:spcPct val="0"/>
              </a:spcBef>
              <a:spcAft>
                <a:spcPct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endParaRPr>
          </a:p>
          <a:p>
            <a:pPr marL="0" marR="0" lvl="0" indent="0" algn="ctr" defTabSz="914400" rtl="0" eaLnBrk="0" fontAlgn="base" latinLnBrk="0" hangingPunct="0">
              <a:lnSpc>
                <a:spcPct val="108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 2 July 1100-1145</a:t>
            </a:r>
          </a:p>
          <a:p>
            <a:pPr marL="0" marR="0" lvl="0" indent="0" algn="ctr" defTabSz="914400" rtl="0" eaLnBrk="0" fontAlgn="base" latinLnBrk="0" hangingPunct="0">
              <a:lnSpc>
                <a:spcPct val="108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 9 July 1100-1145</a:t>
            </a:r>
          </a:p>
          <a:p>
            <a:pPr marL="0" marR="0" lvl="0" indent="0" algn="ctr" defTabSz="914400" rtl="0" eaLnBrk="0" fontAlgn="base" latinLnBrk="0" hangingPunct="0">
              <a:lnSpc>
                <a:spcPct val="108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 16 July 1100-1145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1F497D"/>
              </a:solidFill>
              <a:effectLst/>
              <a:uLnTx/>
              <a:uFillTx/>
              <a:latin typeface="Network Rail Sans" panose="0200000004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Please contact </a:t>
            </a:r>
            <a:r>
              <a:rPr kumimoji="0" lang="en-GB" sz="1400" b="0" i="0" u="sng" strike="noStrike" kern="1200" cap="none" spc="0" normalizeH="0" baseline="0" noProof="0" dirty="0">
                <a:ln>
                  <a:noFill/>
                </a:ln>
                <a:solidFill>
                  <a:srgbClr val="1F497D"/>
                </a:solidFill>
                <a:effectLst/>
                <a:uLnTx/>
                <a:uFillTx/>
                <a:latin typeface="Network Rail Sans" panose="02000000040000020004" pitchFamily="2" charset="0"/>
                <a:hlinkClick r:id="rId2"/>
              </a:rPr>
              <a:t>elaine.baluyut@networkrail.co.uk</a:t>
            </a:r>
            <a:r>
              <a:rPr kumimoji="0" lang="en-GB" sz="1400" b="0" i="0" u="none" strike="noStrike" kern="1200" cap="none" spc="0" normalizeH="0" baseline="0" noProof="0" dirty="0">
                <a:ln>
                  <a:noFill/>
                </a:ln>
                <a:solidFill>
                  <a:srgbClr val="1F497D"/>
                </a:solidFill>
                <a:effectLst/>
                <a:uLnTx/>
                <a:uFillTx/>
                <a:latin typeface="Network Rail Sans" panose="02000000040000020004" pitchFamily="2" charset="0"/>
              </a:rPr>
              <a:t>​ </a:t>
            </a: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to book training.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1F497D"/>
              </a:solidFill>
              <a:effectLst/>
              <a:uLnTx/>
              <a:uFillTx/>
              <a:latin typeface="Network Rail Sans" panose="02000000040000020004" pitchFamily="2" charset="0"/>
            </a:endParaRPr>
          </a:p>
        </p:txBody>
      </p:sp>
      <p:sp>
        <p:nvSpPr>
          <p:cNvPr id="9" name="TextBox 8">
            <a:extLst>
              <a:ext uri="{FF2B5EF4-FFF2-40B4-BE49-F238E27FC236}">
                <a16:creationId xmlns:a16="http://schemas.microsoft.com/office/drawing/2014/main" id="{AC1D015F-7CF1-4892-9C2F-E29196A4AD2E}"/>
              </a:ext>
            </a:extLst>
          </p:cNvPr>
          <p:cNvSpPr txBox="1"/>
          <p:nvPr/>
        </p:nvSpPr>
        <p:spPr>
          <a:xfrm>
            <a:off x="403537" y="1688347"/>
            <a:ext cx="5345256" cy="1705210"/>
          </a:xfrm>
          <a:prstGeom prst="rect">
            <a:avLst/>
          </a:prstGeom>
          <a:noFill/>
        </p:spPr>
        <p:txBody>
          <a:bodyPr wrap="square" rtlCol="0">
            <a:spAutoFit/>
          </a:bodyPr>
          <a:lstStyle/>
          <a:p>
            <a:pPr marL="0" marR="0" lvl="0" indent="0" algn="l" defTabSz="914400" rtl="0" eaLnBrk="0" fontAlgn="base" latinLnBrk="0" hangingPunct="0">
              <a:lnSpc>
                <a:spcPct val="108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As part of the TWS programme, we’re using technology to help plan our work better. </a:t>
            </a:r>
          </a:p>
          <a:p>
            <a:pPr marL="0" marR="0" lvl="0" indent="0" algn="l" defTabSz="914400" rtl="0" eaLnBrk="0" fontAlgn="base" latinLnBrk="0" hangingPunct="0">
              <a:lnSpc>
                <a:spcPct val="108000"/>
              </a:lnSpc>
              <a:spcBef>
                <a:spcPct val="0"/>
              </a:spcBef>
              <a:spcAft>
                <a:spcPct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endParaRPr>
          </a:p>
          <a:p>
            <a:pPr marL="0" marR="0" lvl="0" indent="0" algn="l" defTabSz="914400" rtl="0" eaLnBrk="0" fontAlgn="base" latinLnBrk="0" hangingPunct="0">
              <a:lnSpc>
                <a:spcPct val="108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Network Rail Sans" panose="02000000040000020004" pitchFamily="2" charset="0"/>
              </a:rPr>
              <a:t>Automated Intelligent Video Review (AIVR) is a powerful digital video capture tool linked to an easily navigable dashboard. It allows a collaborative remote review, monitoring, mark-up, measuring and planning</a:t>
            </a:r>
            <a:r>
              <a:rPr kumimoji="0" lang="en-GB" sz="1400" b="0" i="0" u="none" strike="noStrike" kern="1200" cap="none" spc="0" normalizeH="0" baseline="0" noProof="0" dirty="0">
                <a:ln>
                  <a:noFill/>
                </a:ln>
                <a:solidFill>
                  <a:srgbClr val="1F497D"/>
                </a:solidFill>
                <a:effectLst/>
                <a:uLnTx/>
                <a:uFillTx/>
                <a:latin typeface="Network Rail Sans" panose="02000000040000020004" pitchFamily="2" charset="0"/>
              </a:rPr>
              <a:t>.</a:t>
            </a:r>
          </a:p>
        </p:txBody>
      </p:sp>
      <p:grpSp>
        <p:nvGrpSpPr>
          <p:cNvPr id="10" name="Group 9">
            <a:extLst>
              <a:ext uri="{FF2B5EF4-FFF2-40B4-BE49-F238E27FC236}">
                <a16:creationId xmlns:a16="http://schemas.microsoft.com/office/drawing/2014/main" id="{D0735B70-6392-4846-B8B8-F505A8E6AD0C}"/>
              </a:ext>
            </a:extLst>
          </p:cNvPr>
          <p:cNvGrpSpPr/>
          <p:nvPr/>
        </p:nvGrpSpPr>
        <p:grpSpPr>
          <a:xfrm>
            <a:off x="5867871" y="1780263"/>
            <a:ext cx="3008564" cy="3683585"/>
            <a:chOff x="690880" y="1818640"/>
            <a:chExt cx="3098800" cy="2895599"/>
          </a:xfrm>
        </p:grpSpPr>
        <p:pic>
          <p:nvPicPr>
            <p:cNvPr id="11" name="Picture 10">
              <a:extLst>
                <a:ext uri="{FF2B5EF4-FFF2-40B4-BE49-F238E27FC236}">
                  <a16:creationId xmlns:a16="http://schemas.microsoft.com/office/drawing/2014/main" id="{36B5752F-F179-4F44-B001-68E2DD976EF1}"/>
                </a:ext>
              </a:extLst>
            </p:cNvPr>
            <p:cNvPicPr>
              <a:picLocks noChangeAspect="1"/>
            </p:cNvPicPr>
            <p:nvPr/>
          </p:nvPicPr>
          <p:blipFill rotWithShape="1">
            <a:blip r:embed="rId3"/>
            <a:srcRect l="6917" t="41074" r="77566" b="12564"/>
            <a:stretch/>
          </p:blipFill>
          <p:spPr>
            <a:xfrm>
              <a:off x="690880" y="1818640"/>
              <a:ext cx="3098800" cy="2895599"/>
            </a:xfrm>
            <a:prstGeom prst="rect">
              <a:avLst/>
            </a:prstGeom>
          </p:spPr>
        </p:pic>
        <p:sp>
          <p:nvSpPr>
            <p:cNvPr id="12" name="TextBox 11">
              <a:extLst>
                <a:ext uri="{FF2B5EF4-FFF2-40B4-BE49-F238E27FC236}">
                  <a16:creationId xmlns:a16="http://schemas.microsoft.com/office/drawing/2014/main" id="{817298DF-7645-4136-BAA9-DB135BAB1701}"/>
                </a:ext>
              </a:extLst>
            </p:cNvPr>
            <p:cNvSpPr txBox="1"/>
            <p:nvPr/>
          </p:nvSpPr>
          <p:spPr>
            <a:xfrm>
              <a:off x="690880" y="1941814"/>
              <a:ext cx="1446145" cy="307777"/>
            </a:xfrm>
            <a:prstGeom prst="rect">
              <a:avLst/>
            </a:prstGeom>
            <a:solidFill>
              <a:schemeClr val="accent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1F497D"/>
                  </a:solidFill>
                  <a:effectLst/>
                  <a:uLnTx/>
                  <a:uFillTx/>
                  <a:latin typeface="Arial" charset="0"/>
                  <a:ea typeface="+mn-ea"/>
                  <a:cs typeface="+mn-cs"/>
                </a:rPr>
                <a:t>Mark up tool</a:t>
              </a:r>
            </a:p>
          </p:txBody>
        </p:sp>
      </p:grpSp>
      <p:cxnSp>
        <p:nvCxnSpPr>
          <p:cNvPr id="16" name="Straight Connector 15">
            <a:extLst>
              <a:ext uri="{FF2B5EF4-FFF2-40B4-BE49-F238E27FC236}">
                <a16:creationId xmlns:a16="http://schemas.microsoft.com/office/drawing/2014/main" id="{11DB0813-5AB4-474A-B3E0-5A1FA3AC6336}"/>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57B9499-9A40-4EC6-BA5B-AABBFE6E6E9A}"/>
              </a:ext>
            </a:extLst>
          </p:cNvPr>
          <p:cNvSpPr txBox="1"/>
          <p:nvPr/>
        </p:nvSpPr>
        <p:spPr>
          <a:xfrm>
            <a:off x="1439652" y="289287"/>
            <a:ext cx="6264696"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chemeClr val="tx1">
                    <a:lumMod val="50000"/>
                    <a:lumOff val="50000"/>
                  </a:schemeClr>
                </a:solidFill>
                <a:effectLst/>
                <a:uLnTx/>
                <a:uFillTx/>
                <a:latin typeface="Network Rail Sans" panose="02000000040000020004" pitchFamily="2" charset="0"/>
                <a:ea typeface="+mn-ea"/>
                <a:cs typeface="+mn-cs"/>
              </a:rPr>
              <a:t>Track Worker Safety (TWS) update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tx1">
                    <a:lumMod val="50000"/>
                    <a:lumOff val="50000"/>
                  </a:schemeClr>
                </a:solidFill>
                <a:effectLst/>
                <a:uLnTx/>
                <a:uFillTx/>
                <a:latin typeface="Network Rail Sans" panose="02000000040000020004" pitchFamily="2" charset="0"/>
                <a:ea typeface="+mn-ea"/>
                <a:cs typeface="+mn-cs"/>
              </a:rPr>
              <a:t>Train mounted forward facing video</a:t>
            </a:r>
          </a:p>
        </p:txBody>
      </p:sp>
      <p:sp>
        <p:nvSpPr>
          <p:cNvPr id="19" name="TextBox 18">
            <a:extLst>
              <a:ext uri="{FF2B5EF4-FFF2-40B4-BE49-F238E27FC236}">
                <a16:creationId xmlns:a16="http://schemas.microsoft.com/office/drawing/2014/main" id="{BADE8C24-B248-4662-BE23-F4D0C5B7A5B0}"/>
              </a:ext>
            </a:extLst>
          </p:cNvPr>
          <p:cNvSpPr txBox="1"/>
          <p:nvPr/>
        </p:nvSpPr>
        <p:spPr>
          <a:xfrm>
            <a:off x="1439652" y="6125409"/>
            <a:ext cx="7488832"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Tahoma" panose="020B0604030504040204" pitchFamily="34" charset="0"/>
                <a:cs typeface="Tahoma" panose="020B0604030504040204" pitchFamily="34" charset="0"/>
              </a:rPr>
              <a:t>For more information contact WessexTWS@networkrail.co.uk</a:t>
            </a:r>
          </a:p>
        </p:txBody>
      </p:sp>
      <p:pic>
        <p:nvPicPr>
          <p:cNvPr id="13" name="Picture 4" descr="Image result for information  icon">
            <a:hlinkClick r:id="rId4"/>
            <a:extLst>
              <a:ext uri="{FF2B5EF4-FFF2-40B4-BE49-F238E27FC236}">
                <a16:creationId xmlns:a16="http://schemas.microsoft.com/office/drawing/2014/main" id="{FFFA41F5-DE1E-407A-9BF5-73336D1256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529" y="6015072"/>
            <a:ext cx="620784" cy="62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89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1371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Workforce 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812265"/>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Hand trolleys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1165672"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The link to GERT8000-HB10 can be found </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8" action="ppaction://hlinkfile">
                  <a:extLst>
                    <a:ext uri="{A12FA001-AC4F-418D-AE19-62706E023703}">
                      <ahyp:hlinkClr xmlns:ahyp="http://schemas.microsoft.com/office/drawing/2018/hyperlinkcolor" val="tx"/>
                    </a:ext>
                  </a:extLst>
                </a:hlinkClick>
              </a:rPr>
              <a:t>here</a:t>
            </a:r>
            <a:endParaRPr kumimoji="0" lang="en-GB" sz="2000" b="1" i="0" u="sng" strike="noStrike" kern="1200" cap="none" spc="0" normalizeH="0" baseline="0" noProof="0" dirty="0">
              <a:ln>
                <a:noFill/>
              </a:ln>
              <a:solidFill>
                <a:schemeClr val="bg1"/>
              </a:solidFill>
              <a:effectLst/>
              <a:uLnTx/>
              <a:uFillTx/>
              <a:latin typeface="Network Rail Sans" panose="02000000040000020004" pitchFamily="50" charset="0"/>
              <a:ea typeface="+mn-ea"/>
              <a:cs typeface="+mn-cs"/>
            </a:endParaRPr>
          </a:p>
        </p:txBody>
      </p:sp>
      <p:pic>
        <p:nvPicPr>
          <p:cNvPr id="19" name="Picture 18" descr="Image result for discuss white icon">
            <a:extLst>
              <a:ext uri="{FF2B5EF4-FFF2-40B4-BE49-F238E27FC236}">
                <a16:creationId xmlns:a16="http://schemas.microsoft.com/office/drawing/2014/main" id="{AD53ACD3-4C6F-4296-9CF7-78569F6EB5F3}"/>
              </a:ext>
            </a:extLst>
          </p:cNvPr>
          <p:cNvPicPr>
            <a:picLocks noChangeAspect="1" noChangeArrowheads="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F871F9-7048-4383-B1B9-5A7DCC7328FC}"/>
              </a:ext>
            </a:extLst>
          </p:cNvPr>
          <p:cNvSpPr txBox="1"/>
          <p:nvPr/>
        </p:nvSpPr>
        <p:spPr>
          <a:xfrm>
            <a:off x="401555" y="1427518"/>
            <a:ext cx="8380673" cy="2181175"/>
          </a:xfrm>
          <a:prstGeom prst="rect">
            <a:avLst/>
          </a:prstGeom>
          <a:noFill/>
        </p:spPr>
        <p:txBody>
          <a:bodyPr wrap="square" rtlCol="0">
            <a:spAutoFit/>
          </a:bodyPr>
          <a:lstStyle/>
          <a:p>
            <a:pPr marL="0" marR="0" lvl="0" indent="0" algn="l" defTabSz="914400" rtl="0" eaLnBrk="0" fontAlgn="base" latinLnBrk="0" hangingPunct="0">
              <a:lnSpc>
                <a:spcPct val="108000"/>
              </a:lnSpc>
              <a:spcBef>
                <a:spcPct val="0"/>
              </a:spcBef>
              <a:spcAft>
                <a:spcPts val="6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GERT8000-HB10 Duties of the Controller of Site Safety (COSS) and person in charge when using a hand trolley</a:t>
            </a:r>
            <a:r>
              <a:rPr kumimoji="0" lang="en-GB" sz="120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a:t>
            </a:r>
            <a:r>
              <a:rPr kumimoji="0" lang="en-GB" sz="1200" b="1"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 </a:t>
            </a:r>
            <a:r>
              <a:rPr kumimoji="0" lang="en-GB" sz="12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contains a number of instructions that must be followed in order to use any hand controlled trolley and other manually propelled equipment mounted on rail wheels and runners, safely.</a:t>
            </a:r>
          </a:p>
          <a:p>
            <a:pPr marL="285750" marR="0" lvl="0" indent="-285750" algn="l" defTabSz="914400" rtl="0" eaLnBrk="0" fontAlgn="base" latinLnBrk="0" hangingPunct="0">
              <a:lnSpc>
                <a:spcPct val="108000"/>
              </a:lnSpc>
              <a:spcBef>
                <a:spcPct val="0"/>
              </a:spcBef>
              <a:spcAft>
                <a:spcPts val="600"/>
              </a:spcAft>
              <a:buClrTx/>
              <a:buSzTx/>
              <a:buFont typeface="Wingdings" panose="05000000000000000000" pitchFamily="2" charset="2"/>
              <a:buChar char="Ø"/>
              <a:tabLst/>
              <a:defRPr/>
            </a:pPr>
            <a:r>
              <a:rPr lang="en-GB" sz="1200" dirty="0">
                <a:solidFill>
                  <a:schemeClr val="tx1"/>
                </a:solidFill>
                <a:latin typeface="Network Rail Sans" panose="02000000040000020004" pitchFamily="50" charset="0"/>
              </a:rPr>
              <a:t>A competent person must to appointed to be in charge whilst a trolley is in use.</a:t>
            </a:r>
          </a:p>
          <a:p>
            <a:pPr marL="285750" marR="0" lvl="0" indent="-285750" algn="l" defTabSz="914400" rtl="0" eaLnBrk="0" fontAlgn="base" latinLnBrk="0" hangingPunct="0">
              <a:lnSpc>
                <a:spcPct val="108000"/>
              </a:lnSpc>
              <a:spcBef>
                <a:spcPct val="0"/>
              </a:spcBef>
              <a:spcAft>
                <a:spcPts val="600"/>
              </a:spcAft>
              <a:buClrTx/>
              <a:buSzTx/>
              <a:buFont typeface="Wingdings" panose="05000000000000000000" pitchFamily="2" charset="2"/>
              <a:buChar char="Ø"/>
              <a:tabLst/>
              <a:defRPr/>
            </a:pPr>
            <a:r>
              <a:rPr lang="en-GB" sz="1200" dirty="0">
                <a:solidFill>
                  <a:schemeClr val="tx1"/>
                </a:solidFill>
                <a:latin typeface="Network Rail Sans" panose="02000000040000020004" pitchFamily="50" charset="0"/>
              </a:rPr>
              <a:t>The PiC/COSS</a:t>
            </a:r>
            <a:r>
              <a:rPr kumimoji="0" lang="en-GB" sz="12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 must make sure the line is bloc</a:t>
            </a:r>
            <a:r>
              <a:rPr lang="en-GB" sz="1200" dirty="0">
                <a:solidFill>
                  <a:schemeClr val="tx1"/>
                </a:solidFill>
                <a:latin typeface="Network Rail Sans" panose="02000000040000020004" pitchFamily="50" charset="0"/>
              </a:rPr>
              <a:t>ked before the trolley is placed on line. He/she can also be in charge of the trolley.</a:t>
            </a:r>
          </a:p>
          <a:p>
            <a:pPr marL="285750" marR="0" lvl="0" indent="-285750" algn="l" defTabSz="914400" rtl="0" eaLnBrk="0" fontAlgn="base" latinLnBrk="0" hangingPunct="0">
              <a:lnSpc>
                <a:spcPct val="108000"/>
              </a:lnSpc>
              <a:spcBef>
                <a:spcPct val="0"/>
              </a:spcBef>
              <a:spcAft>
                <a:spcPts val="600"/>
              </a:spcAft>
              <a:buClrTx/>
              <a:buSzTx/>
              <a:buFont typeface="Wingdings" panose="05000000000000000000" pitchFamily="2" charset="2"/>
              <a:buChar char="Ø"/>
              <a:tabLst/>
              <a:defRPr/>
            </a:pPr>
            <a:r>
              <a:rPr lang="en-GB" sz="1200" dirty="0">
                <a:solidFill>
                  <a:schemeClr val="tx1"/>
                </a:solidFill>
                <a:latin typeface="Network Rail Sans" panose="02000000040000020004" pitchFamily="50" charset="0"/>
              </a:rPr>
              <a:t>The</a:t>
            </a:r>
            <a:r>
              <a:rPr kumimoji="0" lang="en-GB" sz="12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 trolley must be fitted with an operational </a:t>
            </a:r>
            <a:r>
              <a:rPr lang="en-GB" sz="1200" dirty="0">
                <a:solidFill>
                  <a:schemeClr val="tx1"/>
                </a:solidFill>
                <a:latin typeface="Network Rail Sans" panose="02000000040000020004" pitchFamily="50" charset="0"/>
              </a:rPr>
              <a:t>fail-safe braking system and a correct handle must be used when operated.</a:t>
            </a:r>
          </a:p>
          <a:p>
            <a:pPr marL="285750" marR="0" lvl="0" indent="-285750" algn="l" defTabSz="914400" rtl="0" eaLnBrk="0" fontAlgn="base" latinLnBrk="0" hangingPunct="0">
              <a:lnSpc>
                <a:spcPct val="108000"/>
              </a:lnSpc>
              <a:spcBef>
                <a:spcPct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rPr>
              <a:t>The person in charge of the trolley must make sure that the following is met:</a:t>
            </a:r>
          </a:p>
          <a:p>
            <a:pPr marR="0" lvl="0" algn="l" defTabSz="914400" rtl="0" eaLnBrk="0" fontAlgn="base" latinLnBrk="0" hangingPunct="0">
              <a:lnSpc>
                <a:spcPct val="108000"/>
              </a:lnSpc>
              <a:spcBef>
                <a:spcPct val="0"/>
              </a:spcBef>
              <a:spcAft>
                <a:spcPts val="0"/>
              </a:spcAft>
              <a:buClrTx/>
              <a:buSzTx/>
              <a:tabLst/>
              <a:defRPr/>
            </a:pPr>
            <a:endParaRPr kumimoji="0" lang="en-GB" sz="1200" b="0" i="0" u="none" strike="noStrike" kern="1200" cap="none" spc="0" normalizeH="0" baseline="0" noProof="0" dirty="0">
              <a:ln>
                <a:noFill/>
              </a:ln>
              <a:solidFill>
                <a:schemeClr val="tx1"/>
              </a:solidFill>
              <a:effectLst/>
              <a:uLnTx/>
              <a:uFillTx/>
              <a:latin typeface="Network Rail Sans" panose="02000000040000020004" pitchFamily="50" charset="0"/>
              <a:ea typeface="+mn-ea"/>
              <a:cs typeface="+mn-cs"/>
            </a:endParaRPr>
          </a:p>
        </p:txBody>
      </p:sp>
      <p:pic>
        <p:nvPicPr>
          <p:cNvPr id="31748" name="Picture 4" descr="HAND TROLLEY CONTROLLER">
            <a:extLst>
              <a:ext uri="{FF2B5EF4-FFF2-40B4-BE49-F238E27FC236}">
                <a16:creationId xmlns:a16="http://schemas.microsoft.com/office/drawing/2014/main" id="{4A16A667-5AC1-480D-A7CE-9924C33118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4512" y="3608693"/>
            <a:ext cx="1872000" cy="1659630"/>
          </a:xfrm>
          <a:prstGeom prst="rect">
            <a:avLst/>
          </a:prstGeom>
          <a:solidFill>
            <a:schemeClr val="tx1"/>
          </a:solidFill>
          <a:ln w="12700">
            <a:solidFill>
              <a:schemeClr val="tx1"/>
            </a:solidFill>
          </a:ln>
        </p:spPr>
      </p:pic>
      <p:sp>
        <p:nvSpPr>
          <p:cNvPr id="5" name="TextBox 4">
            <a:extLst>
              <a:ext uri="{FF2B5EF4-FFF2-40B4-BE49-F238E27FC236}">
                <a16:creationId xmlns:a16="http://schemas.microsoft.com/office/drawing/2014/main" id="{75B8C429-6EC0-4BC6-8C2D-C780DDCDEBB5}"/>
              </a:ext>
            </a:extLst>
          </p:cNvPr>
          <p:cNvSpPr txBox="1"/>
          <p:nvPr/>
        </p:nvSpPr>
        <p:spPr>
          <a:xfrm>
            <a:off x="267373" y="3429000"/>
            <a:ext cx="6587139" cy="2455159"/>
          </a:xfrm>
          <a:prstGeom prst="rect">
            <a:avLst/>
          </a:prstGeom>
          <a:noFill/>
        </p:spPr>
        <p:txBody>
          <a:bodyPr wrap="square" rtlCol="0">
            <a:spAutoFit/>
          </a:bodyPr>
          <a:lstStyle/>
          <a:p>
            <a:pPr marL="742950" lvl="1" indent="-285750">
              <a:lnSpc>
                <a:spcPct val="108000"/>
              </a:lnSpc>
              <a:spcAft>
                <a:spcPts val="0"/>
              </a:spcAft>
              <a:buFont typeface="Wingdings" panose="05000000000000000000" pitchFamily="2" charset="2"/>
              <a:buChar char="§"/>
              <a:defRPr/>
            </a:pPr>
            <a:r>
              <a:rPr lang="en-GB" sz="1200" dirty="0">
                <a:solidFill>
                  <a:prstClr val="black"/>
                </a:solidFill>
                <a:latin typeface="Network Rail Sans" panose="02000000040000020004" pitchFamily="50" charset="0"/>
              </a:rPr>
              <a:t>The braking system is tested and is in good order</a:t>
            </a:r>
          </a:p>
          <a:p>
            <a:pPr marL="742950" lvl="1" indent="-285750">
              <a:lnSpc>
                <a:spcPct val="108000"/>
              </a:lnSpc>
              <a:spcAft>
                <a:spcPts val="0"/>
              </a:spcAft>
              <a:buFont typeface="Wingdings" panose="05000000000000000000" pitchFamily="2" charset="2"/>
              <a:buChar char="§"/>
              <a:defRPr/>
            </a:pPr>
            <a:r>
              <a:rPr lang="en-GB" sz="1200" dirty="0">
                <a:solidFill>
                  <a:prstClr val="black"/>
                </a:solidFill>
                <a:latin typeface="Network Rail Sans" panose="02000000040000020004" pitchFamily="50" charset="0"/>
              </a:rPr>
              <a:t>A permission is given by the PiC/COSS, before the trolley is placed on the line</a:t>
            </a:r>
          </a:p>
          <a:p>
            <a:pPr marL="742950" lvl="1" indent="-285750">
              <a:lnSpc>
                <a:spcPct val="108000"/>
              </a:lnSpc>
              <a:spcAft>
                <a:spcPts val="0"/>
              </a:spcAft>
              <a:buFont typeface="Wingdings" panose="05000000000000000000" pitchFamily="2" charset="2"/>
              <a:buChar char="§"/>
              <a:defRPr/>
            </a:pPr>
            <a:r>
              <a:rPr lang="en-GB" sz="1200" dirty="0">
                <a:solidFill>
                  <a:prstClr val="black"/>
                </a:solidFill>
                <a:latin typeface="Network Rail Sans" panose="02000000040000020004" pitchFamily="50" charset="0"/>
              </a:rPr>
              <a:t>The trolley is not used/placed on a line with a gradient greater than 1 in 50, unless authorised in a local instruction</a:t>
            </a:r>
          </a:p>
          <a:p>
            <a:pPr marL="742950" lvl="1" indent="-285750">
              <a:lnSpc>
                <a:spcPct val="108000"/>
              </a:lnSpc>
              <a:spcAft>
                <a:spcPts val="0"/>
              </a:spcAft>
              <a:buFont typeface="Wingdings" panose="05000000000000000000" pitchFamily="2" charset="2"/>
              <a:buChar char="§"/>
              <a:defRPr/>
            </a:pPr>
            <a:r>
              <a:rPr lang="en-GB" sz="1200" dirty="0">
                <a:solidFill>
                  <a:prstClr val="black"/>
                </a:solidFill>
                <a:latin typeface="Network Rail Sans" panose="02000000040000020004" pitchFamily="50" charset="0"/>
              </a:rPr>
              <a:t>The trolley is correctly loaded and not overloaded</a:t>
            </a:r>
          </a:p>
          <a:p>
            <a:pPr marL="742950" lvl="1" indent="-285750">
              <a:lnSpc>
                <a:spcPct val="108000"/>
              </a:lnSpc>
              <a:spcAft>
                <a:spcPts val="0"/>
              </a:spcAft>
              <a:buFont typeface="Wingdings" panose="05000000000000000000" pitchFamily="2" charset="2"/>
              <a:buChar char="§"/>
              <a:defRPr/>
            </a:pPr>
            <a:r>
              <a:rPr lang="en-GB" sz="1200" dirty="0">
                <a:solidFill>
                  <a:prstClr val="black"/>
                </a:solidFill>
                <a:latin typeface="Network Rail Sans" panose="02000000040000020004" pitchFamily="50" charset="0"/>
              </a:rPr>
              <a:t>Nobody rides on the trolley</a:t>
            </a:r>
          </a:p>
          <a:p>
            <a:pPr marL="742950" lvl="1" indent="-285750">
              <a:lnSpc>
                <a:spcPct val="108000"/>
              </a:lnSpc>
              <a:spcAft>
                <a:spcPts val="0"/>
              </a:spcAft>
              <a:buFont typeface="Wingdings" panose="05000000000000000000" pitchFamily="2" charset="2"/>
              <a:buChar char="§"/>
              <a:defRPr/>
            </a:pPr>
            <a:r>
              <a:rPr lang="en-GB" sz="1200" dirty="0">
                <a:solidFill>
                  <a:prstClr val="black"/>
                </a:solidFill>
                <a:latin typeface="Network Rail Sans" panose="02000000040000020004" pitchFamily="50" charset="0"/>
              </a:rPr>
              <a:t>The trolley or its load does not foul any other line</a:t>
            </a:r>
          </a:p>
          <a:p>
            <a:pPr marL="742950" lvl="1" indent="-285750">
              <a:lnSpc>
                <a:spcPct val="108000"/>
              </a:lnSpc>
              <a:spcAft>
                <a:spcPts val="0"/>
              </a:spcAft>
              <a:buFont typeface="Wingdings" panose="05000000000000000000" pitchFamily="2" charset="2"/>
              <a:buChar char="§"/>
              <a:defRPr/>
            </a:pPr>
            <a:r>
              <a:rPr lang="en-GB" sz="1200" dirty="0">
                <a:solidFill>
                  <a:prstClr val="black"/>
                </a:solidFill>
                <a:latin typeface="Network Rail Sans" panose="02000000040000020004" pitchFamily="50" charset="0"/>
              </a:rPr>
              <a:t>There are at least two people present when the trolley is moving, with one of them in charge of the brake. When not in use, the trolley must be placed well clear of the line and, if left unattended, it must be secured,</a:t>
            </a:r>
          </a:p>
          <a:p>
            <a:pPr marL="742950" lvl="1" indent="-285750">
              <a:lnSpc>
                <a:spcPct val="108000"/>
              </a:lnSpc>
              <a:spcAft>
                <a:spcPts val="0"/>
              </a:spcAft>
              <a:buFont typeface="Wingdings" panose="05000000000000000000" pitchFamily="2" charset="2"/>
              <a:buChar char="§"/>
              <a:defRPr/>
            </a:pPr>
            <a:r>
              <a:rPr lang="en-GB" sz="1200" dirty="0">
                <a:solidFill>
                  <a:prstClr val="black"/>
                </a:solidFill>
                <a:latin typeface="Network Rail Sans" panose="02000000040000020004" pitchFamily="50" charset="0"/>
              </a:rPr>
              <a:t>A red flag/red light is displayed on the trolley that is visible in both directions.</a:t>
            </a:r>
            <a:endParaRPr lang="en-GB" sz="1200" dirty="0">
              <a:solidFill>
                <a:prstClr val="black"/>
              </a:solidFill>
              <a:latin typeface="Network Rail Sans" panose="02000000040000020004" pitchFamily="2" charset="0"/>
            </a:endParaRPr>
          </a:p>
          <a:p>
            <a:endParaRPr lang="en-GB" dirty="0"/>
          </a:p>
        </p:txBody>
      </p:sp>
    </p:spTree>
    <p:extLst>
      <p:ext uri="{BB962C8B-B14F-4D97-AF65-F5344CB8AC3E}">
        <p14:creationId xmlns:p14="http://schemas.microsoft.com/office/powerpoint/2010/main" val="2811104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1371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Workforce 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812265"/>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Changes to terminology in the National Hazard Directory</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1165672" y="6101152"/>
            <a:ext cx="7560840" cy="707886"/>
          </a:xfrm>
          <a:prstGeom prst="rect">
            <a:avLst/>
          </a:prstGeom>
          <a:noFill/>
        </p:spPr>
        <p:txBody>
          <a:bodyPr wrap="square" rtlCol="0">
            <a:spAutoFit/>
          </a:bodyPr>
          <a:lstStyle/>
          <a:p>
            <a:pPr algn="ctr">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The link to the Safety Advice can be found </a:t>
            </a:r>
            <a:r>
              <a:rPr lang="en-GB" sz="2000" dirty="0">
                <a:solidFill>
                  <a:schemeClr val="bg1"/>
                </a:solidFill>
                <a:latin typeface="Network Rail Sans" panose="02000000040000020004" pitchFamily="2" charset="0"/>
                <a:hlinkClick r:id="rId8" action="ppaction://hlinkfile">
                  <a:extLst>
                    <a:ext uri="{A12FA001-AC4F-418D-AE19-62706E023703}">
                      <ahyp:hlinkClr xmlns:ahyp="http://schemas.microsoft.com/office/drawing/2018/hyperlinkcolor" val="tx"/>
                    </a:ext>
                  </a:extLst>
                </a:hlinkClick>
              </a:rPr>
              <a:t>here</a:t>
            </a:r>
            <a:endParaRPr lang="en-GB" sz="2000" dirty="0">
              <a:solidFill>
                <a:schemeClr val="bg1"/>
              </a:solidFill>
              <a:latin typeface="Network Rail Sans" panose="02000000040000020004"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sng" strike="noStrike" kern="1200" cap="none" spc="0" normalizeH="0" baseline="0" noProof="0" dirty="0">
              <a:ln>
                <a:noFill/>
              </a:ln>
              <a:solidFill>
                <a:schemeClr val="bg1"/>
              </a:solidFill>
              <a:effectLst/>
              <a:uLnTx/>
              <a:uFillTx/>
              <a:latin typeface="Network Rail Sans" panose="02000000040000020004" pitchFamily="50" charset="0"/>
              <a:ea typeface="+mn-ea"/>
              <a:cs typeface="+mn-cs"/>
            </a:endParaRPr>
          </a:p>
        </p:txBody>
      </p:sp>
      <p:pic>
        <p:nvPicPr>
          <p:cNvPr id="19" name="Picture 18" descr="Image result for discuss white icon">
            <a:extLst>
              <a:ext uri="{FF2B5EF4-FFF2-40B4-BE49-F238E27FC236}">
                <a16:creationId xmlns:a16="http://schemas.microsoft.com/office/drawing/2014/main" id="{AD53ACD3-4C6F-4296-9CF7-78569F6EB5F3}"/>
              </a:ext>
            </a:extLst>
          </p:cNvPr>
          <p:cNvPicPr>
            <a:picLocks noChangeAspect="1" noChangeArrowheads="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F871F9-7048-4383-B1B9-5A7DCC7328FC}"/>
              </a:ext>
            </a:extLst>
          </p:cNvPr>
          <p:cNvSpPr txBox="1"/>
          <p:nvPr/>
        </p:nvSpPr>
        <p:spPr>
          <a:xfrm>
            <a:off x="345839" y="1700082"/>
            <a:ext cx="8380673" cy="2656946"/>
          </a:xfrm>
          <a:prstGeom prst="rect">
            <a:avLst/>
          </a:prstGeom>
          <a:noFill/>
        </p:spPr>
        <p:txBody>
          <a:bodyPr wrap="square" rtlCol="0">
            <a:spAutoFit/>
          </a:bodyPr>
          <a:lstStyle/>
          <a:p>
            <a:pPr lvl="0">
              <a:lnSpc>
                <a:spcPct val="108000"/>
              </a:lnSpc>
              <a:spcAft>
                <a:spcPts val="600"/>
              </a:spcAft>
              <a:defRPr/>
            </a:pPr>
            <a:r>
              <a:rPr lang="en-GB" sz="1200" dirty="0">
                <a:solidFill>
                  <a:schemeClr val="tx1"/>
                </a:solidFill>
                <a:latin typeface="Network Rail Sans" panose="02000000040000020004" pitchFamily="50" charset="0"/>
              </a:rPr>
              <a:t>Planners, COSS's and other trackworkers will already be aware that the term Red and Green Zone working was removed from the Rule Book a number of years ago and any reference to Red &amp; Green Zone terminology was removed from NR/L2/OHS/019 Safety of people at work on or near the line in 2017. </a:t>
            </a:r>
          </a:p>
          <a:p>
            <a:pPr lvl="0">
              <a:lnSpc>
                <a:spcPct val="108000"/>
              </a:lnSpc>
              <a:spcAft>
                <a:spcPts val="600"/>
              </a:spcAft>
              <a:defRPr/>
            </a:pPr>
            <a:r>
              <a:rPr lang="en-GB" sz="1200" dirty="0">
                <a:solidFill>
                  <a:schemeClr val="tx1"/>
                </a:solidFill>
                <a:latin typeface="Network Rail Sans" panose="02000000040000020004" pitchFamily="50" charset="0"/>
              </a:rPr>
              <a:t>Any text referring to Red and Green zones in the National Hazard Directory was bulk updated on 30</a:t>
            </a:r>
            <a:r>
              <a:rPr lang="en-GB" sz="1200" baseline="30000" dirty="0">
                <a:solidFill>
                  <a:schemeClr val="tx1"/>
                </a:solidFill>
                <a:latin typeface="Network Rail Sans" panose="02000000040000020004" pitchFamily="50" charset="0"/>
              </a:rPr>
              <a:t>th</a:t>
            </a:r>
            <a:r>
              <a:rPr lang="en-GB" sz="1200" dirty="0">
                <a:solidFill>
                  <a:schemeClr val="tx1"/>
                </a:solidFill>
                <a:latin typeface="Network Rail Sans" panose="02000000040000020004" pitchFamily="50" charset="0"/>
              </a:rPr>
              <a:t> June 2021.</a:t>
            </a:r>
          </a:p>
          <a:p>
            <a:pPr lvl="0">
              <a:lnSpc>
                <a:spcPct val="108000"/>
              </a:lnSpc>
              <a:spcAft>
                <a:spcPts val="600"/>
              </a:spcAft>
              <a:defRPr/>
            </a:pPr>
            <a:r>
              <a:rPr lang="en-GB" sz="1200" dirty="0">
                <a:solidFill>
                  <a:schemeClr val="tx1"/>
                </a:solidFill>
                <a:latin typeface="Network Rail Sans" panose="02000000040000020004" pitchFamily="50" charset="0"/>
              </a:rPr>
              <a:t>The revised terminology, consistent with 019, will now become Warning SSOW and Protection SSOW to replace Red &amp; Green Zone in the National Hazard Directory. </a:t>
            </a:r>
          </a:p>
          <a:p>
            <a:pPr lvl="0">
              <a:lnSpc>
                <a:spcPct val="108000"/>
              </a:lnSpc>
              <a:spcAft>
                <a:spcPts val="600"/>
              </a:spcAft>
              <a:defRPr/>
            </a:pPr>
            <a:r>
              <a:rPr lang="en-GB" sz="1200" dirty="0">
                <a:solidFill>
                  <a:schemeClr val="tx1"/>
                </a:solidFill>
                <a:latin typeface="Network Rail Sans" panose="02000000040000020004" pitchFamily="50" charset="0"/>
              </a:rPr>
              <a:t>There will be no need for any of your existing plans (including cyclical) to be re-verified or re-authorised by the PIC &amp; RM respectively if they have already been verified and authorised. Any plans you have produced or subsequently print out will contain the revised terminology.</a:t>
            </a:r>
          </a:p>
          <a:p>
            <a:pPr lvl="0">
              <a:lnSpc>
                <a:spcPct val="108000"/>
              </a:lnSpc>
              <a:spcAft>
                <a:spcPts val="600"/>
              </a:spcAft>
              <a:defRPr/>
            </a:pPr>
            <a:r>
              <a:rPr lang="en-GB" sz="1200" dirty="0">
                <a:solidFill>
                  <a:schemeClr val="tx1"/>
                </a:solidFill>
                <a:latin typeface="Network Rail Sans" panose="02000000040000020004" pitchFamily="50" charset="0"/>
              </a:rPr>
              <a:t>No action is required by the users of the National Hazard Directory.</a:t>
            </a:r>
          </a:p>
          <a:p>
            <a:pPr lvl="0">
              <a:lnSpc>
                <a:spcPct val="108000"/>
              </a:lnSpc>
              <a:spcAft>
                <a:spcPts val="600"/>
              </a:spcAft>
              <a:defRPr/>
            </a:pPr>
            <a:endParaRPr lang="en-GB" sz="1200" dirty="0">
              <a:solidFill>
                <a:schemeClr val="tx1"/>
              </a:solidFill>
              <a:latin typeface="Network Rail Sans" panose="02000000040000020004" pitchFamily="50" charset="0"/>
            </a:endParaRPr>
          </a:p>
        </p:txBody>
      </p:sp>
      <p:pic>
        <p:nvPicPr>
          <p:cNvPr id="6" name="Picture 5">
            <a:extLst>
              <a:ext uri="{FF2B5EF4-FFF2-40B4-BE49-F238E27FC236}">
                <a16:creationId xmlns:a16="http://schemas.microsoft.com/office/drawing/2014/main" id="{45C66964-BA44-42A9-931C-E6D46BAE24D4}"/>
              </a:ext>
            </a:extLst>
          </p:cNvPr>
          <p:cNvPicPr>
            <a:picLocks noChangeAspect="1"/>
          </p:cNvPicPr>
          <p:nvPr/>
        </p:nvPicPr>
        <p:blipFill>
          <a:blip r:embed="rId10"/>
          <a:stretch>
            <a:fillRect/>
          </a:stretch>
        </p:blipFill>
        <p:spPr>
          <a:xfrm>
            <a:off x="5811401" y="3829445"/>
            <a:ext cx="2708299" cy="1672950"/>
          </a:xfrm>
          <a:prstGeom prst="rect">
            <a:avLst/>
          </a:prstGeom>
          <a:ln w="12700">
            <a:solidFill>
              <a:schemeClr val="tx1"/>
            </a:solidFill>
          </a:ln>
        </p:spPr>
      </p:pic>
    </p:spTree>
    <p:extLst>
      <p:ext uri="{BB962C8B-B14F-4D97-AF65-F5344CB8AC3E}">
        <p14:creationId xmlns:p14="http://schemas.microsoft.com/office/powerpoint/2010/main" val="332418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13712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Accidents and Incidents </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812265"/>
            <a:ext cx="67968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Investigating</a:t>
            </a:r>
            <a:r>
              <a:rPr lang="en-GB" sz="2000" b="1" dirty="0">
                <a:solidFill>
                  <a:prstClr val="white">
                    <a:lumMod val="50000"/>
                  </a:prstClr>
                </a:solidFill>
                <a:latin typeface="Network Rail Sans" panose="02000000040000020004" pitchFamily="2" charset="0"/>
              </a:rPr>
              <a:t> Officer (IO) Guidance</a:t>
            </a:r>
            <a:endPar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5A7D60-B00A-4295-8755-C40E53B8AF5D}"/>
              </a:ext>
            </a:extLst>
          </p:cNvPr>
          <p:cNvSpPr txBox="1"/>
          <p:nvPr/>
        </p:nvSpPr>
        <p:spPr>
          <a:xfrm>
            <a:off x="1015036" y="5949859"/>
            <a:ext cx="8051846" cy="738664"/>
          </a:xfrm>
          <a:prstGeom prst="rect">
            <a:avLst/>
          </a:prstGeom>
          <a:noFill/>
        </p:spPr>
        <p:txBody>
          <a:bodyPr wrap="square" rtlCol="0">
            <a:spAutoFit/>
          </a:bodyPr>
          <a:lstStyle/>
          <a:p>
            <a:pPr lvl="0" algn="ctr">
              <a:defRPr/>
            </a:pPr>
            <a:r>
              <a:rPr lang="en-GB" sz="1400" b="1" dirty="0">
                <a:solidFill>
                  <a:schemeClr val="bg1"/>
                </a:solidFill>
                <a:latin typeface="Network Rail Sans" panose="02000000040000020004" pitchFamily="2" charset="0"/>
              </a:rPr>
              <a:t>A FOR CAUSE SCREENING MUST BE ARRANGED THROUGH THE WICC FOR ANYONE WHO HAS CONTRIBUTED TO AN ACCIDENT / INCIDENT, EITHER THROUGH THEIR OWN ACTIONS OR OMISSION</a:t>
            </a:r>
            <a:endParaRPr kumimoji="0" lang="en-GB" sz="1400" b="1" i="0" u="sng" strike="noStrike" kern="1200" cap="none" spc="0" normalizeH="0" baseline="0" noProof="0" dirty="0">
              <a:ln>
                <a:noFill/>
              </a:ln>
              <a:solidFill>
                <a:schemeClr val="bg1"/>
              </a:solidFill>
              <a:effectLst/>
              <a:uLnTx/>
              <a:uFillTx/>
              <a:latin typeface="Network Rail Sans" panose="02000000040000020004" pitchFamily="50" charset="0"/>
            </a:endParaRPr>
          </a:p>
        </p:txBody>
      </p:sp>
      <p:pic>
        <p:nvPicPr>
          <p:cNvPr id="19" name="Picture 18" descr="Image result for discuss white icon">
            <a:extLst>
              <a:ext uri="{FF2B5EF4-FFF2-40B4-BE49-F238E27FC236}">
                <a16:creationId xmlns:a16="http://schemas.microsoft.com/office/drawing/2014/main" id="{AD53ACD3-4C6F-4296-9CF7-78569F6EB5F3}"/>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1BA39FD-B731-42EA-A4D8-45FD92A3FA01}"/>
              </a:ext>
            </a:extLst>
          </p:cNvPr>
          <p:cNvPicPr>
            <a:picLocks noChangeAspect="1"/>
          </p:cNvPicPr>
          <p:nvPr/>
        </p:nvPicPr>
        <p:blipFill>
          <a:blip r:embed="rId9"/>
          <a:stretch>
            <a:fillRect/>
          </a:stretch>
        </p:blipFill>
        <p:spPr>
          <a:xfrm>
            <a:off x="77118" y="1338354"/>
            <a:ext cx="8989764" cy="4555120"/>
          </a:xfrm>
          <a:prstGeom prst="rect">
            <a:avLst/>
          </a:prstGeom>
        </p:spPr>
      </p:pic>
    </p:spTree>
    <p:extLst>
      <p:ext uri="{BB962C8B-B14F-4D97-AF65-F5344CB8AC3E}">
        <p14:creationId xmlns:p14="http://schemas.microsoft.com/office/powerpoint/2010/main" val="118738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Road Safety</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019831"/>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For any other information/questions contact </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8">
                  <a:extLst>
                    <a:ext uri="{A12FA001-AC4F-418D-AE19-62706E023703}">
                      <ahyp:hlinkClr xmlns:ahyp="http://schemas.microsoft.com/office/drawing/2018/hyperlinkcolor" val="tx"/>
                    </a:ext>
                  </a:extLst>
                </a:hlinkClick>
              </a:rPr>
              <a:t>SouthernRegionRoadFleet@networkrail.co.uk</a:t>
            </a:r>
            <a:endPar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tx1">
                    <a:lumMod val="50000"/>
                    <a:lumOff val="50000"/>
                  </a:schemeClr>
                </a:solidFill>
                <a:effectLst/>
                <a:uLnTx/>
                <a:uFillTx/>
                <a:latin typeface="Network Rail Sans" panose="02000000040000020004" pitchFamily="2" charset="0"/>
              </a:rPr>
              <a:t>Who is the Fleet Team and what do they do?</a:t>
            </a:r>
          </a:p>
        </p:txBody>
      </p:sp>
      <p:sp>
        <p:nvSpPr>
          <p:cNvPr id="3" name="Rectangle 2">
            <a:extLst>
              <a:ext uri="{FF2B5EF4-FFF2-40B4-BE49-F238E27FC236}">
                <a16:creationId xmlns:a16="http://schemas.microsoft.com/office/drawing/2014/main" id="{D1D68858-2E6F-4F22-9261-C902FE176452}"/>
              </a:ext>
            </a:extLst>
          </p:cNvPr>
          <p:cNvSpPr/>
          <p:nvPr/>
        </p:nvSpPr>
        <p:spPr>
          <a:xfrm>
            <a:off x="251314" y="1326753"/>
            <a:ext cx="4430636" cy="1615827"/>
          </a:xfrm>
          <a:prstGeom prst="rect">
            <a:avLst/>
          </a:prstGeom>
          <a:solidFill>
            <a:schemeClr val="bg1">
              <a:lumMod val="85000"/>
            </a:schemeClr>
          </a:solidFill>
          <a:ln w="19050">
            <a:solidFill>
              <a:schemeClr val="tx1"/>
            </a:solidFill>
          </a:ln>
        </p:spPr>
        <p:txBody>
          <a:bodyPr wrap="square">
            <a:spAutoFit/>
          </a:bodyPr>
          <a:lstStyle/>
          <a:p>
            <a:pPr>
              <a:spcAft>
                <a:spcPts val="600"/>
              </a:spcAft>
            </a:pPr>
            <a:r>
              <a:rPr lang="en-GB" sz="1200" b="1" u="sng" dirty="0">
                <a:solidFill>
                  <a:schemeClr val="tx1"/>
                </a:solidFill>
                <a:latin typeface="Network Rail Sans" panose="02000000040000020004" pitchFamily="2" charset="0"/>
              </a:rPr>
              <a:t>Southern Road Fleet – Kent – Sussex – NR (HS) - Wessex</a:t>
            </a:r>
          </a:p>
          <a:p>
            <a:pPr marL="285750" indent="-285750">
              <a:buFont typeface="Arial" panose="020B0604020202020204" pitchFamily="34" charset="0"/>
              <a:buChar char="•"/>
            </a:pPr>
            <a:r>
              <a:rPr lang="en-GB" sz="1200" dirty="0">
                <a:solidFill>
                  <a:schemeClr val="tx1"/>
                </a:solidFill>
                <a:latin typeface="Network Rail Sans" panose="02000000040000020004" pitchFamily="2" charset="0"/>
              </a:rPr>
              <a:t>Darren Matthias – Road Vehicle Compliance Manager – RVCM</a:t>
            </a:r>
          </a:p>
          <a:p>
            <a:pPr>
              <a:spcAft>
                <a:spcPts val="600"/>
              </a:spcAft>
            </a:pPr>
            <a:r>
              <a:rPr lang="en-GB" sz="1200" dirty="0">
                <a:solidFill>
                  <a:schemeClr val="accent6">
                    <a:lumMod val="50000"/>
                  </a:schemeClr>
                </a:solidFill>
                <a:latin typeface="Network Rail Sans" panose="02000000040000020004" pitchFamily="2" charset="0"/>
                <a:hlinkClick r:id="rId10">
                  <a:extLst>
                    <a:ext uri="{A12FA001-AC4F-418D-AE19-62706E023703}">
                      <ahyp:hlinkClr xmlns:ahyp="http://schemas.microsoft.com/office/drawing/2018/hyperlinkcolor" val="tx"/>
                    </a:ext>
                  </a:extLst>
                </a:hlinkClick>
              </a:rPr>
              <a:t>Darren.Matthias@Networkrail.co.uk</a:t>
            </a:r>
            <a:r>
              <a:rPr lang="en-GB" sz="1200" dirty="0">
                <a:solidFill>
                  <a:schemeClr val="accent6">
                    <a:lumMod val="50000"/>
                  </a:schemeClr>
                </a:solidFill>
                <a:latin typeface="Network Rail Sans" panose="02000000040000020004" pitchFamily="2" charset="0"/>
              </a:rPr>
              <a:t> </a:t>
            </a:r>
            <a:r>
              <a:rPr lang="en-GB" sz="1200" dirty="0">
                <a:solidFill>
                  <a:schemeClr val="tx1"/>
                </a:solidFill>
                <a:latin typeface="Network Rail Sans" panose="02000000040000020004" pitchFamily="2" charset="0"/>
              </a:rPr>
              <a:t>– 07809377557</a:t>
            </a:r>
            <a:endParaRPr lang="en-GB" sz="1200" dirty="0">
              <a:solidFill>
                <a:schemeClr val="tx1"/>
              </a:solidFill>
              <a:latin typeface="Network Rail Sans" panose="02000000040000020004" pitchFamily="2" charset="0"/>
              <a:cs typeface="Arial" panose="020B0604020202020204"/>
            </a:endParaRPr>
          </a:p>
          <a:p>
            <a:pPr marL="285750" indent="-285750">
              <a:buFont typeface="Arial" panose="020B0604020202020204" pitchFamily="34" charset="0"/>
              <a:buChar char="•"/>
            </a:pPr>
            <a:r>
              <a:rPr lang="en-GB" sz="1200" dirty="0">
                <a:solidFill>
                  <a:schemeClr val="tx1"/>
                </a:solidFill>
                <a:latin typeface="Network Rail Sans" panose="02000000040000020004" pitchFamily="2" charset="0"/>
              </a:rPr>
              <a:t>Scott Bourne – Delivery Assistant</a:t>
            </a:r>
          </a:p>
          <a:p>
            <a:pPr>
              <a:spcAft>
                <a:spcPts val="600"/>
              </a:spcAft>
            </a:pPr>
            <a:r>
              <a:rPr lang="en-GB" sz="1200" dirty="0">
                <a:solidFill>
                  <a:schemeClr val="accent6">
                    <a:lumMod val="50000"/>
                  </a:schemeClr>
                </a:solidFill>
                <a:latin typeface="Network Rail Sans" panose="02000000040000020004" pitchFamily="2" charset="0"/>
                <a:hlinkClick r:id="rId11">
                  <a:extLst>
                    <a:ext uri="{A12FA001-AC4F-418D-AE19-62706E023703}">
                      <ahyp:hlinkClr xmlns:ahyp="http://schemas.microsoft.com/office/drawing/2018/hyperlinkcolor" val="tx"/>
                    </a:ext>
                  </a:extLst>
                </a:hlinkClick>
              </a:rPr>
              <a:t>Scott.Bourne@Networkrail.co.uk</a:t>
            </a:r>
            <a:r>
              <a:rPr lang="en-GB" sz="1200" dirty="0">
                <a:solidFill>
                  <a:schemeClr val="accent6">
                    <a:lumMod val="50000"/>
                  </a:schemeClr>
                </a:solidFill>
                <a:latin typeface="Network Rail Sans" panose="02000000040000020004" pitchFamily="2" charset="0"/>
              </a:rPr>
              <a:t> </a:t>
            </a:r>
            <a:r>
              <a:rPr lang="en-GB" sz="1200" dirty="0">
                <a:solidFill>
                  <a:schemeClr val="tx1"/>
                </a:solidFill>
                <a:latin typeface="Network Rail Sans" panose="02000000040000020004" pitchFamily="2" charset="0"/>
              </a:rPr>
              <a:t>– 07732639908</a:t>
            </a:r>
          </a:p>
          <a:p>
            <a:pPr marL="285750" indent="-285750">
              <a:buFont typeface="Arial" panose="020B0604020202020204" pitchFamily="34" charset="0"/>
              <a:buChar char="•"/>
            </a:pPr>
            <a:r>
              <a:rPr lang="en-GB" sz="1200" dirty="0">
                <a:solidFill>
                  <a:schemeClr val="tx1"/>
                </a:solidFill>
                <a:latin typeface="Network Rail Sans" panose="02000000040000020004" pitchFamily="2" charset="0"/>
              </a:rPr>
              <a:t>Paul Matthews – Delivery Assistant  </a:t>
            </a:r>
          </a:p>
          <a:p>
            <a:r>
              <a:rPr lang="en-GB" sz="1200" dirty="0">
                <a:solidFill>
                  <a:schemeClr val="accent6">
                    <a:lumMod val="50000"/>
                  </a:schemeClr>
                </a:solidFill>
                <a:latin typeface="Network Rail Sans" panose="02000000040000020004" pitchFamily="2" charset="0"/>
                <a:hlinkClick r:id="rId12">
                  <a:extLst>
                    <a:ext uri="{A12FA001-AC4F-418D-AE19-62706E023703}">
                      <ahyp:hlinkClr xmlns:ahyp="http://schemas.microsoft.com/office/drawing/2018/hyperlinkcolor" val="tx"/>
                    </a:ext>
                  </a:extLst>
                </a:hlinkClick>
              </a:rPr>
              <a:t>Paul.Matthews2@Networkrail.co.uk</a:t>
            </a:r>
            <a:r>
              <a:rPr lang="en-GB" sz="1200" dirty="0">
                <a:solidFill>
                  <a:schemeClr val="accent6">
                    <a:lumMod val="50000"/>
                  </a:schemeClr>
                </a:solidFill>
                <a:latin typeface="Network Rail Sans" panose="02000000040000020004" pitchFamily="2" charset="0"/>
              </a:rPr>
              <a:t> </a:t>
            </a:r>
            <a:r>
              <a:rPr lang="en-GB" sz="1200" dirty="0">
                <a:solidFill>
                  <a:schemeClr val="tx1"/>
                </a:solidFill>
                <a:latin typeface="Network Rail Sans" panose="02000000040000020004" pitchFamily="2" charset="0"/>
              </a:rPr>
              <a:t>- 07732643503</a:t>
            </a:r>
          </a:p>
        </p:txBody>
      </p:sp>
      <p:sp>
        <p:nvSpPr>
          <p:cNvPr id="11" name="Flowchart: Punched Tape 10">
            <a:extLst>
              <a:ext uri="{FF2B5EF4-FFF2-40B4-BE49-F238E27FC236}">
                <a16:creationId xmlns:a16="http://schemas.microsoft.com/office/drawing/2014/main" id="{EBF1A330-48B7-4B71-9D58-122585E67B81}"/>
              </a:ext>
            </a:extLst>
          </p:cNvPr>
          <p:cNvSpPr/>
          <p:nvPr/>
        </p:nvSpPr>
        <p:spPr>
          <a:xfrm>
            <a:off x="5065777" y="1354653"/>
            <a:ext cx="1947672" cy="125353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are here to help support the route with compliance and fleet related issues.</a:t>
            </a:r>
          </a:p>
          <a:p>
            <a:pPr algn="ctr"/>
            <a:endParaRPr lang="en-GB" dirty="0"/>
          </a:p>
        </p:txBody>
      </p:sp>
      <p:pic>
        <p:nvPicPr>
          <p:cNvPr id="13" name="Graphic 12" descr="Checkmark">
            <a:extLst>
              <a:ext uri="{FF2B5EF4-FFF2-40B4-BE49-F238E27FC236}">
                <a16:creationId xmlns:a16="http://schemas.microsoft.com/office/drawing/2014/main" id="{B0CA1BF1-C236-4E7C-BC32-8F85106D0F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48424" y="2086387"/>
            <a:ext cx="429199" cy="429199"/>
          </a:xfrm>
          <a:prstGeom prst="rect">
            <a:avLst/>
          </a:prstGeom>
        </p:spPr>
      </p:pic>
      <p:sp>
        <p:nvSpPr>
          <p:cNvPr id="5" name="Rectangle 4">
            <a:extLst>
              <a:ext uri="{FF2B5EF4-FFF2-40B4-BE49-F238E27FC236}">
                <a16:creationId xmlns:a16="http://schemas.microsoft.com/office/drawing/2014/main" id="{DDF5483E-47EA-437E-AD13-5296788D7702}"/>
              </a:ext>
            </a:extLst>
          </p:cNvPr>
          <p:cNvSpPr/>
          <p:nvPr/>
        </p:nvSpPr>
        <p:spPr>
          <a:xfrm>
            <a:off x="4801991" y="2730185"/>
            <a:ext cx="4200645" cy="3231654"/>
          </a:xfrm>
          <a:prstGeom prst="rect">
            <a:avLst/>
          </a:prstGeom>
        </p:spPr>
        <p:txBody>
          <a:bodyPr wrap="square">
            <a:spAutoFit/>
          </a:bodyPr>
          <a:lstStyle/>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Managing all compliance inc. road rail vehicles and drivers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Audits for Vehicle Operator Licence (</a:t>
            </a:r>
            <a:r>
              <a:rPr lang="en-GB" sz="1200">
                <a:solidFill>
                  <a:schemeClr val="tx1"/>
                </a:solidFill>
                <a:latin typeface="Network Rail Sans" panose="02000000040000020004" pitchFamily="2" charset="0"/>
              </a:rPr>
              <a:t>O-licence)</a:t>
            </a:r>
            <a:endParaRPr lang="en-GB" sz="1200" dirty="0">
              <a:solidFill>
                <a:schemeClr val="tx1"/>
              </a:solidFill>
              <a:latin typeface="Network Rail Sans" panose="02000000040000020004" pitchFamily="2" charset="0"/>
            </a:endParaRP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Driver licence checking </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Rules and Regulations – MOTs – TAX – Services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Fleet related issues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Fines – PCNs – NIPs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New vehicles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Fuel Cards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MODs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BERs (Beyond Economical Repairs)</a:t>
            </a:r>
            <a:endParaRPr lang="en-GB" sz="1200" dirty="0">
              <a:solidFill>
                <a:schemeClr val="tx1"/>
              </a:solidFill>
              <a:latin typeface="Network Rail Sans" panose="02000000040000020004" pitchFamily="2" charset="0"/>
              <a:cs typeface="Arial" panose="020B0604020202020204"/>
            </a:endParaRP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HARs (High Authority Repairs)</a:t>
            </a:r>
            <a:endParaRPr lang="en-GB" sz="1200" dirty="0">
              <a:solidFill>
                <a:schemeClr val="tx1"/>
              </a:solidFill>
              <a:latin typeface="Network Rail Sans" panose="02000000040000020004" pitchFamily="2" charset="0"/>
              <a:cs typeface="Arial"/>
            </a:endParaRP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Data Management - Reports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Site Visits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STH – Short Term Hires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Fleet Lists</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Driver Training</a:t>
            </a:r>
          </a:p>
          <a:p>
            <a:pPr marL="285750" indent="-285750">
              <a:buFont typeface="Courier New" panose="02070309020205020404" pitchFamily="49" charset="0"/>
              <a:buChar char="o"/>
            </a:pPr>
            <a:r>
              <a:rPr lang="en-GB" sz="1200" dirty="0">
                <a:solidFill>
                  <a:schemeClr val="tx1"/>
                </a:solidFill>
                <a:latin typeface="Network Rail Sans" panose="02000000040000020004" pitchFamily="2" charset="0"/>
              </a:rPr>
              <a:t>Issues</a:t>
            </a:r>
          </a:p>
        </p:txBody>
      </p:sp>
      <p:sp>
        <p:nvSpPr>
          <p:cNvPr id="6" name="Rectangle 5">
            <a:extLst>
              <a:ext uri="{FF2B5EF4-FFF2-40B4-BE49-F238E27FC236}">
                <a16:creationId xmlns:a16="http://schemas.microsoft.com/office/drawing/2014/main" id="{A6DF7899-333F-4F73-844F-DE493361A0B9}"/>
              </a:ext>
            </a:extLst>
          </p:cNvPr>
          <p:cNvSpPr/>
          <p:nvPr/>
        </p:nvSpPr>
        <p:spPr>
          <a:xfrm>
            <a:off x="4842771" y="1310087"/>
            <a:ext cx="4159865" cy="45786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E6231E4-8541-4A77-9673-B769FC5D5039}"/>
              </a:ext>
            </a:extLst>
          </p:cNvPr>
          <p:cNvSpPr txBox="1"/>
          <p:nvPr/>
        </p:nvSpPr>
        <p:spPr>
          <a:xfrm>
            <a:off x="251314" y="3118331"/>
            <a:ext cx="1037990" cy="276999"/>
          </a:xfrm>
          <a:prstGeom prst="rect">
            <a:avLst/>
          </a:prstGeom>
          <a:solidFill>
            <a:schemeClr val="bg1"/>
          </a:solidFill>
          <a:ln w="19050">
            <a:solidFill>
              <a:schemeClr val="bg1"/>
            </a:solidFill>
          </a:ln>
        </p:spPr>
        <p:txBody>
          <a:bodyPr wrap="square" rtlCol="0">
            <a:spAutoFit/>
          </a:bodyPr>
          <a:lstStyle/>
          <a:p>
            <a:r>
              <a:rPr lang="en-GB" sz="1200" b="1" dirty="0">
                <a:solidFill>
                  <a:schemeClr val="tx1"/>
                </a:solidFill>
                <a:latin typeface="Network Rail Sans" panose="02000000040000020004" pitchFamily="2" charset="0"/>
              </a:rPr>
              <a:t>Useful links</a:t>
            </a:r>
          </a:p>
        </p:txBody>
      </p:sp>
      <p:graphicFrame>
        <p:nvGraphicFramePr>
          <p:cNvPr id="8" name="Table 7">
            <a:extLst>
              <a:ext uri="{FF2B5EF4-FFF2-40B4-BE49-F238E27FC236}">
                <a16:creationId xmlns:a16="http://schemas.microsoft.com/office/drawing/2014/main" id="{174A97DE-284B-49C6-AFCF-5E348B76E103}"/>
              </a:ext>
            </a:extLst>
          </p:cNvPr>
          <p:cNvGraphicFramePr>
            <a:graphicFrameLocks noGrp="1"/>
          </p:cNvGraphicFramePr>
          <p:nvPr>
            <p:extLst>
              <p:ext uri="{D42A27DB-BD31-4B8C-83A1-F6EECF244321}">
                <p14:modId xmlns:p14="http://schemas.microsoft.com/office/powerpoint/2010/main" val="1944493042"/>
              </p:ext>
            </p:extLst>
          </p:nvPr>
        </p:nvGraphicFramePr>
        <p:xfrm>
          <a:off x="251314" y="3505059"/>
          <a:ext cx="4430636" cy="2383640"/>
        </p:xfrm>
        <a:graphic>
          <a:graphicData uri="http://schemas.openxmlformats.org/drawingml/2006/table">
            <a:tbl>
              <a:tblPr firstRow="1" bandRow="1">
                <a:tableStyleId>{5C22544A-7EE6-4342-B048-85BDC9FD1C3A}</a:tableStyleId>
              </a:tblPr>
              <a:tblGrid>
                <a:gridCol w="2035818">
                  <a:extLst>
                    <a:ext uri="{9D8B030D-6E8A-4147-A177-3AD203B41FA5}">
                      <a16:colId xmlns:a16="http://schemas.microsoft.com/office/drawing/2014/main" val="4223909903"/>
                    </a:ext>
                  </a:extLst>
                </a:gridCol>
                <a:gridCol w="2394818">
                  <a:extLst>
                    <a:ext uri="{9D8B030D-6E8A-4147-A177-3AD203B41FA5}">
                      <a16:colId xmlns:a16="http://schemas.microsoft.com/office/drawing/2014/main" val="3184365106"/>
                    </a:ext>
                  </a:extLst>
                </a:gridCol>
              </a:tblGrid>
              <a:tr h="232336">
                <a:tc>
                  <a:txBody>
                    <a:bodyPr/>
                    <a:lstStyle/>
                    <a:p>
                      <a:r>
                        <a:rPr lang="en-GB" sz="900" dirty="0">
                          <a:latin typeface="Network Rail Sans" panose="02000000040000020004" pitchFamily="2" charset="0"/>
                        </a:rPr>
                        <a:t>Type</a:t>
                      </a:r>
                    </a:p>
                  </a:txBody>
                  <a:tcPr/>
                </a:tc>
                <a:tc>
                  <a:txBody>
                    <a:bodyPr/>
                    <a:lstStyle/>
                    <a:p>
                      <a:r>
                        <a:rPr lang="en-GB" sz="900" dirty="0">
                          <a:latin typeface="Network Rail Sans" panose="02000000040000020004" pitchFamily="2" charset="0"/>
                        </a:rPr>
                        <a:t>Contact / Link</a:t>
                      </a:r>
                    </a:p>
                  </a:txBody>
                  <a:tcPr/>
                </a:tc>
                <a:extLst>
                  <a:ext uri="{0D108BD9-81ED-4DB2-BD59-A6C34878D82A}">
                    <a16:rowId xmlns:a16="http://schemas.microsoft.com/office/drawing/2014/main" val="286233591"/>
                  </a:ext>
                </a:extLst>
              </a:tr>
              <a:tr h="251850">
                <a:tc>
                  <a:txBody>
                    <a:bodyPr/>
                    <a:lstStyle/>
                    <a:p>
                      <a:r>
                        <a:rPr lang="en-GB" sz="900" dirty="0">
                          <a:latin typeface="Network Rail Sans" panose="02000000040000020004" pitchFamily="2" charset="0"/>
                        </a:rPr>
                        <a:t>Hitachi Driver Line</a:t>
                      </a:r>
                    </a:p>
                  </a:txBody>
                  <a:tcPr/>
                </a:tc>
                <a:tc>
                  <a:txBody>
                    <a:bodyPr/>
                    <a:lstStyle/>
                    <a:p>
                      <a:r>
                        <a:rPr lang="en-GB" sz="900" dirty="0">
                          <a:latin typeface="Network Rail Sans" panose="02000000040000020004" pitchFamily="2" charset="0"/>
                        </a:rPr>
                        <a:t>0343 351 9128</a:t>
                      </a:r>
                    </a:p>
                  </a:txBody>
                  <a:tcPr/>
                </a:tc>
                <a:extLst>
                  <a:ext uri="{0D108BD9-81ED-4DB2-BD59-A6C34878D82A}">
                    <a16:rowId xmlns:a16="http://schemas.microsoft.com/office/drawing/2014/main" val="2991635685"/>
                  </a:ext>
                </a:extLst>
              </a:tr>
              <a:tr h="245220">
                <a:tc>
                  <a:txBody>
                    <a:bodyPr/>
                    <a:lstStyle/>
                    <a:p>
                      <a:r>
                        <a:rPr lang="en-GB" sz="900" dirty="0">
                          <a:latin typeface="Network Rail Sans" panose="02000000040000020004" pitchFamily="2" charset="0"/>
                        </a:rPr>
                        <a:t>LeasePlan Driver Line</a:t>
                      </a:r>
                    </a:p>
                  </a:txBody>
                  <a:tcPr/>
                </a:tc>
                <a:tc>
                  <a:txBody>
                    <a:bodyPr/>
                    <a:lstStyle/>
                    <a:p>
                      <a:r>
                        <a:rPr lang="en-GB" sz="900" dirty="0">
                          <a:latin typeface="Network Rail Sans" panose="02000000040000020004" pitchFamily="2" charset="0"/>
                        </a:rPr>
                        <a:t>0344 371 8071</a:t>
                      </a:r>
                    </a:p>
                  </a:txBody>
                  <a:tcPr/>
                </a:tc>
                <a:extLst>
                  <a:ext uri="{0D108BD9-81ED-4DB2-BD59-A6C34878D82A}">
                    <a16:rowId xmlns:a16="http://schemas.microsoft.com/office/drawing/2014/main" val="4145693647"/>
                  </a:ext>
                </a:extLst>
              </a:tr>
              <a:tr h="232336">
                <a:tc>
                  <a:txBody>
                    <a:bodyPr/>
                    <a:lstStyle/>
                    <a:p>
                      <a:r>
                        <a:rPr lang="en-GB" sz="900" dirty="0">
                          <a:latin typeface="Network Rail Sans" panose="02000000040000020004" pitchFamily="2" charset="0"/>
                        </a:rPr>
                        <a:t>Short term hire</a:t>
                      </a:r>
                    </a:p>
                  </a:txBody>
                  <a:tcPr/>
                </a:tc>
                <a:tc>
                  <a:txBody>
                    <a:bodyPr/>
                    <a:lstStyle/>
                    <a:p>
                      <a:r>
                        <a:rPr lang="en-GB" sz="900" b="1" dirty="0">
                          <a:solidFill>
                            <a:schemeClr val="accent6"/>
                          </a:solidFill>
                          <a:latin typeface="Network Rail Sans" panose="02000000040000020004" pitchFamily="2" charset="0"/>
                          <a:hlinkClick r:id="rId15">
                            <a:extLst>
                              <a:ext uri="{A12FA001-AC4F-418D-AE19-62706E023703}">
                                <ahyp:hlinkClr xmlns:ahyp="http://schemas.microsoft.com/office/drawing/2018/hyperlinkcolor" val="tx"/>
                              </a:ext>
                            </a:extLst>
                          </a:hlinkClick>
                        </a:rPr>
                        <a:t>Link</a:t>
                      </a:r>
                      <a:endParaRPr lang="en-GB" sz="900" b="1" dirty="0">
                        <a:solidFill>
                          <a:schemeClr val="accent6"/>
                        </a:solidFill>
                        <a:latin typeface="Network Rail Sans" panose="02000000040000020004" pitchFamily="2" charset="0"/>
                      </a:endParaRPr>
                    </a:p>
                  </a:txBody>
                  <a:tcPr/>
                </a:tc>
                <a:extLst>
                  <a:ext uri="{0D108BD9-81ED-4DB2-BD59-A6C34878D82A}">
                    <a16:rowId xmlns:a16="http://schemas.microsoft.com/office/drawing/2014/main" val="993464993"/>
                  </a:ext>
                </a:extLst>
              </a:tr>
              <a:tr h="241630">
                <a:tc>
                  <a:txBody>
                    <a:bodyPr/>
                    <a:lstStyle/>
                    <a:p>
                      <a:r>
                        <a:rPr lang="en-GB" sz="900" dirty="0">
                          <a:latin typeface="Network Rail Sans" panose="02000000040000020004" pitchFamily="2" charset="0"/>
                        </a:rPr>
                        <a:t>Vehicle Ordering Portal</a:t>
                      </a:r>
                    </a:p>
                  </a:txBody>
                  <a:tcPr/>
                </a:tc>
                <a:tc>
                  <a:txBody>
                    <a:bodyPr/>
                    <a:lstStyle/>
                    <a:p>
                      <a:r>
                        <a:rPr lang="en-GB" sz="900" b="1" dirty="0">
                          <a:solidFill>
                            <a:schemeClr val="accent6"/>
                          </a:solidFill>
                          <a:latin typeface="Network Rail Sans" panose="02000000040000020004" pitchFamily="2" charset="0"/>
                          <a:hlinkClick r:id="rId15">
                            <a:extLst>
                              <a:ext uri="{A12FA001-AC4F-418D-AE19-62706E023703}">
                                <ahyp:hlinkClr xmlns:ahyp="http://schemas.microsoft.com/office/drawing/2018/hyperlinkcolor" val="tx"/>
                              </a:ext>
                            </a:extLst>
                          </a:hlinkClick>
                        </a:rPr>
                        <a:t>Link</a:t>
                      </a:r>
                      <a:endParaRPr lang="en-GB" sz="900" b="1" dirty="0">
                        <a:solidFill>
                          <a:schemeClr val="accent6"/>
                        </a:solidFill>
                        <a:latin typeface="Network Rail Sans" panose="02000000040000020004" pitchFamily="2" charset="0"/>
                      </a:endParaRPr>
                    </a:p>
                  </a:txBody>
                  <a:tcPr/>
                </a:tc>
                <a:extLst>
                  <a:ext uri="{0D108BD9-81ED-4DB2-BD59-A6C34878D82A}">
                    <a16:rowId xmlns:a16="http://schemas.microsoft.com/office/drawing/2014/main" val="1089793884"/>
                  </a:ext>
                </a:extLst>
              </a:tr>
              <a:tr h="241630">
                <a:tc>
                  <a:txBody>
                    <a:bodyPr/>
                    <a:lstStyle/>
                    <a:p>
                      <a:r>
                        <a:rPr lang="en-GB" sz="900" dirty="0">
                          <a:latin typeface="Network Rail Sans" panose="02000000040000020004" pitchFamily="2" charset="0"/>
                        </a:rPr>
                        <a:t>Driver Training (NFE Group)</a:t>
                      </a:r>
                    </a:p>
                  </a:txBody>
                  <a:tcPr/>
                </a:tc>
                <a:tc>
                  <a:txBody>
                    <a:bodyPr/>
                    <a:lstStyle/>
                    <a:p>
                      <a:r>
                        <a:rPr lang="en-GB" sz="900" b="1" dirty="0">
                          <a:solidFill>
                            <a:schemeClr val="accent6"/>
                          </a:solidFill>
                          <a:latin typeface="Network Rail Sans" panose="02000000040000020004" pitchFamily="2" charset="0"/>
                          <a:hlinkClick r:id="rId16">
                            <a:extLst>
                              <a:ext uri="{A12FA001-AC4F-418D-AE19-62706E023703}">
                                <ahyp:hlinkClr xmlns:ahyp="http://schemas.microsoft.com/office/drawing/2018/hyperlinkcolor" val="tx"/>
                              </a:ext>
                            </a:extLst>
                          </a:hlinkClick>
                        </a:rPr>
                        <a:t>Link</a:t>
                      </a:r>
                      <a:endParaRPr lang="en-GB" sz="900" b="1" dirty="0">
                        <a:solidFill>
                          <a:schemeClr val="accent6"/>
                        </a:solidFill>
                        <a:latin typeface="Network Rail Sans" panose="02000000040000020004" pitchFamily="2" charset="0"/>
                      </a:endParaRPr>
                    </a:p>
                  </a:txBody>
                  <a:tcPr/>
                </a:tc>
                <a:extLst>
                  <a:ext uri="{0D108BD9-81ED-4DB2-BD59-A6C34878D82A}">
                    <a16:rowId xmlns:a16="http://schemas.microsoft.com/office/drawing/2014/main" val="1576747275"/>
                  </a:ext>
                </a:extLst>
              </a:tr>
              <a:tr h="232336">
                <a:tc>
                  <a:txBody>
                    <a:bodyPr/>
                    <a:lstStyle/>
                    <a:p>
                      <a:r>
                        <a:rPr lang="en-GB" sz="900" dirty="0">
                          <a:latin typeface="Network Rail Sans" panose="02000000040000020004" pitchFamily="2" charset="0"/>
                        </a:rPr>
                        <a:t>Licence Checking</a:t>
                      </a:r>
                    </a:p>
                  </a:txBody>
                  <a:tcPr/>
                </a:tc>
                <a:tc>
                  <a:txBody>
                    <a:bodyPr/>
                    <a:lstStyle/>
                    <a:p>
                      <a:r>
                        <a:rPr lang="en-GB" sz="900" b="1" dirty="0">
                          <a:solidFill>
                            <a:schemeClr val="accent6"/>
                          </a:solidFill>
                          <a:latin typeface="Network Rail Sans" panose="02000000040000020004" pitchFamily="2" charset="0"/>
                          <a:hlinkClick r:id="rId17">
                            <a:extLst>
                              <a:ext uri="{A12FA001-AC4F-418D-AE19-62706E023703}">
                                <ahyp:hlinkClr xmlns:ahyp="http://schemas.microsoft.com/office/drawing/2018/hyperlinkcolor" val="tx"/>
                              </a:ext>
                            </a:extLst>
                          </a:hlinkClick>
                        </a:rPr>
                        <a:t>Link</a:t>
                      </a:r>
                      <a:endParaRPr lang="en-GB" sz="900" b="1" dirty="0">
                        <a:solidFill>
                          <a:schemeClr val="accent6"/>
                        </a:solidFill>
                        <a:latin typeface="Network Rail Sans" panose="02000000040000020004" pitchFamily="2" charset="0"/>
                      </a:endParaRPr>
                    </a:p>
                  </a:txBody>
                  <a:tcPr/>
                </a:tc>
                <a:extLst>
                  <a:ext uri="{0D108BD9-81ED-4DB2-BD59-A6C34878D82A}">
                    <a16:rowId xmlns:a16="http://schemas.microsoft.com/office/drawing/2014/main" val="2424274713"/>
                  </a:ext>
                </a:extLst>
              </a:tr>
              <a:tr h="241630">
                <a:tc>
                  <a:txBody>
                    <a:bodyPr/>
                    <a:lstStyle/>
                    <a:p>
                      <a:r>
                        <a:rPr lang="en-GB" sz="900" dirty="0">
                          <a:latin typeface="Network Rail Sans" panose="02000000040000020004" pitchFamily="2" charset="0"/>
                        </a:rPr>
                        <a:t>Grey Fleet / Private Owned Vehicles</a:t>
                      </a:r>
                    </a:p>
                  </a:txBody>
                  <a:tcPr/>
                </a:tc>
                <a:tc>
                  <a:txBody>
                    <a:bodyPr/>
                    <a:lstStyle/>
                    <a:p>
                      <a:r>
                        <a:rPr lang="en-GB" sz="900" b="1" dirty="0">
                          <a:solidFill>
                            <a:schemeClr val="accent6"/>
                          </a:solidFill>
                          <a:latin typeface="Network Rail Sans" panose="02000000040000020004" pitchFamily="2" charset="0"/>
                          <a:hlinkClick r:id="rId18">
                            <a:extLst>
                              <a:ext uri="{A12FA001-AC4F-418D-AE19-62706E023703}">
                                <ahyp:hlinkClr xmlns:ahyp="http://schemas.microsoft.com/office/drawing/2018/hyperlinkcolor" val="tx"/>
                              </a:ext>
                            </a:extLst>
                          </a:hlinkClick>
                        </a:rPr>
                        <a:t>Link</a:t>
                      </a:r>
                      <a:endParaRPr lang="en-GB" sz="900" b="1" dirty="0">
                        <a:solidFill>
                          <a:schemeClr val="accent6"/>
                        </a:solidFill>
                        <a:latin typeface="Network Rail Sans" panose="02000000040000020004" pitchFamily="2" charset="0"/>
                      </a:endParaRPr>
                    </a:p>
                  </a:txBody>
                  <a:tcPr/>
                </a:tc>
                <a:extLst>
                  <a:ext uri="{0D108BD9-81ED-4DB2-BD59-A6C34878D82A}">
                    <a16:rowId xmlns:a16="http://schemas.microsoft.com/office/drawing/2014/main" val="3140773564"/>
                  </a:ext>
                </a:extLst>
              </a:tr>
              <a:tr h="232336">
                <a:tc>
                  <a:txBody>
                    <a:bodyPr/>
                    <a:lstStyle/>
                    <a:p>
                      <a:r>
                        <a:rPr lang="en-GB" sz="900" dirty="0">
                          <a:latin typeface="Network Rail Sans" panose="02000000040000020004" pitchFamily="2" charset="0"/>
                        </a:rPr>
                        <a:t>Fleet Website</a:t>
                      </a:r>
                    </a:p>
                  </a:txBody>
                  <a:tcPr/>
                </a:tc>
                <a:tc>
                  <a:txBody>
                    <a:bodyPr/>
                    <a:lstStyle/>
                    <a:p>
                      <a:r>
                        <a:rPr lang="en-GB" sz="900" b="1" dirty="0">
                          <a:solidFill>
                            <a:schemeClr val="accent6"/>
                          </a:solidFill>
                          <a:latin typeface="Network Rail Sans" panose="02000000040000020004" pitchFamily="2" charset="0"/>
                          <a:hlinkClick r:id="rId15">
                            <a:extLst>
                              <a:ext uri="{A12FA001-AC4F-418D-AE19-62706E023703}">
                                <ahyp:hlinkClr xmlns:ahyp="http://schemas.microsoft.com/office/drawing/2018/hyperlinkcolor" val="tx"/>
                              </a:ext>
                            </a:extLst>
                          </a:hlinkClick>
                        </a:rPr>
                        <a:t>Link</a:t>
                      </a:r>
                      <a:endParaRPr lang="en-GB" sz="900" b="1" dirty="0">
                        <a:solidFill>
                          <a:schemeClr val="accent6"/>
                        </a:solidFill>
                        <a:latin typeface="Network Rail Sans" panose="02000000040000020004" pitchFamily="2" charset="0"/>
                      </a:endParaRPr>
                    </a:p>
                  </a:txBody>
                  <a:tcPr/>
                </a:tc>
                <a:extLst>
                  <a:ext uri="{0D108BD9-81ED-4DB2-BD59-A6C34878D82A}">
                    <a16:rowId xmlns:a16="http://schemas.microsoft.com/office/drawing/2014/main" val="3711669719"/>
                  </a:ext>
                </a:extLst>
              </a:tr>
              <a:tr h="232336">
                <a:tc>
                  <a:txBody>
                    <a:bodyPr/>
                    <a:lstStyle/>
                    <a:p>
                      <a:r>
                        <a:rPr lang="en-GB" sz="900" dirty="0">
                          <a:latin typeface="Network Rail Sans" panose="02000000040000020004" pitchFamily="2" charset="0"/>
                        </a:rPr>
                        <a:t>Escalations / Other</a:t>
                      </a:r>
                    </a:p>
                  </a:txBody>
                  <a:tcPr/>
                </a:tc>
                <a:tc>
                  <a:txBody>
                    <a:bodyPr/>
                    <a:lstStyle/>
                    <a:p>
                      <a:pPr lvl="0">
                        <a:buNone/>
                      </a:pPr>
                      <a:r>
                        <a:rPr lang="en-GB" sz="900" b="0" i="0" u="none" strike="noStrike" noProof="0" dirty="0">
                          <a:latin typeface="Network Rail Sans" panose="02000000040000020004" pitchFamily="2" charset="0"/>
                        </a:rPr>
                        <a:t>SouthernRegionRoadFleet@networkrail.co.uk</a:t>
                      </a:r>
                    </a:p>
                  </a:txBody>
                  <a:tcPr/>
                </a:tc>
                <a:extLst>
                  <a:ext uri="{0D108BD9-81ED-4DB2-BD59-A6C34878D82A}">
                    <a16:rowId xmlns:a16="http://schemas.microsoft.com/office/drawing/2014/main" val="185695926"/>
                  </a:ext>
                </a:extLst>
              </a:tr>
            </a:tbl>
          </a:graphicData>
        </a:graphic>
      </p:graphicFrame>
      <p:sp>
        <p:nvSpPr>
          <p:cNvPr id="9" name="Rectangle 8">
            <a:extLst>
              <a:ext uri="{FF2B5EF4-FFF2-40B4-BE49-F238E27FC236}">
                <a16:creationId xmlns:a16="http://schemas.microsoft.com/office/drawing/2014/main" id="{0A01E826-0DDE-49F0-AD64-3AF2D81A67E6}"/>
              </a:ext>
            </a:extLst>
          </p:cNvPr>
          <p:cNvSpPr/>
          <p:nvPr/>
        </p:nvSpPr>
        <p:spPr>
          <a:xfrm>
            <a:off x="251314" y="3505058"/>
            <a:ext cx="4430636" cy="23836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6269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Sentinel</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b="1" dirty="0">
                <a:solidFill>
                  <a:prstClr val="white">
                    <a:lumMod val="50000"/>
                  </a:prstClr>
                </a:solidFill>
                <a:latin typeface="Network Rail Sans" panose="02000000040000020004" pitchFamily="2" charset="0"/>
              </a:rPr>
              <a:t>Checking the Checkers!</a:t>
            </a:r>
            <a:endPar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ndParaRPr>
          </a:p>
        </p:txBody>
      </p:sp>
      <p:sp>
        <p:nvSpPr>
          <p:cNvPr id="18" name="TextBox 17">
            <a:extLst>
              <a:ext uri="{FF2B5EF4-FFF2-40B4-BE49-F238E27FC236}">
                <a16:creationId xmlns:a16="http://schemas.microsoft.com/office/drawing/2014/main" id="{64BC47B6-BA72-4331-9683-0E17BE67DA73}"/>
              </a:ext>
            </a:extLst>
          </p:cNvPr>
          <p:cNvSpPr txBox="1"/>
          <p:nvPr/>
        </p:nvSpPr>
        <p:spPr>
          <a:xfrm>
            <a:off x="397540" y="1390761"/>
            <a:ext cx="5972439" cy="2870338"/>
          </a:xfrm>
          <a:prstGeom prst="rect">
            <a:avLst/>
          </a:prstGeom>
          <a:noFill/>
        </p:spPr>
        <p:txBody>
          <a:bodyPr wrap="square" rtlCol="0">
            <a:spAutoFit/>
          </a:bodyPr>
          <a:lstStyle/>
          <a:p>
            <a:pPr>
              <a:lnSpc>
                <a:spcPct val="108000"/>
              </a:lnSpc>
            </a:pPr>
            <a:r>
              <a:rPr lang="en-GB" sz="1200" dirty="0">
                <a:solidFill>
                  <a:schemeClr val="tx1"/>
                </a:solidFill>
                <a:latin typeface="Network Rail Sans" panose="02000000040000020004" pitchFamily="2" charset="0"/>
              </a:rPr>
              <a:t>During a recent event, it was identified that the Controller of Site Safety (COSS) carrying out a task held ‘probationary’ COSS competence only. </a:t>
            </a:r>
          </a:p>
          <a:p>
            <a:pPr>
              <a:lnSpc>
                <a:spcPct val="108000"/>
              </a:lnSpc>
            </a:pPr>
            <a:endParaRPr lang="en-GB" sz="1200" dirty="0">
              <a:solidFill>
                <a:schemeClr val="tx1"/>
              </a:solidFill>
              <a:latin typeface="Network Rail Sans" panose="02000000040000020004" pitchFamily="2" charset="0"/>
            </a:endParaRPr>
          </a:p>
          <a:p>
            <a:pPr>
              <a:lnSpc>
                <a:spcPct val="108000"/>
              </a:lnSpc>
            </a:pPr>
            <a:r>
              <a:rPr lang="en-GB" sz="1200" dirty="0">
                <a:solidFill>
                  <a:schemeClr val="tx1"/>
                </a:solidFill>
                <a:latin typeface="Network Rail Sans" panose="02000000040000020004" pitchFamily="2" charset="0"/>
              </a:rPr>
              <a:t>This had not been identified prior to the work taking place, as the individual had not checked his OWN card.</a:t>
            </a:r>
          </a:p>
          <a:p>
            <a:pPr>
              <a:lnSpc>
                <a:spcPct val="108000"/>
              </a:lnSpc>
            </a:pPr>
            <a:endParaRPr lang="en-GB" sz="1200" dirty="0">
              <a:solidFill>
                <a:schemeClr val="tx1"/>
              </a:solidFill>
              <a:latin typeface="Network Rail Sans" panose="02000000040000020004" pitchFamily="2" charset="0"/>
            </a:endParaRPr>
          </a:p>
          <a:p>
            <a:pPr>
              <a:lnSpc>
                <a:spcPct val="108000"/>
              </a:lnSpc>
            </a:pPr>
            <a:r>
              <a:rPr lang="en-GB" sz="1200" dirty="0">
                <a:solidFill>
                  <a:schemeClr val="tx1"/>
                </a:solidFill>
                <a:latin typeface="Network Rail Sans" panose="02000000040000020004" pitchFamily="2" charset="0"/>
              </a:rPr>
              <a:t>Remember, swiping the Sentinel card determines whether an individual has the ‘Authority to Work’ on the railway infrastructure.</a:t>
            </a:r>
          </a:p>
          <a:p>
            <a:pPr>
              <a:lnSpc>
                <a:spcPct val="108000"/>
              </a:lnSpc>
            </a:pPr>
            <a:endParaRPr lang="en-GB" sz="1200" dirty="0">
              <a:solidFill>
                <a:schemeClr val="tx1"/>
              </a:solidFill>
              <a:latin typeface="Network Rail Sans" panose="02000000040000020004" pitchFamily="2" charset="0"/>
            </a:endParaRPr>
          </a:p>
          <a:p>
            <a:pPr>
              <a:lnSpc>
                <a:spcPct val="108000"/>
              </a:lnSpc>
            </a:pPr>
            <a:r>
              <a:rPr lang="en-GB" sz="1200" dirty="0">
                <a:solidFill>
                  <a:schemeClr val="tx1"/>
                </a:solidFill>
                <a:latin typeface="Network Rail Sans" panose="02000000040000020004" pitchFamily="2" charset="0"/>
              </a:rPr>
              <a:t>It checks that you’re competent, medically fit and have a valid sponsor, but it’s imperative that as a COSS, YOU CHECK YOURSELF FIRST.</a:t>
            </a:r>
          </a:p>
          <a:p>
            <a:pPr>
              <a:lnSpc>
                <a:spcPct val="108000"/>
              </a:lnSpc>
            </a:pPr>
            <a:endParaRPr lang="en-GB" sz="1200" b="1" dirty="0">
              <a:solidFill>
                <a:srgbClr val="FF0000"/>
              </a:solidFill>
              <a:latin typeface="Network Rail Sans" panose="02000000040000020004" pitchFamily="2" charset="0"/>
            </a:endParaRPr>
          </a:p>
          <a:p>
            <a:pPr>
              <a:lnSpc>
                <a:spcPct val="108000"/>
              </a:lnSpc>
            </a:pPr>
            <a:r>
              <a:rPr lang="en-GB" sz="1200" b="1" dirty="0">
                <a:solidFill>
                  <a:schemeClr val="accent6">
                    <a:lumMod val="75000"/>
                  </a:schemeClr>
                </a:solidFill>
                <a:latin typeface="Network Rail Sans" panose="02000000040000020004" pitchFamily="2" charset="0"/>
              </a:rPr>
              <a:t>You don’t want to have checked the competence of your group, only to then discover that you’re not competent yourself!</a:t>
            </a:r>
          </a:p>
        </p:txBody>
      </p:sp>
      <p:pic>
        <p:nvPicPr>
          <p:cNvPr id="20" name="Picture 19">
            <a:extLst>
              <a:ext uri="{FF2B5EF4-FFF2-40B4-BE49-F238E27FC236}">
                <a16:creationId xmlns:a16="http://schemas.microsoft.com/office/drawing/2014/main" id="{650EBC81-B93D-4959-B604-C8DF6533FF61}"/>
              </a:ext>
            </a:extLst>
          </p:cNvPr>
          <p:cNvPicPr>
            <a:picLocks noChangeAspect="1"/>
          </p:cNvPicPr>
          <p:nvPr/>
        </p:nvPicPr>
        <p:blipFill rotWithShape="1">
          <a:blip r:embed="rId9"/>
          <a:srcRect b="27080"/>
          <a:stretch/>
        </p:blipFill>
        <p:spPr>
          <a:xfrm>
            <a:off x="6428465" y="1366355"/>
            <a:ext cx="2317995" cy="1815758"/>
          </a:xfrm>
          <a:prstGeom prst="rect">
            <a:avLst/>
          </a:prstGeom>
          <a:ln>
            <a:solidFill>
              <a:schemeClr val="bg1"/>
            </a:solidFill>
          </a:ln>
        </p:spPr>
      </p:pic>
      <p:pic>
        <p:nvPicPr>
          <p:cNvPr id="21" name="Picture 20">
            <a:extLst>
              <a:ext uri="{FF2B5EF4-FFF2-40B4-BE49-F238E27FC236}">
                <a16:creationId xmlns:a16="http://schemas.microsoft.com/office/drawing/2014/main" id="{6FB84DF2-DB9E-4CBA-9EEA-1083D82846A8}"/>
              </a:ext>
            </a:extLst>
          </p:cNvPr>
          <p:cNvPicPr>
            <a:picLocks noChangeAspect="1"/>
          </p:cNvPicPr>
          <p:nvPr/>
        </p:nvPicPr>
        <p:blipFill>
          <a:blip r:embed="rId10"/>
          <a:stretch>
            <a:fillRect/>
          </a:stretch>
        </p:blipFill>
        <p:spPr>
          <a:xfrm>
            <a:off x="489476" y="4261099"/>
            <a:ext cx="2151177" cy="1550786"/>
          </a:xfrm>
          <a:prstGeom prst="rect">
            <a:avLst/>
          </a:prstGeom>
        </p:spPr>
      </p:pic>
      <p:sp>
        <p:nvSpPr>
          <p:cNvPr id="13" name="TextBox 12">
            <a:extLst>
              <a:ext uri="{FF2B5EF4-FFF2-40B4-BE49-F238E27FC236}">
                <a16:creationId xmlns:a16="http://schemas.microsoft.com/office/drawing/2014/main" id="{960EFA76-FA89-49BB-BB23-AC5E0C739B67}"/>
              </a:ext>
            </a:extLst>
          </p:cNvPr>
          <p:cNvSpPr txBox="1"/>
          <p:nvPr/>
        </p:nvSpPr>
        <p:spPr>
          <a:xfrm>
            <a:off x="4579869" y="4273206"/>
            <a:ext cx="4196275" cy="1673984"/>
          </a:xfrm>
          <a:prstGeom prst="rect">
            <a:avLst/>
          </a:prstGeom>
          <a:noFill/>
        </p:spPr>
        <p:txBody>
          <a:bodyPr wrap="square" rtlCol="0">
            <a:spAutoFit/>
          </a:bodyPr>
          <a:lstStyle/>
          <a:p>
            <a:pPr>
              <a:lnSpc>
                <a:spcPct val="108000"/>
              </a:lnSpc>
            </a:pPr>
            <a:r>
              <a:rPr lang="en-GB" sz="1200" dirty="0">
                <a:solidFill>
                  <a:schemeClr val="tx1"/>
                </a:solidFill>
                <a:latin typeface="Network Rail Sans" panose="02000000040000020004" pitchFamily="2" charset="0"/>
              </a:rPr>
              <a:t>During the COSS site brief and while checking the competencies of those that you are working with, you should get into the habit of showing everyone in your group that you are trained and assessed as competent for the role that you are undertaking.</a:t>
            </a:r>
          </a:p>
          <a:p>
            <a:pPr>
              <a:lnSpc>
                <a:spcPct val="108000"/>
              </a:lnSpc>
            </a:pPr>
            <a:endParaRPr lang="en-GB" sz="1200" dirty="0">
              <a:solidFill>
                <a:schemeClr val="tx1"/>
              </a:solidFill>
              <a:latin typeface="Network Rail Sans" panose="02000000040000020004" pitchFamily="2" charset="0"/>
            </a:endParaRPr>
          </a:p>
          <a:p>
            <a:pPr>
              <a:lnSpc>
                <a:spcPct val="108000"/>
              </a:lnSpc>
            </a:pPr>
            <a:r>
              <a:rPr lang="en-GB" sz="1200" dirty="0">
                <a:solidFill>
                  <a:schemeClr val="tx1"/>
                </a:solidFill>
                <a:latin typeface="Network Rail Sans" panose="02000000040000020004" pitchFamily="2" charset="0"/>
              </a:rPr>
              <a:t>The only way to do this is to show your group your Sentinel scan. </a:t>
            </a:r>
          </a:p>
        </p:txBody>
      </p:sp>
      <p:pic>
        <p:nvPicPr>
          <p:cNvPr id="14" name="Picture 13">
            <a:extLst>
              <a:ext uri="{FF2B5EF4-FFF2-40B4-BE49-F238E27FC236}">
                <a16:creationId xmlns:a16="http://schemas.microsoft.com/office/drawing/2014/main" id="{61F52BAC-4995-4FDB-B8C3-A976F5450413}"/>
              </a:ext>
            </a:extLst>
          </p:cNvPr>
          <p:cNvPicPr>
            <a:picLocks noChangeAspect="1"/>
          </p:cNvPicPr>
          <p:nvPr/>
        </p:nvPicPr>
        <p:blipFill>
          <a:blip r:embed="rId11"/>
          <a:stretch>
            <a:fillRect/>
          </a:stretch>
        </p:blipFill>
        <p:spPr>
          <a:xfrm>
            <a:off x="2981163" y="4905789"/>
            <a:ext cx="1445470" cy="906907"/>
          </a:xfrm>
          <a:prstGeom prst="rect">
            <a:avLst/>
          </a:prstGeom>
        </p:spPr>
      </p:pic>
      <p:sp>
        <p:nvSpPr>
          <p:cNvPr id="3" name="Rectangle 2">
            <a:extLst>
              <a:ext uri="{FF2B5EF4-FFF2-40B4-BE49-F238E27FC236}">
                <a16:creationId xmlns:a16="http://schemas.microsoft.com/office/drawing/2014/main" id="{7C4268BE-69E4-4269-BA6E-BDAA10374B18}"/>
              </a:ext>
            </a:extLst>
          </p:cNvPr>
          <p:cNvSpPr/>
          <p:nvPr/>
        </p:nvSpPr>
        <p:spPr>
          <a:xfrm>
            <a:off x="1437832" y="6125833"/>
            <a:ext cx="7125990" cy="400110"/>
          </a:xfrm>
          <a:prstGeom prst="rect">
            <a:avLst/>
          </a:prstGeom>
        </p:spPr>
        <p:txBody>
          <a:bodyPr wrap="none">
            <a:spAutoFit/>
          </a:bodyPr>
          <a:lstStyle/>
          <a:p>
            <a:r>
              <a:rPr lang="en-GB" sz="2000" b="1" dirty="0">
                <a:solidFill>
                  <a:schemeClr val="bg1"/>
                </a:solidFill>
                <a:latin typeface="Network Rail Sans" panose="02000000040000020004" pitchFamily="2" charset="0"/>
              </a:rPr>
              <a:t>Are you certain that you are competent to carry out your role?</a:t>
            </a:r>
          </a:p>
        </p:txBody>
      </p:sp>
      <p:sp>
        <p:nvSpPr>
          <p:cNvPr id="5" name="Rectangle 4">
            <a:extLst>
              <a:ext uri="{FF2B5EF4-FFF2-40B4-BE49-F238E27FC236}">
                <a16:creationId xmlns:a16="http://schemas.microsoft.com/office/drawing/2014/main" id="{D8AF4318-3185-45AF-B350-ABB51A43E0AF}"/>
              </a:ext>
            </a:extLst>
          </p:cNvPr>
          <p:cNvSpPr/>
          <p:nvPr/>
        </p:nvSpPr>
        <p:spPr>
          <a:xfrm>
            <a:off x="6425456" y="3182112"/>
            <a:ext cx="2342819" cy="77274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8000"/>
              </a:lnSpc>
            </a:pPr>
            <a:r>
              <a:rPr lang="en-GB" dirty="0">
                <a:solidFill>
                  <a:schemeClr val="tx1"/>
                </a:solidFill>
                <a:latin typeface="Network Rail Sans" panose="02000000040000020004" pitchFamily="2" charset="0"/>
              </a:rPr>
              <a:t>When using the Sentinel app, the first thing is for the Card Checker (typically a Controller of Site Safety) to swipe themselves in…</a:t>
            </a:r>
          </a:p>
        </p:txBody>
      </p:sp>
      <p:sp>
        <p:nvSpPr>
          <p:cNvPr id="6" name="Rectangle 5">
            <a:extLst>
              <a:ext uri="{FF2B5EF4-FFF2-40B4-BE49-F238E27FC236}">
                <a16:creationId xmlns:a16="http://schemas.microsoft.com/office/drawing/2014/main" id="{01DD833D-A1A6-4010-A8A6-F30065B1889D}"/>
              </a:ext>
            </a:extLst>
          </p:cNvPr>
          <p:cNvSpPr/>
          <p:nvPr/>
        </p:nvSpPr>
        <p:spPr>
          <a:xfrm>
            <a:off x="6415181" y="1527048"/>
            <a:ext cx="2342819" cy="24278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3780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Close Call System</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Remember to fill out the form correctly</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Improving the quality and integrity of close calls</a:t>
            </a:r>
          </a:p>
        </p:txBody>
      </p:sp>
      <p:sp>
        <p:nvSpPr>
          <p:cNvPr id="3" name="TextBox 2">
            <a:extLst>
              <a:ext uri="{FF2B5EF4-FFF2-40B4-BE49-F238E27FC236}">
                <a16:creationId xmlns:a16="http://schemas.microsoft.com/office/drawing/2014/main" id="{E3C70779-2E1E-4F47-A716-5B69A20118A1}"/>
              </a:ext>
            </a:extLst>
          </p:cNvPr>
          <p:cNvSpPr txBox="1"/>
          <p:nvPr/>
        </p:nvSpPr>
        <p:spPr>
          <a:xfrm>
            <a:off x="395535" y="1359983"/>
            <a:ext cx="8440240" cy="3908762"/>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You’ve told us the close call system isn’t working effectively</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We’ve taken this criticism on board and are making changes – watch this short </a:t>
            </a:r>
            <a:r>
              <a:rPr kumimoji="0" lang="en-GB" sz="1400" b="0" i="0" u="none" strike="noStrike" kern="1200" cap="none" spc="0" normalizeH="0" baseline="0" noProof="0" dirty="0">
                <a:ln>
                  <a:noFill/>
                </a:ln>
                <a:solidFill>
                  <a:srgbClr val="FF0000"/>
                </a:solidFill>
                <a:effectLst/>
                <a:uLnTx/>
                <a:uFillTx/>
                <a:latin typeface="Network Rail Sans" panose="02000000040000020004" pitchFamily="2" charset="0"/>
                <a:ea typeface="+mn-ea"/>
                <a:cs typeface="+mn-cs"/>
                <a:hlinkClick r:id="rId9"/>
              </a:rPr>
              <a:t>video</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 to see how.</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We’ve created a film which outlines when and how close calls should be reported; this will increase the quality of reported close calls</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We’re also changing the way reported close calls are managed. Close calls will now be filtered before they are assigned to responsible managers for action – this means all allocated close calls will be verified before they are assigned for action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We will work with responsible managers to ensure that verified close calls are resolved with the right action taken to ensure hazards are removed -  this will make the infrastructure safer for everyone.</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These changes are designed to improve the close call system  - watch the </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10"/>
              </a:rPr>
              <a:t>film</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 to find out more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p:txBody>
      </p:sp>
      <p:pic>
        <p:nvPicPr>
          <p:cNvPr id="25607" name="Picture 7">
            <a:extLst>
              <a:ext uri="{FF2B5EF4-FFF2-40B4-BE49-F238E27FC236}">
                <a16:creationId xmlns:a16="http://schemas.microsoft.com/office/drawing/2014/main" id="{97CB2D3F-4F60-43D7-A401-BE1CF4DAF11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24884" y="5148575"/>
            <a:ext cx="2310891" cy="69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216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89337"/>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Upgraded Rail Land Rover</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2F8A37-7CF1-4810-A377-DB040039104F}"/>
              </a:ext>
            </a:extLst>
          </p:cNvPr>
          <p:cNvSpPr txBox="1"/>
          <p:nvPr/>
        </p:nvSpPr>
        <p:spPr>
          <a:xfrm>
            <a:off x="1506593" y="823800"/>
            <a:ext cx="550645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Now at Woking P-way</a:t>
            </a:r>
          </a:p>
        </p:txBody>
      </p:sp>
      <p:pic>
        <p:nvPicPr>
          <p:cNvPr id="11" name="Picture 10" descr="A picture containing equipment&#10;&#10;Description automatically generated">
            <a:extLst>
              <a:ext uri="{FF2B5EF4-FFF2-40B4-BE49-F238E27FC236}">
                <a16:creationId xmlns:a16="http://schemas.microsoft.com/office/drawing/2014/main" id="{1028BAD5-BEA9-4A63-A8E4-D3BD24DD4E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630131" y="1729915"/>
            <a:ext cx="2099360" cy="1574520"/>
          </a:xfrm>
          <a:prstGeom prst="rect">
            <a:avLst/>
          </a:prstGeom>
          <a:ln w="12700">
            <a:solidFill>
              <a:schemeClr val="tx1"/>
            </a:solidFill>
          </a:ln>
        </p:spPr>
      </p:pic>
      <p:pic>
        <p:nvPicPr>
          <p:cNvPr id="13" name="Picture 12" descr="A picture containing indoor&#10;&#10;Description automatically generated">
            <a:extLst>
              <a:ext uri="{FF2B5EF4-FFF2-40B4-BE49-F238E27FC236}">
                <a16:creationId xmlns:a16="http://schemas.microsoft.com/office/drawing/2014/main" id="{24E2EC9F-B50A-42A2-8C69-65685CBBC8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6969851" y="3213566"/>
            <a:ext cx="2099360" cy="1574520"/>
          </a:xfrm>
          <a:prstGeom prst="rect">
            <a:avLst/>
          </a:prstGeom>
          <a:ln w="12700">
            <a:solidFill>
              <a:schemeClr val="tx1"/>
            </a:solidFill>
          </a:ln>
        </p:spPr>
      </p:pic>
      <p:sp>
        <p:nvSpPr>
          <p:cNvPr id="5" name="Rectangle 4">
            <a:extLst>
              <a:ext uri="{FF2B5EF4-FFF2-40B4-BE49-F238E27FC236}">
                <a16:creationId xmlns:a16="http://schemas.microsoft.com/office/drawing/2014/main" id="{25FEBD06-7A1A-48DF-B9FD-8565773FAF89}"/>
              </a:ext>
            </a:extLst>
          </p:cNvPr>
          <p:cNvSpPr/>
          <p:nvPr/>
        </p:nvSpPr>
        <p:spPr>
          <a:xfrm>
            <a:off x="388599" y="1489538"/>
            <a:ext cx="5359468" cy="4028410"/>
          </a:xfrm>
          <a:prstGeom prst="rect">
            <a:avLst/>
          </a:prstGeom>
        </p:spPr>
        <p:txBody>
          <a:bodyPr wrap="square">
            <a:spAutoFit/>
          </a:bodyPr>
          <a:lstStyle/>
          <a:p>
            <a:pPr>
              <a:lnSpc>
                <a:spcPct val="108000"/>
              </a:lnSpc>
            </a:pPr>
            <a:r>
              <a:rPr lang="en-GB" sz="1400" dirty="0">
                <a:solidFill>
                  <a:schemeClr val="tx1"/>
                </a:solidFill>
                <a:latin typeface="Network Rail Sans" panose="02000000040000020004" pitchFamily="2" charset="0"/>
              </a:rPr>
              <a:t>The list of Safety improvements and upgrades include:</a:t>
            </a:r>
          </a:p>
          <a:p>
            <a:pPr>
              <a:lnSpc>
                <a:spcPct val="108000"/>
              </a:lnSpc>
            </a:pPr>
            <a:r>
              <a:rPr lang="en-GB" sz="1400" dirty="0">
                <a:solidFill>
                  <a:schemeClr val="tx1"/>
                </a:solidFill>
                <a:latin typeface="Network Rail Sans" panose="02000000040000020004" pitchFamily="2" charset="0"/>
              </a:rPr>
              <a:t> </a:t>
            </a:r>
          </a:p>
          <a:p>
            <a:pPr marL="171450" indent="-171450">
              <a:lnSpc>
                <a:spcPct val="108000"/>
              </a:lnSpc>
              <a:spcAft>
                <a:spcPts val="600"/>
              </a:spcAft>
              <a:buFont typeface="Wingdings" panose="05000000000000000000" pitchFamily="2" charset="2"/>
              <a:buChar char="Ø"/>
            </a:pPr>
            <a:r>
              <a:rPr lang="en-GB" sz="1400" dirty="0">
                <a:solidFill>
                  <a:schemeClr val="tx1"/>
                </a:solidFill>
                <a:latin typeface="Network Rail Sans" panose="02000000040000020004" pitchFamily="2" charset="0"/>
              </a:rPr>
              <a:t>New directional LED lighting at the front, rear and on the sides to improve site lighting all around the site of work. </a:t>
            </a:r>
          </a:p>
          <a:p>
            <a:pPr marL="171450" indent="-171450">
              <a:lnSpc>
                <a:spcPct val="108000"/>
              </a:lnSpc>
              <a:spcAft>
                <a:spcPts val="600"/>
              </a:spcAft>
              <a:buFont typeface="Wingdings" panose="05000000000000000000" pitchFamily="2" charset="2"/>
              <a:buChar char="Ø"/>
            </a:pPr>
            <a:r>
              <a:rPr lang="en-GB" sz="1400" dirty="0">
                <a:solidFill>
                  <a:schemeClr val="tx1"/>
                </a:solidFill>
                <a:latin typeface="Network Rail Sans" panose="02000000040000020004" pitchFamily="2" charset="0"/>
              </a:rPr>
              <a:t>A 360deg camera system to give the driver/operator a view to assist with maintaining the exclusion zone.</a:t>
            </a:r>
          </a:p>
          <a:p>
            <a:pPr marL="171450" indent="-171450">
              <a:lnSpc>
                <a:spcPct val="108000"/>
              </a:lnSpc>
              <a:spcAft>
                <a:spcPts val="600"/>
              </a:spcAft>
              <a:buFont typeface="Wingdings" panose="05000000000000000000" pitchFamily="2" charset="2"/>
              <a:buChar char="Ø"/>
            </a:pPr>
            <a:r>
              <a:rPr lang="en-GB" sz="1400" dirty="0">
                <a:solidFill>
                  <a:schemeClr val="tx1"/>
                </a:solidFill>
                <a:latin typeface="Network Rail Sans" panose="02000000040000020004" pitchFamily="2" charset="0"/>
              </a:rPr>
              <a:t>Repainted white to comply with the Network Rail road fleet and with new Network Rail signage.</a:t>
            </a:r>
          </a:p>
          <a:p>
            <a:pPr marL="171450" indent="-171450">
              <a:lnSpc>
                <a:spcPct val="108000"/>
              </a:lnSpc>
              <a:spcAft>
                <a:spcPts val="600"/>
              </a:spcAft>
              <a:buFont typeface="Wingdings" panose="05000000000000000000" pitchFamily="2" charset="2"/>
              <a:buChar char="Ø"/>
            </a:pPr>
            <a:r>
              <a:rPr lang="en-GB" sz="1400" dirty="0">
                <a:solidFill>
                  <a:schemeClr val="tx1"/>
                </a:solidFill>
                <a:latin typeface="Network Rail Sans" panose="02000000040000020004" pitchFamily="2" charset="0"/>
              </a:rPr>
              <a:t>New and improved racking for tools and material storage, with secured shelving to increase security whilst travelling.</a:t>
            </a:r>
          </a:p>
          <a:p>
            <a:pPr marL="171450" indent="-171450">
              <a:lnSpc>
                <a:spcPct val="108000"/>
              </a:lnSpc>
              <a:spcAft>
                <a:spcPts val="600"/>
              </a:spcAft>
              <a:buFont typeface="Wingdings" panose="05000000000000000000" pitchFamily="2" charset="2"/>
              <a:buChar char="Ø"/>
            </a:pPr>
            <a:r>
              <a:rPr lang="en-GB" sz="1400" dirty="0">
                <a:solidFill>
                  <a:schemeClr val="tx1"/>
                </a:solidFill>
                <a:latin typeface="Network Rail Sans" panose="02000000040000020004" pitchFamily="2" charset="0"/>
              </a:rPr>
              <a:t>New design of gas bottle holders for the new type of gas bottles.</a:t>
            </a:r>
          </a:p>
          <a:p>
            <a:pPr marL="171450" indent="-171450">
              <a:lnSpc>
                <a:spcPct val="108000"/>
              </a:lnSpc>
              <a:spcAft>
                <a:spcPts val="600"/>
              </a:spcAft>
              <a:buFont typeface="Wingdings" panose="05000000000000000000" pitchFamily="2" charset="2"/>
              <a:buChar char="Ø"/>
            </a:pPr>
            <a:r>
              <a:rPr lang="en-GB" sz="1400" dirty="0">
                <a:solidFill>
                  <a:schemeClr val="tx1"/>
                </a:solidFill>
                <a:latin typeface="Network Rail Sans" panose="02000000040000020004" pitchFamily="2" charset="0"/>
              </a:rPr>
              <a:t>Internally mounted hand wash facilities. </a:t>
            </a:r>
          </a:p>
          <a:p>
            <a:pPr marL="171450" indent="-171450">
              <a:lnSpc>
                <a:spcPct val="108000"/>
              </a:lnSpc>
              <a:spcAft>
                <a:spcPts val="600"/>
              </a:spcAft>
              <a:buFont typeface="Wingdings" panose="05000000000000000000" pitchFamily="2" charset="2"/>
              <a:buChar char="Ø"/>
            </a:pPr>
            <a:r>
              <a:rPr lang="en-GB" sz="1400" dirty="0">
                <a:solidFill>
                  <a:schemeClr val="tx1"/>
                </a:solidFill>
                <a:latin typeface="Network Rail Sans" panose="02000000040000020004" pitchFamily="2" charset="0"/>
              </a:rPr>
              <a:t>New charging points in the rear for charging battery powered portable plant whilst at the depot to eliminate the need to remove the tools from the vehicle for charging.</a:t>
            </a:r>
          </a:p>
        </p:txBody>
      </p:sp>
      <p:pic>
        <p:nvPicPr>
          <p:cNvPr id="14" name="Picture 13">
            <a:extLst>
              <a:ext uri="{FF2B5EF4-FFF2-40B4-BE49-F238E27FC236}">
                <a16:creationId xmlns:a16="http://schemas.microsoft.com/office/drawing/2014/main" id="{6A4D3BE5-1423-4E8B-BC0B-61DD8C3C58D5}"/>
              </a:ext>
            </a:extLst>
          </p:cNvPr>
          <p:cNvPicPr>
            <a:picLocks noChangeAspect="1"/>
          </p:cNvPicPr>
          <p:nvPr/>
        </p:nvPicPr>
        <p:blipFill rotWithShape="1">
          <a:blip r:embed="rId11"/>
          <a:srcRect l="12988" t="40684" r="28738" b="33475"/>
          <a:stretch/>
        </p:blipFill>
        <p:spPr>
          <a:xfrm>
            <a:off x="5892551" y="5238585"/>
            <a:ext cx="2951969" cy="623791"/>
          </a:xfrm>
          <a:prstGeom prst="rect">
            <a:avLst/>
          </a:prstGeom>
        </p:spPr>
      </p:pic>
      <p:sp>
        <p:nvSpPr>
          <p:cNvPr id="15" name="TextBox 14">
            <a:extLst>
              <a:ext uri="{FF2B5EF4-FFF2-40B4-BE49-F238E27FC236}">
                <a16:creationId xmlns:a16="http://schemas.microsoft.com/office/drawing/2014/main" id="{5147B0B2-7E4C-46C4-95CA-4F3F91B463A3}"/>
              </a:ext>
            </a:extLst>
          </p:cNvPr>
          <p:cNvSpPr txBox="1"/>
          <p:nvPr/>
        </p:nvSpPr>
        <p:spPr>
          <a:xfrm>
            <a:off x="1199377" y="6134047"/>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The fifth upgraded Rail Land Rover now delivered to Wessex</a:t>
            </a:r>
          </a:p>
        </p:txBody>
      </p:sp>
    </p:spTree>
    <p:extLst>
      <p:ext uri="{BB962C8B-B14F-4D97-AF65-F5344CB8AC3E}">
        <p14:creationId xmlns:p14="http://schemas.microsoft.com/office/powerpoint/2010/main" val="234806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29F8954-AA8C-419F-AF1C-E564A1268C07}"/>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5A5113C-8407-4F7B-BE0B-EEE9E3270670}"/>
              </a:ext>
            </a:extLst>
          </p:cNvPr>
          <p:cNvSpPr txBox="1"/>
          <p:nvPr/>
        </p:nvSpPr>
        <p:spPr>
          <a:xfrm>
            <a:off x="1531226" y="102605"/>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Return to work after sickness</a:t>
            </a:r>
          </a:p>
        </p:txBody>
      </p:sp>
      <p:sp>
        <p:nvSpPr>
          <p:cNvPr id="6" name="TextBox 5">
            <a:extLst>
              <a:ext uri="{FF2B5EF4-FFF2-40B4-BE49-F238E27FC236}">
                <a16:creationId xmlns:a16="http://schemas.microsoft.com/office/drawing/2014/main" id="{E398F7E0-210A-4E29-A719-F1A8215F1F67}"/>
              </a:ext>
            </a:extLst>
          </p:cNvPr>
          <p:cNvSpPr txBox="1"/>
          <p:nvPr/>
        </p:nvSpPr>
        <p:spPr>
          <a:xfrm>
            <a:off x="1531226" y="819090"/>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b="1" dirty="0">
                <a:solidFill>
                  <a:prstClr val="white">
                    <a:lumMod val="50000"/>
                  </a:prstClr>
                </a:solidFill>
                <a:latin typeface="Network Rail Sans" panose="02000000040000020004" pitchFamily="50" charset="0"/>
              </a:rPr>
              <a:t>Guidance for Line Managers</a:t>
            </a:r>
            <a:endPar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endParaRPr>
          </a:p>
        </p:txBody>
      </p:sp>
      <p:sp>
        <p:nvSpPr>
          <p:cNvPr id="7" name="TextBox 6">
            <a:extLst>
              <a:ext uri="{FF2B5EF4-FFF2-40B4-BE49-F238E27FC236}">
                <a16:creationId xmlns:a16="http://schemas.microsoft.com/office/drawing/2014/main" id="{247090A2-F2C4-478E-AE59-E06C05545F70}"/>
              </a:ext>
            </a:extLst>
          </p:cNvPr>
          <p:cNvSpPr txBox="1"/>
          <p:nvPr/>
        </p:nvSpPr>
        <p:spPr>
          <a:xfrm>
            <a:off x="1259632" y="6082932"/>
            <a:ext cx="7344816" cy="707886"/>
          </a:xfrm>
          <a:prstGeom prst="rect">
            <a:avLst/>
          </a:prstGeom>
          <a:noFill/>
        </p:spPr>
        <p:txBody>
          <a:bodyPr wrap="square" rtlCol="0">
            <a:spAutoFit/>
          </a:bodyPr>
          <a:lstStyle/>
          <a:p>
            <a:pPr lvl="0" algn="ctr">
              <a:defRPr/>
            </a:pPr>
            <a:r>
              <a:rPr lang="en-GB" sz="2000" b="1" dirty="0">
                <a:solidFill>
                  <a:prstClr val="white"/>
                </a:solidFill>
                <a:latin typeface="Network Rail Sans" panose="02000000040000020004" pitchFamily="50" charset="0"/>
              </a:rPr>
              <a:t>Supporting the health and wellbeing of our teams is important</a:t>
            </a:r>
          </a:p>
          <a:p>
            <a:pPr algn="ctr"/>
            <a:endParaRPr lang="en-GB" sz="2000" b="1" dirty="0">
              <a:solidFill>
                <a:schemeClr val="bg1"/>
              </a:solidFill>
              <a:latin typeface="Network Rail Sans" panose="02000000040000020004" pitchFamily="2" charset="0"/>
            </a:endParaRPr>
          </a:p>
        </p:txBody>
      </p:sp>
      <p:sp>
        <p:nvSpPr>
          <p:cNvPr id="8" name="Rectangle 7">
            <a:extLst>
              <a:ext uri="{FF2B5EF4-FFF2-40B4-BE49-F238E27FC236}">
                <a16:creationId xmlns:a16="http://schemas.microsoft.com/office/drawing/2014/main" id="{4EEC0EBB-ED7F-4EE0-919C-DB2B00F87C38}"/>
              </a:ext>
            </a:extLst>
          </p:cNvPr>
          <p:cNvSpPr/>
          <p:nvPr/>
        </p:nvSpPr>
        <p:spPr>
          <a:xfrm>
            <a:off x="358833" y="1384615"/>
            <a:ext cx="8493849" cy="2733890"/>
          </a:xfrm>
          <a:prstGeom prst="rect">
            <a:avLst/>
          </a:prstGeom>
        </p:spPr>
        <p:txBody>
          <a:bodyPr wrap="square">
            <a:spAutoFit/>
          </a:bodyPr>
          <a:lstStyle/>
          <a:p>
            <a:pPr marL="171450" indent="-171450">
              <a:lnSpc>
                <a:spcPct val="108000"/>
              </a:lnSpc>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Within 48 hours of the employee returning to work, hold a return to work interview. In most cases this should be a short, supportive catch up, either face to face or over the telephone, to welcome them back, discuss the reason for their absence and see how they are feeling now.</a:t>
            </a:r>
          </a:p>
          <a:p>
            <a:pPr marL="171450" indent="-171450">
              <a:lnSpc>
                <a:spcPct val="108000"/>
              </a:lnSpc>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A return to work conversation must take place after EVERY absence due to sickness.</a:t>
            </a:r>
          </a:p>
          <a:p>
            <a:pPr marL="171450" indent="-171450">
              <a:lnSpc>
                <a:spcPct val="108000"/>
              </a:lnSpc>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Use the </a:t>
            </a:r>
            <a:r>
              <a:rPr lang="en-GB" sz="1200" b="1" dirty="0">
                <a:solidFill>
                  <a:schemeClr val="accent6">
                    <a:lumMod val="50000"/>
                  </a:schemeClr>
                </a:solidFill>
                <a:latin typeface="Network Rail Sans" panose="02000000040000020004" pitchFamily="2" charset="0"/>
                <a:hlinkClick r:id="rId2">
                  <a:extLst>
                    <a:ext uri="{A12FA001-AC4F-418D-AE19-62706E023703}">
                      <ahyp:hlinkClr xmlns:ahyp="http://schemas.microsoft.com/office/drawing/2018/hyperlinkcolor" val="tx"/>
                    </a:ext>
                  </a:extLst>
                </a:hlinkClick>
              </a:rPr>
              <a:t>Supporting attendance at work</a:t>
            </a:r>
            <a:r>
              <a:rPr lang="en-GB" sz="1200" b="1" dirty="0">
                <a:solidFill>
                  <a:schemeClr val="tx1"/>
                </a:solidFill>
                <a:latin typeface="Network Rail Sans" panose="02000000040000020004" pitchFamily="2" charset="0"/>
              </a:rPr>
              <a:t> </a:t>
            </a:r>
            <a:r>
              <a:rPr lang="en-GB" sz="1200" dirty="0">
                <a:solidFill>
                  <a:schemeClr val="tx1"/>
                </a:solidFill>
                <a:latin typeface="Network Rail Sans" panose="02000000040000020004" pitchFamily="2" charset="0"/>
              </a:rPr>
              <a:t>- return to work meeting guidance to prepare for this meeting. </a:t>
            </a:r>
          </a:p>
          <a:p>
            <a:pPr marL="171450" indent="-171450">
              <a:lnSpc>
                <a:spcPct val="108000"/>
              </a:lnSpc>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Record the meeting using the </a:t>
            </a:r>
            <a:r>
              <a:rPr lang="en-GB" sz="1200" b="1" dirty="0">
                <a:solidFill>
                  <a:schemeClr val="accent6">
                    <a:lumMod val="50000"/>
                  </a:schemeClr>
                </a:solidFill>
                <a:latin typeface="Network Rail Sans" panose="02000000040000020004" pitchFamily="2" charset="0"/>
                <a:hlinkClick r:id="rId3" action="ppaction://hlinkfile">
                  <a:extLst>
                    <a:ext uri="{A12FA001-AC4F-418D-AE19-62706E023703}">
                      <ahyp:hlinkClr xmlns:ahyp="http://schemas.microsoft.com/office/drawing/2018/hyperlinkcolor" val="tx"/>
                    </a:ext>
                  </a:extLst>
                </a:hlinkClick>
              </a:rPr>
              <a:t>Return to Work Form</a:t>
            </a:r>
            <a:r>
              <a:rPr lang="en-GB" sz="1200" dirty="0">
                <a:solidFill>
                  <a:schemeClr val="tx1"/>
                </a:solidFill>
                <a:latin typeface="Network Rail Sans" panose="02000000040000020004" pitchFamily="2" charset="0"/>
              </a:rPr>
              <a:t>, and send the completed form to </a:t>
            </a:r>
            <a:r>
              <a:rPr lang="en-GB" sz="1200" b="1" dirty="0">
                <a:solidFill>
                  <a:schemeClr val="accent6">
                    <a:lumMod val="50000"/>
                  </a:schemeClr>
                </a:solidFill>
                <a:latin typeface="Network Rail Sans" panose="02000000040000020004" pitchFamily="2" charset="0"/>
                <a:hlinkClick r:id="rId4">
                  <a:extLst>
                    <a:ext uri="{A12FA001-AC4F-418D-AE19-62706E023703}">
                      <ahyp:hlinkClr xmlns:ahyp="http://schemas.microsoft.com/office/drawing/2018/hyperlinkcolor" val="tx"/>
                    </a:ext>
                  </a:extLst>
                </a:hlinkClick>
              </a:rPr>
              <a:t>EmployeeRecords@networkrail.co.uk</a:t>
            </a:r>
            <a:r>
              <a:rPr lang="en-GB" sz="1200" dirty="0">
                <a:solidFill>
                  <a:schemeClr val="tx1"/>
                </a:solidFill>
                <a:latin typeface="Network Rail Sans" panose="02000000040000020004" pitchFamily="2" charset="0"/>
              </a:rPr>
              <a:t>.</a:t>
            </a:r>
            <a:endParaRPr lang="en-GB" sz="1200" dirty="0">
              <a:solidFill>
                <a:schemeClr val="accent6">
                  <a:lumMod val="50000"/>
                </a:schemeClr>
              </a:solidFill>
              <a:latin typeface="Network Rail Sans" panose="02000000040000020004" pitchFamily="2" charset="0"/>
            </a:endParaRPr>
          </a:p>
          <a:p>
            <a:pPr marL="171450" indent="-171450">
              <a:lnSpc>
                <a:spcPct val="108000"/>
              </a:lnSpc>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Update their absence either by using LOA on Oracle, timesheets, or rosters.</a:t>
            </a:r>
          </a:p>
          <a:p>
            <a:pPr marL="171450" indent="-171450">
              <a:lnSpc>
                <a:spcPct val="108000"/>
              </a:lnSpc>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Return to work discussion should be handled sensitively. Make sure you talk about whether the employee needs any support or adjustments and note any actions you’ve agreed to reduce the risk of future absences.</a:t>
            </a:r>
          </a:p>
          <a:p>
            <a:pPr marL="171450" indent="-171450">
              <a:lnSpc>
                <a:spcPct val="108000"/>
              </a:lnSpc>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Note down any actions you have agreed with the employee to reduce the risk of future absence. If necessary, set a review period of around four to six weeks.</a:t>
            </a:r>
          </a:p>
        </p:txBody>
      </p:sp>
      <p:sp>
        <p:nvSpPr>
          <p:cNvPr id="9" name="Rectangle 8">
            <a:extLst>
              <a:ext uri="{FF2B5EF4-FFF2-40B4-BE49-F238E27FC236}">
                <a16:creationId xmlns:a16="http://schemas.microsoft.com/office/drawing/2014/main" id="{DAF44F2B-1559-43FD-B4B0-28E4F2066A40}"/>
              </a:ext>
            </a:extLst>
          </p:cNvPr>
          <p:cNvSpPr/>
          <p:nvPr/>
        </p:nvSpPr>
        <p:spPr>
          <a:xfrm>
            <a:off x="358833" y="4074722"/>
            <a:ext cx="6182141" cy="1152688"/>
          </a:xfrm>
          <a:prstGeom prst="rect">
            <a:avLst/>
          </a:prstGeom>
        </p:spPr>
        <p:txBody>
          <a:bodyPr wrap="square">
            <a:spAutoFit/>
          </a:bodyPr>
          <a:lstStyle/>
          <a:p>
            <a:pPr marL="171450" indent="-171450">
              <a:lnSpc>
                <a:spcPct val="108000"/>
              </a:lnSpc>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Review if the employee has triggered the start of our sickness procedures. Speak to HR Direct for any policy advice and to log a case on </a:t>
            </a:r>
            <a:r>
              <a:rPr lang="en-GB" sz="1200" b="1" dirty="0">
                <a:solidFill>
                  <a:schemeClr val="tx1"/>
                </a:solidFill>
                <a:latin typeface="Network Rail Sans" panose="02000000040000020004" pitchFamily="2" charset="0"/>
              </a:rPr>
              <a:t>0800 0 546 547</a:t>
            </a:r>
            <a:r>
              <a:rPr lang="en-GB" sz="1200" dirty="0">
                <a:solidFill>
                  <a:schemeClr val="tx1"/>
                </a:solidFill>
                <a:latin typeface="Network Rail Sans" panose="02000000040000020004" pitchFamily="2" charset="0"/>
              </a:rPr>
              <a:t>.</a:t>
            </a:r>
          </a:p>
          <a:p>
            <a:pPr marL="171450" indent="-171450">
              <a:lnSpc>
                <a:spcPct val="108000"/>
              </a:lnSpc>
              <a:spcAft>
                <a:spcPts val="600"/>
              </a:spcAft>
              <a:buFont typeface="Arial" panose="020B0604020202020204" pitchFamily="34" charset="0"/>
              <a:buChar char="•"/>
            </a:pPr>
            <a:r>
              <a:rPr lang="en-GB" sz="1200" dirty="0">
                <a:solidFill>
                  <a:schemeClr val="tx1"/>
                </a:solidFill>
                <a:latin typeface="Network Rail Sans" panose="02000000040000020004" pitchFamily="2" charset="0"/>
              </a:rPr>
              <a:t>If an employee is nearing an absence trigger, or you are worried about their absence, talk about any underlying personal, work or health issues which may affect their attendance in their return to work meeting. </a:t>
            </a:r>
          </a:p>
        </p:txBody>
      </p:sp>
      <p:pic>
        <p:nvPicPr>
          <p:cNvPr id="10" name="Picture 9">
            <a:extLst>
              <a:ext uri="{FF2B5EF4-FFF2-40B4-BE49-F238E27FC236}">
                <a16:creationId xmlns:a16="http://schemas.microsoft.com/office/drawing/2014/main" id="{09B73CD1-BA5C-42F2-81F1-8F6A0AA890D4}"/>
              </a:ext>
            </a:extLst>
          </p:cNvPr>
          <p:cNvPicPr/>
          <p:nvPr/>
        </p:nvPicPr>
        <p:blipFill rotWithShape="1">
          <a:blip r:embed="rId5"/>
          <a:srcRect l="68167" t="41328" r="25242" b="32560"/>
          <a:stretch/>
        </p:blipFill>
        <p:spPr bwMode="auto">
          <a:xfrm>
            <a:off x="6624418" y="3875926"/>
            <a:ext cx="2465084" cy="2029567"/>
          </a:xfrm>
          <a:prstGeom prst="rect">
            <a:avLst/>
          </a:prstGeom>
          <a:ln>
            <a:noFill/>
          </a:ln>
          <a:extLst>
            <a:ext uri="{53640926-AAD7-44D8-BBD7-CCE9431645EC}">
              <a14:shadowObscured xmlns:a14="http://schemas.microsoft.com/office/drawing/2010/main"/>
            </a:ext>
          </a:extLst>
        </p:spPr>
      </p:pic>
      <p:pic>
        <p:nvPicPr>
          <p:cNvPr id="11" name="Picture 10" descr="Image result for discuss white icon">
            <a:extLst>
              <a:ext uri="{FF2B5EF4-FFF2-40B4-BE49-F238E27FC236}">
                <a16:creationId xmlns:a16="http://schemas.microsoft.com/office/drawing/2014/main" id="{6E69849D-1553-4A98-AAF5-0E101C31507F}"/>
              </a:ext>
            </a:extLst>
          </p:cNvPr>
          <p:cNvPicPr>
            <a:picLocks noChangeAspect="1" noChangeArrowheads="1"/>
          </p:cNvPicPr>
          <p:nvPr/>
        </p:nvPicPr>
        <p:blipFill>
          <a:blip r:embed="rId6"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8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479927" y="107184"/>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Accidents and Operational Close Calls Period 3</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193986"/>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4039362" y="1275782"/>
            <a:ext cx="5040000" cy="4716000"/>
          </a:xfrm>
          <a:prstGeom prst="rect">
            <a:avLst/>
          </a:prstGeom>
          <a:noFill/>
        </p:spPr>
        <p:txBody>
          <a:bodyPr wrap="square" lIns="91440" tIns="45720" rIns="91440" bIns="45720" rtlCol="0" anchor="t">
            <a:spAutoFit/>
          </a:bodyPr>
          <a:lstStyle/>
          <a:p>
            <a:pPr marR="0" lvl="0" algn="l" defTabSz="914400" rtl="0" eaLnBrk="0" fontAlgn="base" latinLnBrk="0" hangingPunct="0">
              <a:lnSpc>
                <a:spcPct val="100000"/>
              </a:lnSpc>
              <a:spcBef>
                <a:spcPct val="0"/>
              </a:spcBef>
              <a:spcAft>
                <a:spcPts val="600"/>
              </a:spcAft>
              <a:buClrTx/>
              <a:buSzTx/>
              <a:tabLst/>
              <a:defRPr/>
            </a:pPr>
            <a:r>
              <a:rPr lang="en-GB" b="1" u="sng" dirty="0">
                <a:solidFill>
                  <a:srgbClr val="000000"/>
                </a:solidFill>
                <a:latin typeface="Network Rail Sans" panose="02000000040000020004" pitchFamily="2" charset="0"/>
                <a:cs typeface="Arial" panose="020B0604020202020204" pitchFamily="34" charset="0"/>
              </a:rPr>
              <a:t>Significant Accidents</a:t>
            </a:r>
          </a:p>
          <a:p>
            <a:pPr marR="0" lvl="0" algn="l" defTabSz="914400" rtl="0" eaLnBrk="0" fontAlgn="base" latinLnBrk="0" hangingPunct="0">
              <a:lnSpc>
                <a:spcPct val="100000"/>
              </a:lnSpc>
              <a:spcBef>
                <a:spcPct val="0"/>
              </a:spcBef>
              <a:spcAft>
                <a:spcPts val="600"/>
              </a:spcAft>
              <a:buClrTx/>
              <a:buSzTx/>
              <a:tabLst/>
              <a:defRPr/>
            </a:pPr>
            <a:r>
              <a:rPr lang="en-GB" b="1" dirty="0">
                <a:solidFill>
                  <a:srgbClr val="000000"/>
                </a:solidFill>
                <a:latin typeface="Network Rail Sans" panose="02000000040000020004" pitchFamily="2" charset="0"/>
                <a:cs typeface="Arial" panose="020B0604020202020204" pitchFamily="34" charset="0"/>
              </a:rPr>
              <a:t>11/06/2021</a:t>
            </a:r>
            <a:r>
              <a:rPr lang="en-GB" dirty="0">
                <a:solidFill>
                  <a:srgbClr val="000000"/>
                </a:solidFill>
                <a:latin typeface="Network Rail Sans" panose="02000000040000020004" pitchFamily="2" charset="0"/>
                <a:cs typeface="Arial" panose="020B0604020202020204" pitchFamily="34" charset="0"/>
              </a:rPr>
              <a:t> (Outer DU) a colleague suffered a radial/anterior dislocation to the right shoulder whilst attempting to carry a timber from the van to the site of work at Lower Thorne Crossing (WEY) and was unable to return to work on the next shift. </a:t>
            </a:r>
            <a:r>
              <a:rPr lang="en-GB" b="1" dirty="0">
                <a:solidFill>
                  <a:srgbClr val="000000"/>
                </a:solidFill>
                <a:latin typeface="Network Rail Sans" panose="02000000040000020004" pitchFamily="2" charset="0"/>
                <a:cs typeface="Arial" panose="020B0604020202020204" pitchFamily="34" charset="0"/>
              </a:rPr>
              <a:t>Investigation ongoing.</a:t>
            </a:r>
          </a:p>
          <a:p>
            <a:pPr marR="0" lvl="0" algn="l" defTabSz="914400" rtl="0" eaLnBrk="0" fontAlgn="base" latinLnBrk="0" hangingPunct="0">
              <a:lnSpc>
                <a:spcPct val="100000"/>
              </a:lnSpc>
              <a:spcBef>
                <a:spcPct val="0"/>
              </a:spcBef>
              <a:spcAft>
                <a:spcPts val="600"/>
              </a:spcAft>
              <a:buClrTx/>
              <a:buSzTx/>
              <a:tabLst/>
              <a:defRPr/>
            </a:pPr>
            <a:r>
              <a:rPr lang="en-GB" b="1" dirty="0">
                <a:solidFill>
                  <a:srgbClr val="000000"/>
                </a:solidFill>
                <a:latin typeface="Network Rail Sans" panose="02000000040000020004" pitchFamily="2" charset="0"/>
                <a:cs typeface="Arial" panose="020B0604020202020204" pitchFamily="34" charset="0"/>
              </a:rPr>
              <a:t>15/06/2021 </a:t>
            </a:r>
            <a:r>
              <a:rPr lang="en-GB" dirty="0">
                <a:solidFill>
                  <a:srgbClr val="000000"/>
                </a:solidFill>
                <a:latin typeface="Network Rail Sans" panose="02000000040000020004" pitchFamily="2" charset="0"/>
                <a:cs typeface="Arial" panose="020B0604020202020204" pitchFamily="34" charset="0"/>
              </a:rPr>
              <a:t>(Inner DU) a colleague sustained bruising and swelling to the right ankle whilst carrying out minor vegetation clearance. </a:t>
            </a:r>
            <a:r>
              <a:rPr lang="en-GB" b="1" dirty="0">
                <a:solidFill>
                  <a:srgbClr val="000000"/>
                </a:solidFill>
                <a:latin typeface="Network Rail Sans" panose="02000000040000020004" pitchFamily="2" charset="0"/>
                <a:cs typeface="Arial" panose="020B0604020202020204" pitchFamily="34" charset="0"/>
              </a:rPr>
              <a:t>More information on slide 4.</a:t>
            </a:r>
          </a:p>
          <a:p>
            <a:pPr lvl="0">
              <a:spcAft>
                <a:spcPts val="600"/>
              </a:spcAft>
              <a:defRPr/>
            </a:pPr>
            <a:r>
              <a:rPr lang="en-GB" b="1" u="sng" dirty="0">
                <a:solidFill>
                  <a:srgbClr val="000000"/>
                </a:solidFill>
                <a:latin typeface="Network Rail Sans" panose="02000000040000020004" pitchFamily="2" charset="0"/>
                <a:cs typeface="Arial" panose="020B0604020202020204" pitchFamily="34" charset="0"/>
              </a:rPr>
              <a:t>Other accidents</a:t>
            </a:r>
          </a:p>
          <a:p>
            <a:pPr lvl="0">
              <a:spcAft>
                <a:spcPts val="600"/>
              </a:spcAft>
              <a:defRPr/>
            </a:pPr>
            <a:r>
              <a:rPr lang="en-GB" b="1" dirty="0">
                <a:solidFill>
                  <a:srgbClr val="000000"/>
                </a:solidFill>
                <a:latin typeface="Network Rail Sans" panose="02000000040000020004" pitchFamily="2" charset="0"/>
                <a:cs typeface="Arial" panose="020B0604020202020204" pitchFamily="34" charset="0"/>
              </a:rPr>
              <a:t>30/05/2021 </a:t>
            </a:r>
            <a:r>
              <a:rPr lang="en-GB" dirty="0">
                <a:solidFill>
                  <a:srgbClr val="000000"/>
                </a:solidFill>
                <a:latin typeface="Network Rail Sans" panose="02000000040000020004" pitchFamily="2" charset="0"/>
                <a:cs typeface="Arial" panose="020B0604020202020204" pitchFamily="34" charset="0"/>
              </a:rPr>
              <a:t>(Inner DU) a contractor dislocated his left little finger as a result of a pan jack he was loading onto the vehicle at Epsom falling backwards and trapping his finger underneath. Medical advice sought, finger manipulated back into position and the individual was able to return to work on the next shift. </a:t>
            </a:r>
            <a:r>
              <a:rPr lang="en-GB" b="1" dirty="0">
                <a:solidFill>
                  <a:srgbClr val="000000"/>
                </a:solidFill>
                <a:latin typeface="Network Rail Sans" panose="02000000040000020004" pitchFamily="2" charset="0"/>
                <a:cs typeface="Arial" panose="020B0604020202020204" pitchFamily="34" charset="0"/>
              </a:rPr>
              <a:t>Investigation ongoing.</a:t>
            </a:r>
            <a:endParaRPr lang="en-GB" dirty="0">
              <a:solidFill>
                <a:srgbClr val="000000"/>
              </a:solidFill>
              <a:latin typeface="Network Rail Sans" panose="02000000040000020004" pitchFamily="2" charset="0"/>
              <a:cs typeface="Arial" panose="020B0604020202020204" pitchFamily="34" charset="0"/>
            </a:endParaRPr>
          </a:p>
          <a:p>
            <a:pPr lvl="0">
              <a:spcAft>
                <a:spcPts val="600"/>
              </a:spcAft>
              <a:defRPr/>
            </a:pPr>
            <a:r>
              <a:rPr lang="en-GB" b="1" dirty="0">
                <a:solidFill>
                  <a:srgbClr val="000000"/>
                </a:solidFill>
                <a:latin typeface="Network Rail Sans" panose="02000000040000020004" pitchFamily="2" charset="0"/>
                <a:cs typeface="Arial" panose="020B0604020202020204" pitchFamily="34" charset="0"/>
              </a:rPr>
              <a:t>30/05/2021 </a:t>
            </a:r>
            <a:r>
              <a:rPr lang="en-GB" dirty="0">
                <a:solidFill>
                  <a:srgbClr val="000000"/>
                </a:solidFill>
                <a:latin typeface="Network Rail Sans" panose="02000000040000020004" pitchFamily="2" charset="0"/>
                <a:cs typeface="Arial" panose="020B0604020202020204" pitchFamily="34" charset="0"/>
              </a:rPr>
              <a:t>(Outer DU) a member of staff tripped over a piece of rail that was removed during a stressing task at Basingstoke, causing minor swelling and bruising to the right ankle, able to return to work on the next rostered shift. </a:t>
            </a:r>
            <a:r>
              <a:rPr lang="en-GB" b="1" dirty="0">
                <a:solidFill>
                  <a:srgbClr val="000000"/>
                </a:solidFill>
                <a:latin typeface="Network Rail Sans" panose="02000000040000020004" pitchFamily="2" charset="0"/>
                <a:cs typeface="Arial" panose="020B0604020202020204" pitchFamily="34" charset="0"/>
              </a:rPr>
              <a:t>The individual experienced a momentary lapse in concentration. Importance of continuous awareness of our surroundings/underfoot conditions and placing the rail in a different location to remove the risk of tripping.</a:t>
            </a:r>
            <a:endParaRPr lang="en-GB" dirty="0">
              <a:solidFill>
                <a:srgbClr val="000000"/>
              </a:solidFill>
              <a:latin typeface="Network Rail Sans" panose="02000000040000020004" pitchFamily="2" charset="0"/>
              <a:cs typeface="Arial" panose="020B0604020202020204" pitchFamily="34" charset="0"/>
            </a:endParaRPr>
          </a:p>
          <a:p>
            <a:pPr>
              <a:spcAft>
                <a:spcPts val="600"/>
              </a:spcAft>
              <a:defRPr/>
            </a:pPr>
            <a:r>
              <a:rPr lang="en-GB" b="1" dirty="0">
                <a:solidFill>
                  <a:srgbClr val="000000"/>
                </a:solidFill>
                <a:latin typeface="Network Rail Sans" panose="02000000040000020004" pitchFamily="2" charset="0"/>
                <a:cs typeface="Arial" panose="020B0604020202020204" pitchFamily="34" charset="0"/>
              </a:rPr>
              <a:t>30/05/2021 </a:t>
            </a:r>
            <a:r>
              <a:rPr lang="en-GB" dirty="0">
                <a:solidFill>
                  <a:srgbClr val="000000"/>
                </a:solidFill>
                <a:latin typeface="Network Rail Sans" panose="02000000040000020004" pitchFamily="2" charset="0"/>
                <a:cs typeface="Arial" panose="020B0604020202020204" pitchFamily="34" charset="0"/>
              </a:rPr>
              <a:t>(Operations) a colleague hit her head on the frame of a sleeping pod located in the WICC lab at Basingstoke when she bent over, suffering slight bruising and minor headache. She was able to continue with her shift. </a:t>
            </a:r>
            <a:r>
              <a:rPr lang="en-GB" b="1" dirty="0">
                <a:solidFill>
                  <a:srgbClr val="000000"/>
                </a:solidFill>
                <a:latin typeface="Network Rail Sans" panose="02000000040000020004" pitchFamily="2" charset="0"/>
                <a:cs typeface="Arial" panose="020B0604020202020204" pitchFamily="34" charset="0"/>
              </a:rPr>
              <a:t>Importance of situational awareness and applying caution when working in unfamiliar circumstances. </a:t>
            </a:r>
          </a:p>
        </p:txBody>
      </p:sp>
      <p:sp>
        <p:nvSpPr>
          <p:cNvPr id="13" name="TextBox 12">
            <a:extLst>
              <a:ext uri="{FF2B5EF4-FFF2-40B4-BE49-F238E27FC236}">
                <a16:creationId xmlns:a16="http://schemas.microsoft.com/office/drawing/2014/main" id="{1F851545-AA83-4D74-BE8A-FF718FCDC898}"/>
              </a:ext>
            </a:extLst>
          </p:cNvPr>
          <p:cNvSpPr txBox="1"/>
          <p:nvPr/>
        </p:nvSpPr>
        <p:spPr>
          <a:xfrm>
            <a:off x="166946" y="5373216"/>
            <a:ext cx="3849780" cy="461665"/>
          </a:xfrm>
          <a:prstGeom prst="rect">
            <a:avLst/>
          </a:prstGeom>
          <a:solidFill>
            <a:schemeClr val="accent5">
              <a:lumMod val="20000"/>
              <a:lumOff val="80000"/>
            </a:schemeClr>
          </a:solidFill>
          <a:ln w="19050">
            <a:solidFill>
              <a:schemeClr val="tx1"/>
            </a:solidFill>
          </a:ln>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Network Rail Sans"/>
              </a:rPr>
              <a:t>Fatality Weighted Injuries (FWI)</a:t>
            </a:r>
          </a:p>
          <a:p>
            <a:pPr>
              <a:defRPr/>
            </a:pPr>
            <a:r>
              <a:rPr lang="en-GB" sz="1200" b="1" dirty="0">
                <a:solidFill>
                  <a:schemeClr val="tx1"/>
                </a:solidFill>
                <a:latin typeface="Network Rail Sans"/>
              </a:rPr>
              <a:t>0.294 MAA </a:t>
            </a:r>
            <a:r>
              <a:rPr kumimoji="0" lang="en-GB" sz="1200" b="1" i="0" u="none" strike="noStrike" kern="1200" cap="none" spc="0" normalizeH="0" baseline="0" noProof="0" dirty="0">
                <a:ln>
                  <a:noFill/>
                </a:ln>
                <a:solidFill>
                  <a:schemeClr val="tx1"/>
                </a:solidFill>
                <a:effectLst/>
                <a:uLnTx/>
                <a:uFillTx/>
                <a:latin typeface="Network Rail Sans"/>
              </a:rPr>
              <a:t>against target of 0.059 for </a:t>
            </a:r>
            <a:r>
              <a:rPr lang="en-GB" sz="1200" b="1" dirty="0">
                <a:solidFill>
                  <a:schemeClr val="tx1"/>
                </a:solidFill>
                <a:latin typeface="Network Rail Sans"/>
              </a:rPr>
              <a:t>the</a:t>
            </a:r>
            <a:r>
              <a:rPr kumimoji="0" lang="en-GB" sz="1200" b="1" i="0" u="none" strike="noStrike" kern="1200" cap="none" spc="0" normalizeH="0" baseline="0" noProof="0" dirty="0">
                <a:ln>
                  <a:noFill/>
                </a:ln>
                <a:solidFill>
                  <a:schemeClr val="tx1"/>
                </a:solidFill>
                <a:effectLst/>
                <a:uLnTx/>
                <a:uFillTx/>
                <a:latin typeface="Network Rail Sans"/>
              </a:rPr>
              <a:t> route</a:t>
            </a:r>
            <a:endParaRPr lang="en-GB" sz="1200" b="1" i="0" u="none" strike="noStrike" kern="1200" cap="none" spc="0" normalizeH="0" baseline="0" noProof="0" dirty="0">
              <a:ln>
                <a:noFill/>
              </a:ln>
              <a:solidFill>
                <a:schemeClr val="tx1"/>
              </a:solidFill>
              <a:effectLst/>
              <a:uLnTx/>
              <a:uFillTx/>
              <a:latin typeface="Network Rail Sans"/>
            </a:endParaRPr>
          </a:p>
        </p:txBody>
      </p:sp>
      <p:sp>
        <p:nvSpPr>
          <p:cNvPr id="15" name="TextBox 14">
            <a:extLst>
              <a:ext uri="{FF2B5EF4-FFF2-40B4-BE49-F238E27FC236}">
                <a16:creationId xmlns:a16="http://schemas.microsoft.com/office/drawing/2014/main" id="{1FBE42D7-CDAB-4ED5-817F-3BD5069B75FA}"/>
              </a:ext>
            </a:extLst>
          </p:cNvPr>
          <p:cNvSpPr txBox="1"/>
          <p:nvPr/>
        </p:nvSpPr>
        <p:spPr>
          <a:xfrm>
            <a:off x="791580" y="6022853"/>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21" name="Picture 20" descr="Image result for discuss white icon">
            <a:extLst>
              <a:ext uri="{FF2B5EF4-FFF2-40B4-BE49-F238E27FC236}">
                <a16:creationId xmlns:a16="http://schemas.microsoft.com/office/drawing/2014/main" id="{796BB83E-29C9-46E5-B106-74BF85A767FE}"/>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8004" y="611602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7">
            <a:extLst>
              <a:ext uri="{FF2B5EF4-FFF2-40B4-BE49-F238E27FC236}">
                <a16:creationId xmlns:a16="http://schemas.microsoft.com/office/drawing/2014/main" id="{4114E8FD-E09B-4F37-B4BC-AB13E8A23A5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8" name="Object 7">
            <a:extLst>
              <a:ext uri="{FF2B5EF4-FFF2-40B4-BE49-F238E27FC236}">
                <a16:creationId xmlns:a16="http://schemas.microsoft.com/office/drawing/2014/main" id="{3B1DCD15-2573-4383-ABA2-D57868BE19DF}"/>
              </a:ext>
            </a:extLst>
          </p:cNvPr>
          <p:cNvGraphicFramePr>
            <a:graphicFrameLocks noChangeAspect="1"/>
          </p:cNvGraphicFramePr>
          <p:nvPr>
            <p:extLst>
              <p:ext uri="{D42A27DB-BD31-4B8C-83A1-F6EECF244321}">
                <p14:modId xmlns:p14="http://schemas.microsoft.com/office/powerpoint/2010/main" val="1032704517"/>
              </p:ext>
            </p:extLst>
          </p:nvPr>
        </p:nvGraphicFramePr>
        <p:xfrm>
          <a:off x="164106" y="1345198"/>
          <a:ext cx="3820816" cy="2181839"/>
        </p:xfrm>
        <a:graphic>
          <a:graphicData uri="http://schemas.openxmlformats.org/presentationml/2006/ole">
            <mc:AlternateContent xmlns:mc="http://schemas.openxmlformats.org/markup-compatibility/2006">
              <mc:Choice xmlns:v="urn:schemas-microsoft-com:vml" Requires="v">
                <p:oleObj spid="_x0000_s25612" name="Worksheet" r:id="rId9" imgW="6184777" imgH="3270434" progId="Excel.Sheet.12">
                  <p:embed/>
                </p:oleObj>
              </mc:Choice>
              <mc:Fallback>
                <p:oleObj name="Worksheet" r:id="rId9" imgW="6184777" imgH="3270434" progId="Excel.Sheet.12">
                  <p:embed/>
                  <p:pic>
                    <p:nvPicPr>
                      <p:cNvPr id="8" name="Object 7">
                        <a:extLst>
                          <a:ext uri="{FF2B5EF4-FFF2-40B4-BE49-F238E27FC236}">
                            <a16:creationId xmlns:a16="http://schemas.microsoft.com/office/drawing/2014/main" id="{3B1DCD15-2573-4383-ABA2-D57868BE19DF}"/>
                          </a:ext>
                        </a:extLst>
                      </p:cNvPr>
                      <p:cNvPicPr/>
                      <p:nvPr/>
                    </p:nvPicPr>
                    <p:blipFill>
                      <a:blip r:embed="rId10"/>
                      <a:stretch>
                        <a:fillRect/>
                      </a:stretch>
                    </p:blipFill>
                    <p:spPr>
                      <a:xfrm>
                        <a:off x="164106" y="1345198"/>
                        <a:ext cx="3820816" cy="2181839"/>
                      </a:xfrm>
                      <a:prstGeom prst="rect">
                        <a:avLst/>
                      </a:prstGeom>
                      <a:ln w="12700">
                        <a:solidFill>
                          <a:schemeClr val="tx1"/>
                        </a:solidFill>
                      </a:ln>
                    </p:spPr>
                  </p:pic>
                </p:oleObj>
              </mc:Fallback>
            </mc:AlternateContent>
          </a:graphicData>
        </a:graphic>
      </p:graphicFrame>
      <p:graphicFrame>
        <p:nvGraphicFramePr>
          <p:cNvPr id="11" name="Object 10">
            <a:extLst>
              <a:ext uri="{FF2B5EF4-FFF2-40B4-BE49-F238E27FC236}">
                <a16:creationId xmlns:a16="http://schemas.microsoft.com/office/drawing/2014/main" id="{BA0E33C0-752F-4D4A-ACE4-F98C768F1151}"/>
              </a:ext>
            </a:extLst>
          </p:cNvPr>
          <p:cNvGraphicFramePr>
            <a:graphicFrameLocks noChangeAspect="1"/>
          </p:cNvGraphicFramePr>
          <p:nvPr>
            <p:extLst>
              <p:ext uri="{D42A27DB-BD31-4B8C-83A1-F6EECF244321}">
                <p14:modId xmlns:p14="http://schemas.microsoft.com/office/powerpoint/2010/main" val="1415940283"/>
              </p:ext>
            </p:extLst>
          </p:nvPr>
        </p:nvGraphicFramePr>
        <p:xfrm>
          <a:off x="180170" y="3619627"/>
          <a:ext cx="3804752" cy="1667285"/>
        </p:xfrm>
        <a:graphic>
          <a:graphicData uri="http://schemas.openxmlformats.org/presentationml/2006/ole">
            <mc:AlternateContent xmlns:mc="http://schemas.openxmlformats.org/markup-compatibility/2006">
              <mc:Choice xmlns:v="urn:schemas-microsoft-com:vml" Requires="v">
                <p:oleObj spid="_x0000_s25613" name="Worksheet" r:id="rId11" imgW="6184777" imgH="2590976" progId="Excel.Sheet.12">
                  <p:embed/>
                </p:oleObj>
              </mc:Choice>
              <mc:Fallback>
                <p:oleObj name="Worksheet" r:id="rId11" imgW="6184777" imgH="2590976" progId="Excel.Sheet.12">
                  <p:embed/>
                  <p:pic>
                    <p:nvPicPr>
                      <p:cNvPr id="11" name="Object 10">
                        <a:extLst>
                          <a:ext uri="{FF2B5EF4-FFF2-40B4-BE49-F238E27FC236}">
                            <a16:creationId xmlns:a16="http://schemas.microsoft.com/office/drawing/2014/main" id="{BA0E33C0-752F-4D4A-ACE4-F98C768F1151}"/>
                          </a:ext>
                        </a:extLst>
                      </p:cNvPr>
                      <p:cNvPicPr/>
                      <p:nvPr/>
                    </p:nvPicPr>
                    <p:blipFill>
                      <a:blip r:embed="rId12"/>
                      <a:stretch>
                        <a:fillRect/>
                      </a:stretch>
                    </p:blipFill>
                    <p:spPr>
                      <a:xfrm>
                        <a:off x="180170" y="3619627"/>
                        <a:ext cx="3804752" cy="1667285"/>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458723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A9E1F-C235-471F-A0E0-77C59C8E326E}"/>
              </a:ext>
            </a:extLst>
          </p:cNvPr>
          <p:cNvSpPr txBox="1"/>
          <p:nvPr/>
        </p:nvSpPr>
        <p:spPr>
          <a:xfrm>
            <a:off x="1557866" y="163542"/>
            <a:ext cx="6332433" cy="1307537"/>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rPr>
              <a:t>Environment</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endParaRPr>
          </a:p>
        </p:txBody>
      </p:sp>
      <p:sp>
        <p:nvSpPr>
          <p:cNvPr id="3" name="TextBox 2">
            <a:extLst>
              <a:ext uri="{FF2B5EF4-FFF2-40B4-BE49-F238E27FC236}">
                <a16:creationId xmlns:a16="http://schemas.microsoft.com/office/drawing/2014/main" id="{5690DEC7-4125-4FFF-9322-6E864BDB25F9}"/>
              </a:ext>
            </a:extLst>
          </p:cNvPr>
          <p:cNvSpPr txBox="1"/>
          <p:nvPr/>
        </p:nvSpPr>
        <p:spPr>
          <a:xfrm>
            <a:off x="1557866" y="826234"/>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b="1" dirty="0">
                <a:solidFill>
                  <a:prstClr val="white">
                    <a:lumMod val="50000"/>
                  </a:prstClr>
                </a:solidFill>
                <a:latin typeface="Network Rail Sans" panose="02000000040000020004" pitchFamily="2" charset="0"/>
              </a:rPr>
              <a:t>Ecology Surveys and planning of works</a:t>
            </a:r>
            <a:endPar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endParaRPr>
          </a:p>
        </p:txBody>
      </p:sp>
      <p:cxnSp>
        <p:nvCxnSpPr>
          <p:cNvPr id="4" name="Straight Connector 3">
            <a:extLst>
              <a:ext uri="{FF2B5EF4-FFF2-40B4-BE49-F238E27FC236}">
                <a16:creationId xmlns:a16="http://schemas.microsoft.com/office/drawing/2014/main" id="{57DA93CD-4751-4420-9F25-3755C1674195}"/>
              </a:ext>
            </a:extLst>
          </p:cNvPr>
          <p:cNvCxnSpPr/>
          <p:nvPr/>
        </p:nvCxnSpPr>
        <p:spPr>
          <a:xfrm>
            <a:off x="1530354" y="1280801"/>
            <a:ext cx="626469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36F79F-62D7-45CD-B59D-EC2922538633}"/>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20" name="Oval 19">
            <a:extLst>
              <a:ext uri="{FF2B5EF4-FFF2-40B4-BE49-F238E27FC236}">
                <a16:creationId xmlns:a16="http://schemas.microsoft.com/office/drawing/2014/main" id="{525DFE6D-2BFB-4857-BE6B-A4B685A6BAD5}"/>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615F28BF-461C-4C67-878F-B9BD7D35D555}"/>
              </a:ext>
            </a:extLst>
          </p:cNvPr>
          <p:cNvSpPr txBox="1"/>
          <p:nvPr/>
        </p:nvSpPr>
        <p:spPr>
          <a:xfrm>
            <a:off x="1224746" y="6016349"/>
            <a:ext cx="7605878" cy="707886"/>
          </a:xfrm>
          <a:prstGeom prst="rect">
            <a:avLst/>
          </a:prstGeom>
          <a:noFill/>
        </p:spPr>
        <p:txBody>
          <a:bodyPr wrap="square" rtlCol="0">
            <a:spAutoFit/>
          </a:bodyPr>
          <a:lstStyle/>
          <a:p>
            <a:pPr algn="ctr"/>
            <a:r>
              <a:rPr lang="en-GB" sz="2000" b="1" dirty="0">
                <a:solidFill>
                  <a:schemeClr val="bg1"/>
                </a:solidFill>
                <a:latin typeface="Network Rail Sans" panose="02000000040000020004" pitchFamily="2" charset="0"/>
              </a:rPr>
              <a:t>Please send newly completed surveys to: </a:t>
            </a:r>
            <a:r>
              <a:rPr lang="en-GB" sz="2000" b="1" dirty="0">
                <a:solidFill>
                  <a:schemeClr val="bg1"/>
                </a:solidFill>
                <a:latin typeface="Network Rail Sans" panose="02000000040000020004" pitchFamily="2" charset="0"/>
                <a:hlinkClick r:id="rId3">
                  <a:extLst>
                    <a:ext uri="{A12FA001-AC4F-418D-AE19-62706E023703}">
                      <ahyp:hlinkClr xmlns:ahyp="http://schemas.microsoft.com/office/drawing/2018/hyperlinkcolor" val="tx"/>
                    </a:ext>
                  </a:extLst>
                </a:hlinkClick>
              </a:rPr>
              <a:t>SouthernSustainability@networkrail.co.uk</a:t>
            </a:r>
            <a:endParaRPr kumimoji="0" lang="en-GB" sz="1100" b="0" i="0" u="none" strike="noStrike" kern="1200" cap="none" spc="0" normalizeH="0" baseline="0" noProof="0" dirty="0">
              <a:ln>
                <a:noFill/>
              </a:ln>
              <a:solidFill>
                <a:schemeClr val="bg1"/>
              </a:solidFill>
              <a:effectLst/>
              <a:uLnTx/>
              <a:uFillTx/>
              <a:latin typeface="Network Rail Sans" panose="02000000040000020004" pitchFamily="2" charset="0"/>
            </a:endParaRPr>
          </a:p>
        </p:txBody>
      </p:sp>
      <p:pic>
        <p:nvPicPr>
          <p:cNvPr id="8" name="Picture 7">
            <a:extLst>
              <a:ext uri="{FF2B5EF4-FFF2-40B4-BE49-F238E27FC236}">
                <a16:creationId xmlns:a16="http://schemas.microsoft.com/office/drawing/2014/main" id="{8AB02BB3-4D28-428E-9DC2-AF7E637AE30C}"/>
              </a:ext>
            </a:extLst>
          </p:cNvPr>
          <p:cNvPicPr>
            <a:picLocks noChangeAspect="1"/>
          </p:cNvPicPr>
          <p:nvPr/>
        </p:nvPicPr>
        <p:blipFill rotWithShape="1">
          <a:blip r:embed="rId4"/>
          <a:srcRect l="592" r="712" b="8694"/>
          <a:stretch/>
        </p:blipFill>
        <p:spPr>
          <a:xfrm>
            <a:off x="3864336" y="1335258"/>
            <a:ext cx="5138128" cy="3467329"/>
          </a:xfrm>
          <a:prstGeom prst="rect">
            <a:avLst/>
          </a:prstGeom>
          <a:ln>
            <a:solidFill>
              <a:schemeClr val="tx1"/>
            </a:solidFill>
          </a:ln>
        </p:spPr>
      </p:pic>
      <p:sp>
        <p:nvSpPr>
          <p:cNvPr id="9" name="TextBox 8">
            <a:extLst>
              <a:ext uri="{FF2B5EF4-FFF2-40B4-BE49-F238E27FC236}">
                <a16:creationId xmlns:a16="http://schemas.microsoft.com/office/drawing/2014/main" id="{33F53739-7C01-4B11-AE51-7AACFB5D9BE3}"/>
              </a:ext>
            </a:extLst>
          </p:cNvPr>
          <p:cNvSpPr txBox="1"/>
          <p:nvPr/>
        </p:nvSpPr>
        <p:spPr>
          <a:xfrm>
            <a:off x="3864335" y="4910543"/>
            <a:ext cx="5138128" cy="938719"/>
          </a:xfrm>
          <a:prstGeom prst="rect">
            <a:avLst/>
          </a:prstGeom>
          <a:noFill/>
          <a:ln w="38100">
            <a:solidFill>
              <a:srgbClr val="DDF0C8"/>
            </a:solidFill>
          </a:ln>
        </p:spPr>
        <p:txBody>
          <a:bodyPr wrap="square" rtlCol="0">
            <a:spAutoFit/>
          </a:bodyPr>
          <a:lstStyle/>
          <a:p>
            <a:r>
              <a:rPr lang="en-GB" b="1" dirty="0">
                <a:solidFill>
                  <a:schemeClr val="tx1"/>
                </a:solidFill>
                <a:latin typeface="Network Rail Sans" panose="02000000040000020004" pitchFamily="2" charset="0"/>
              </a:rPr>
              <a:t>The Southern Sustainability Hub site also retains other ecological documents and links such as</a:t>
            </a:r>
            <a:r>
              <a:rPr lang="en-GB" dirty="0">
                <a:solidFill>
                  <a:schemeClr val="tx1"/>
                </a:solidFill>
                <a:latin typeface="Network Rail Sans" panose="02000000040000020004" pitchFamily="2" charset="0"/>
              </a:rPr>
              <a:t>:</a:t>
            </a:r>
          </a:p>
          <a:p>
            <a:pPr marL="285750" indent="-285750">
              <a:buFont typeface="Arial" panose="020B0604020202020204" pitchFamily="34" charset="0"/>
              <a:buChar char="•"/>
            </a:pPr>
            <a:r>
              <a:rPr lang="en-GB" b="1" dirty="0">
                <a:solidFill>
                  <a:schemeClr val="accent6">
                    <a:lumMod val="50000"/>
                  </a:schemeClr>
                </a:solidFill>
                <a:latin typeface="Network Rail Sans" panose="02000000040000020004" pitchFamily="2" charset="0"/>
                <a:hlinkClick r:id="rId5">
                  <a:extLst>
                    <a:ext uri="{A12FA001-AC4F-418D-AE19-62706E023703}">
                      <ahyp:hlinkClr xmlns:ahyp="http://schemas.microsoft.com/office/drawing/2018/hyperlinkcolor" val="tx"/>
                    </a:ext>
                  </a:extLst>
                </a:hlinkClick>
              </a:rPr>
              <a:t>SSSI Site Management Statements</a:t>
            </a:r>
            <a:r>
              <a:rPr lang="en-GB" b="1" dirty="0">
                <a:solidFill>
                  <a:schemeClr val="accent6">
                    <a:lumMod val="50000"/>
                  </a:schemeClr>
                </a:solidFill>
                <a:latin typeface="Network Rail Sans" panose="02000000040000020004" pitchFamily="2" charset="0"/>
              </a:rPr>
              <a:t> </a:t>
            </a:r>
            <a:r>
              <a:rPr lang="en-GB" b="1" dirty="0">
                <a:solidFill>
                  <a:schemeClr val="tx1"/>
                </a:solidFill>
                <a:latin typeface="Network Rail Sans" panose="02000000040000020004" pitchFamily="2" charset="0"/>
              </a:rPr>
              <a:t>(Listed at bottom of linked page)</a:t>
            </a:r>
          </a:p>
          <a:p>
            <a:pPr marL="285750" indent="-285750">
              <a:buFont typeface="Arial" panose="020B0604020202020204" pitchFamily="34" charset="0"/>
              <a:buChar char="•"/>
            </a:pPr>
            <a:r>
              <a:rPr lang="en-GB" b="1" dirty="0">
                <a:solidFill>
                  <a:schemeClr val="accent6">
                    <a:lumMod val="50000"/>
                  </a:schemeClr>
                </a:solidFill>
                <a:latin typeface="Network Rail Sans" panose="02000000040000020004" pitchFamily="2" charset="0"/>
                <a:hlinkClick r:id="rId6">
                  <a:extLst>
                    <a:ext uri="{A12FA001-AC4F-418D-AE19-62706E023703}">
                      <ahyp:hlinkClr xmlns:ahyp="http://schemas.microsoft.com/office/drawing/2018/hyperlinkcolor" val="tx"/>
                    </a:ext>
                  </a:extLst>
                </a:hlinkClick>
              </a:rPr>
              <a:t>Bird Nesting Briefing Video</a:t>
            </a:r>
            <a:r>
              <a:rPr lang="en-GB" b="1" dirty="0">
                <a:solidFill>
                  <a:schemeClr val="accent6">
                    <a:lumMod val="50000"/>
                  </a:schemeClr>
                </a:solidFill>
                <a:latin typeface="Network Rail Sans" panose="02000000040000020004" pitchFamily="2" charset="0"/>
              </a:rPr>
              <a:t> </a:t>
            </a:r>
            <a:r>
              <a:rPr lang="en-GB" b="1" dirty="0">
                <a:solidFill>
                  <a:schemeClr val="tx1"/>
                </a:solidFill>
                <a:latin typeface="Network Rail Sans" panose="02000000040000020004" pitchFamily="2" charset="0"/>
              </a:rPr>
              <a:t>(2021)</a:t>
            </a:r>
          </a:p>
          <a:p>
            <a:pPr marL="285750" indent="-285750">
              <a:buFont typeface="Arial" panose="020B0604020202020204" pitchFamily="34" charset="0"/>
              <a:buChar char="•"/>
            </a:pPr>
            <a:r>
              <a:rPr lang="en-GB" b="1" dirty="0">
                <a:solidFill>
                  <a:schemeClr val="accent6">
                    <a:lumMod val="50000"/>
                  </a:schemeClr>
                </a:solidFill>
                <a:latin typeface="Network Rail Sans" panose="02000000040000020004" pitchFamily="2" charset="0"/>
                <a:hlinkClick r:id="rId7">
                  <a:extLst>
                    <a:ext uri="{A12FA001-AC4F-418D-AE19-62706E023703}">
                      <ahyp:hlinkClr xmlns:ahyp="http://schemas.microsoft.com/office/drawing/2018/hyperlinkcolor" val="tx"/>
                    </a:ext>
                  </a:extLst>
                </a:hlinkClick>
              </a:rPr>
              <a:t>Southern Ecology Handbook</a:t>
            </a:r>
            <a:endParaRPr lang="en-GB" b="1" dirty="0">
              <a:solidFill>
                <a:srgbClr val="0070C0"/>
              </a:solidFill>
              <a:latin typeface="Network Rail Sans" panose="02000000040000020004" pitchFamily="2" charset="0"/>
            </a:endParaRPr>
          </a:p>
        </p:txBody>
      </p:sp>
      <p:sp>
        <p:nvSpPr>
          <p:cNvPr id="10" name="TextBox 9">
            <a:extLst>
              <a:ext uri="{FF2B5EF4-FFF2-40B4-BE49-F238E27FC236}">
                <a16:creationId xmlns:a16="http://schemas.microsoft.com/office/drawing/2014/main" id="{F3CF9683-E35A-4BC1-898F-406EE59EA80B}"/>
              </a:ext>
            </a:extLst>
          </p:cNvPr>
          <p:cNvSpPr txBox="1"/>
          <p:nvPr/>
        </p:nvSpPr>
        <p:spPr>
          <a:xfrm>
            <a:off x="276275" y="1454345"/>
            <a:ext cx="3377967" cy="4401205"/>
          </a:xfrm>
          <a:custGeom>
            <a:avLst/>
            <a:gdLst>
              <a:gd name="connsiteX0" fmla="*/ 0 w 4310743"/>
              <a:gd name="connsiteY0" fmla="*/ 0 h 5632311"/>
              <a:gd name="connsiteX1" fmla="*/ 4310743 w 4310743"/>
              <a:gd name="connsiteY1" fmla="*/ 0 h 5632311"/>
              <a:gd name="connsiteX2" fmla="*/ 4310743 w 4310743"/>
              <a:gd name="connsiteY2" fmla="*/ 5632311 h 5632311"/>
              <a:gd name="connsiteX3" fmla="*/ 0 w 4310743"/>
              <a:gd name="connsiteY3" fmla="*/ 5632311 h 5632311"/>
              <a:gd name="connsiteX4" fmla="*/ 0 w 4310743"/>
              <a:gd name="connsiteY4" fmla="*/ 0 h 5632311"/>
              <a:gd name="connsiteX0" fmla="*/ 12700 w 4323443"/>
              <a:gd name="connsiteY0" fmla="*/ 0 h 5632311"/>
              <a:gd name="connsiteX1" fmla="*/ 4323443 w 4323443"/>
              <a:gd name="connsiteY1" fmla="*/ 0 h 5632311"/>
              <a:gd name="connsiteX2" fmla="*/ 4323443 w 4323443"/>
              <a:gd name="connsiteY2" fmla="*/ 5632311 h 5632311"/>
              <a:gd name="connsiteX3" fmla="*/ 0 w 4323443"/>
              <a:gd name="connsiteY3" fmla="*/ 5518011 h 5632311"/>
              <a:gd name="connsiteX4" fmla="*/ 12700 w 4323443"/>
              <a:gd name="connsiteY4" fmla="*/ 0 h 5632311"/>
              <a:gd name="connsiteX0" fmla="*/ 12700 w 4336143"/>
              <a:gd name="connsiteY0" fmla="*/ 0 h 5518011"/>
              <a:gd name="connsiteX1" fmla="*/ 4323443 w 4336143"/>
              <a:gd name="connsiteY1" fmla="*/ 0 h 5518011"/>
              <a:gd name="connsiteX2" fmla="*/ 4336143 w 4336143"/>
              <a:gd name="connsiteY2" fmla="*/ 5505311 h 5518011"/>
              <a:gd name="connsiteX3" fmla="*/ 0 w 4336143"/>
              <a:gd name="connsiteY3" fmla="*/ 5518011 h 5518011"/>
              <a:gd name="connsiteX4" fmla="*/ 12700 w 4336143"/>
              <a:gd name="connsiteY4" fmla="*/ 0 h 5518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143" h="5518011">
                <a:moveTo>
                  <a:pt x="12700" y="0"/>
                </a:moveTo>
                <a:lnTo>
                  <a:pt x="4323443" y="0"/>
                </a:lnTo>
                <a:cubicBezTo>
                  <a:pt x="4327676" y="1835104"/>
                  <a:pt x="4331910" y="3670207"/>
                  <a:pt x="4336143" y="5505311"/>
                </a:cubicBezTo>
                <a:lnTo>
                  <a:pt x="0" y="5518011"/>
                </a:lnTo>
                <a:cubicBezTo>
                  <a:pt x="4233" y="3678674"/>
                  <a:pt x="8467" y="1839337"/>
                  <a:pt x="12700" y="0"/>
                </a:cubicBezTo>
                <a:close/>
              </a:path>
            </a:pathLst>
          </a:custGeom>
          <a:noFill/>
          <a:ln w="38100">
            <a:solidFill>
              <a:srgbClr val="DDF0C8"/>
            </a:solidFill>
          </a:ln>
        </p:spPr>
        <p:txBody>
          <a:bodyPr wrap="square" rtlCol="0">
            <a:spAutoFit/>
          </a:bodyPr>
          <a:lstStyle/>
          <a:p>
            <a:endParaRPr lang="en-GB" sz="800" b="1" dirty="0">
              <a:latin typeface="Network Rail Sans" panose="02000000040000020004" pitchFamily="2" charset="0"/>
            </a:endParaRPr>
          </a:p>
          <a:p>
            <a:r>
              <a:rPr lang="en-GB" sz="1200" b="1" dirty="0">
                <a:solidFill>
                  <a:schemeClr val="tx1"/>
                </a:solidFill>
                <a:latin typeface="Network Rail Sans" panose="02000000040000020004" pitchFamily="2" charset="0"/>
              </a:rPr>
              <a:t>The Southern Sustainability Hub site holds a </a:t>
            </a:r>
            <a:r>
              <a:rPr lang="en-GB" sz="1200" b="1" dirty="0">
                <a:solidFill>
                  <a:schemeClr val="accent6">
                    <a:lumMod val="50000"/>
                  </a:schemeClr>
                </a:solidFill>
                <a:latin typeface="Network Rail Sans" panose="02000000040000020004" pitchFamily="2" charset="0"/>
                <a:hlinkClick r:id="rId3">
                  <a:extLst>
                    <a:ext uri="{A12FA001-AC4F-418D-AE19-62706E023703}">
                      <ahyp:hlinkClr xmlns:ahyp="http://schemas.microsoft.com/office/drawing/2018/hyperlinkcolor" val="tx"/>
                    </a:ext>
                  </a:extLst>
                </a:hlinkClick>
              </a:rPr>
              <a:t>Ecology Survey Database (Link)</a:t>
            </a:r>
            <a:r>
              <a:rPr lang="en-GB" sz="1200" b="1" dirty="0">
                <a:solidFill>
                  <a:schemeClr val="accent6">
                    <a:lumMod val="50000"/>
                  </a:schemeClr>
                </a:solidFill>
                <a:latin typeface="Network Rail Sans" panose="02000000040000020004" pitchFamily="2" charset="0"/>
              </a:rPr>
              <a:t> </a:t>
            </a:r>
            <a:r>
              <a:rPr lang="en-GB" sz="1200" b="1" dirty="0">
                <a:solidFill>
                  <a:schemeClr val="tx1"/>
                </a:solidFill>
                <a:latin typeface="Network Rail Sans" panose="02000000040000020004" pitchFamily="2" charset="0"/>
              </a:rPr>
              <a:t>which can be utilised while planning works</a:t>
            </a:r>
            <a:r>
              <a:rPr lang="en-GB" sz="1200" dirty="0">
                <a:solidFill>
                  <a:schemeClr val="tx1"/>
                </a:solidFill>
                <a:latin typeface="Network Rail Sans" panose="02000000040000020004" pitchFamily="2" charset="0"/>
              </a:rPr>
              <a:t>.</a:t>
            </a:r>
          </a:p>
          <a:p>
            <a:endParaRPr lang="en-GB" sz="800" dirty="0">
              <a:solidFill>
                <a:schemeClr val="tx1"/>
              </a:solidFill>
              <a:latin typeface="Network Rail Sans" panose="02000000040000020004" pitchFamily="2" charset="0"/>
            </a:endParaRPr>
          </a:p>
          <a:p>
            <a:pPr marL="285750" indent="-285750">
              <a:buFont typeface="Arial" panose="020B0604020202020204" pitchFamily="34" charset="0"/>
              <a:buChar char="•"/>
            </a:pPr>
            <a:r>
              <a:rPr lang="en-GB" sz="1200" dirty="0">
                <a:solidFill>
                  <a:schemeClr val="tx1"/>
                </a:solidFill>
                <a:latin typeface="Network Rail Sans" panose="02000000040000020004" pitchFamily="2" charset="0"/>
              </a:rPr>
              <a:t>Ecological surveys are often very specific to the work they were commissioned for. However, these surveys can still act as a guide for what maybe found in the area prior to new surveys or ecological checks being commissioned. </a:t>
            </a:r>
          </a:p>
          <a:p>
            <a:pPr marL="285750" indent="-285750">
              <a:buFont typeface="Arial" panose="020B0604020202020204" pitchFamily="34" charset="0"/>
              <a:buChar char="•"/>
            </a:pPr>
            <a:endParaRPr lang="en-GB" sz="800" dirty="0">
              <a:solidFill>
                <a:schemeClr val="tx1"/>
              </a:solidFill>
              <a:latin typeface="Network Rail Sans" panose="02000000040000020004" pitchFamily="2" charset="0"/>
            </a:endParaRPr>
          </a:p>
          <a:p>
            <a:pPr marL="285750" indent="-285750">
              <a:buFont typeface="Arial" panose="020B0604020202020204" pitchFamily="34" charset="0"/>
              <a:buChar char="•"/>
            </a:pPr>
            <a:r>
              <a:rPr lang="en-GB" sz="1200" dirty="0">
                <a:solidFill>
                  <a:schemeClr val="tx1"/>
                </a:solidFill>
                <a:latin typeface="Network Rail Sans" panose="02000000040000020004" pitchFamily="2" charset="0"/>
              </a:rPr>
              <a:t>Records submitted to be added to the database are also sent to the Technical Authority quarterly to be included as in the ecology survey layers on GeoRINM*.</a:t>
            </a:r>
          </a:p>
          <a:p>
            <a:pPr marL="285750" indent="-285750">
              <a:buFont typeface="Arial" panose="020B0604020202020204" pitchFamily="34" charset="0"/>
              <a:buChar char="•"/>
            </a:pPr>
            <a:endParaRPr lang="en-GB" sz="800" dirty="0">
              <a:solidFill>
                <a:schemeClr val="tx1"/>
              </a:solidFill>
              <a:latin typeface="Network Rail Sans" panose="02000000040000020004" pitchFamily="2" charset="0"/>
            </a:endParaRPr>
          </a:p>
          <a:p>
            <a:pPr marL="285750" indent="-285750">
              <a:buFont typeface="Arial" panose="020B0604020202020204" pitchFamily="34" charset="0"/>
              <a:buChar char="•"/>
            </a:pPr>
            <a:r>
              <a:rPr lang="en-GB" sz="1200" dirty="0">
                <a:solidFill>
                  <a:schemeClr val="tx1"/>
                </a:solidFill>
                <a:latin typeface="Network Rail Sans" panose="02000000040000020004" pitchFamily="2" charset="0"/>
              </a:rPr>
              <a:t>There are currently 144 ecology surveys in the database within the Wessex area, just over half were commissioned in the last 2 years.</a:t>
            </a:r>
          </a:p>
          <a:p>
            <a:pPr marL="285750" indent="-285750">
              <a:buFont typeface="Arial" panose="020B0604020202020204" pitchFamily="34" charset="0"/>
              <a:buChar char="•"/>
            </a:pPr>
            <a:endParaRPr lang="en-GB" sz="800" dirty="0">
              <a:solidFill>
                <a:schemeClr val="tx1"/>
              </a:solidFill>
              <a:latin typeface="Network Rail Sans" panose="02000000040000020004" pitchFamily="2" charset="0"/>
            </a:endParaRPr>
          </a:p>
          <a:p>
            <a:r>
              <a:rPr lang="en-GB" sz="1200" dirty="0">
                <a:solidFill>
                  <a:schemeClr val="tx1"/>
                </a:solidFill>
                <a:latin typeface="Network Rail Sans" panose="02000000040000020004" pitchFamily="2" charset="0"/>
              </a:rPr>
              <a:t>*Wessex records submitted prior to June should appear on the GeoRINM layer in the next few weeks. </a:t>
            </a:r>
          </a:p>
        </p:txBody>
      </p:sp>
    </p:spTree>
    <p:extLst>
      <p:ext uri="{BB962C8B-B14F-4D97-AF65-F5344CB8AC3E}">
        <p14:creationId xmlns:p14="http://schemas.microsoft.com/office/powerpoint/2010/main" val="200501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53BC57-D632-4E18-AE53-6F248289DD68}"/>
              </a:ext>
            </a:extLst>
          </p:cNvPr>
          <p:cNvSpPr txBox="1"/>
          <p:nvPr/>
        </p:nvSpPr>
        <p:spPr>
          <a:xfrm>
            <a:off x="1474548" y="47708"/>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6" name="Rectangle 15">
            <a:extLst>
              <a:ext uri="{FF2B5EF4-FFF2-40B4-BE49-F238E27FC236}">
                <a16:creationId xmlns:a16="http://schemas.microsoft.com/office/drawing/2014/main" id="{3E6AC094-096E-428A-AA8C-11766B33E151}"/>
              </a:ext>
            </a:extLst>
          </p:cNvPr>
          <p:cNvSpPr/>
          <p:nvPr/>
        </p:nvSpPr>
        <p:spPr>
          <a:xfrm>
            <a:off x="1060365" y="6146516"/>
            <a:ext cx="7813421" cy="40011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b="1" dirty="0">
                <a:solidFill>
                  <a:schemeClr val="bg1"/>
                </a:solidFill>
                <a:latin typeface="Network Rail Sans" panose="02000000040000020004" pitchFamily="2" charset="0"/>
                <a:cs typeface="Times New Roman" panose="02020603050405020304" pitchFamily="18" charset="0"/>
              </a:rPr>
              <a:t>Talk about what you could do to improve awareness of m</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2" charset="0"/>
                <a:ea typeface="+mn-ea"/>
                <a:cs typeface="Times New Roman" panose="02020603050405020304" pitchFamily="18" charset="0"/>
              </a:rPr>
              <a:t>en’s </a:t>
            </a:r>
            <a:r>
              <a:rPr lang="en-GB" sz="2000" b="1" dirty="0">
                <a:solidFill>
                  <a:schemeClr val="bg1"/>
                </a:solidFill>
                <a:latin typeface="Network Rail Sans" panose="02000000040000020004" pitchFamily="2" charset="0"/>
                <a:cs typeface="Times New Roman" panose="02020603050405020304" pitchFamily="18" charset="0"/>
              </a:rPr>
              <a:t>h</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2" charset="0"/>
                <a:ea typeface="+mn-ea"/>
                <a:cs typeface="Times New Roman" panose="02020603050405020304" pitchFamily="18" charset="0"/>
              </a:rPr>
              <a:t>ealth</a:t>
            </a:r>
          </a:p>
        </p:txBody>
      </p:sp>
      <p:sp>
        <p:nvSpPr>
          <p:cNvPr id="34" name="Rectangle 33">
            <a:extLst>
              <a:ext uri="{FF2B5EF4-FFF2-40B4-BE49-F238E27FC236}">
                <a16:creationId xmlns:a16="http://schemas.microsoft.com/office/drawing/2014/main" id="{E9B1F33F-8E04-4B9C-A2D4-9F7D71DDC879}"/>
              </a:ext>
            </a:extLst>
          </p:cNvPr>
          <p:cNvSpPr/>
          <p:nvPr/>
        </p:nvSpPr>
        <p:spPr>
          <a:xfrm>
            <a:off x="1552958" y="692696"/>
            <a:ext cx="6332433" cy="484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solidFill>
                  <a:schemeClr val="bg1">
                    <a:lumMod val="50000"/>
                  </a:schemeClr>
                </a:solidFill>
                <a:latin typeface="Network Rail Sans" panose="02000000040000020004" pitchFamily="2" charset="0"/>
              </a:rPr>
              <a:t>Riding Challenge from Land’s End to John O’Groats</a:t>
            </a:r>
            <a:endParaRPr kumimoji="0" lang="en-GB" sz="2000" b="1" i="0" u="none" strike="noStrike" kern="1200" cap="none" spc="0" normalizeH="0" baseline="0" noProof="0" dirty="0">
              <a:ln>
                <a:noFill/>
              </a:ln>
              <a:solidFill>
                <a:schemeClr val="bg1">
                  <a:lumMod val="50000"/>
                </a:schemeClr>
              </a:solidFill>
              <a:effectLst/>
              <a:uLnTx/>
              <a:uFillTx/>
              <a:latin typeface="Network Rail Sans" panose="02000000040000020004" pitchFamily="2" charset="0"/>
            </a:endParaRPr>
          </a:p>
        </p:txBody>
      </p:sp>
      <p:pic>
        <p:nvPicPr>
          <p:cNvPr id="3" name="Picture 2" descr="A picture containing grass, sky, outdoor, posing&#10;&#10;Description automatically generated">
            <a:extLst>
              <a:ext uri="{FF2B5EF4-FFF2-40B4-BE49-F238E27FC236}">
                <a16:creationId xmlns:a16="http://schemas.microsoft.com/office/drawing/2014/main" id="{6632B5CA-58EF-4227-A142-DA2B1F27F741}"/>
              </a:ext>
            </a:extLst>
          </p:cNvPr>
          <p:cNvPicPr>
            <a:picLocks noChangeAspect="1"/>
          </p:cNvPicPr>
          <p:nvPr/>
        </p:nvPicPr>
        <p:blipFill rotWithShape="1">
          <a:blip r:embed="rId3">
            <a:extLst>
              <a:ext uri="{28A0092B-C50C-407E-A947-70E740481C1C}">
                <a14:useLocalDpi xmlns:a14="http://schemas.microsoft.com/office/drawing/2010/main" val="0"/>
              </a:ext>
            </a:extLst>
          </a:blip>
          <a:srcRect l="45454" t="12488" b="17629"/>
          <a:stretch/>
        </p:blipFill>
        <p:spPr>
          <a:xfrm>
            <a:off x="7060839" y="1822310"/>
            <a:ext cx="1618593" cy="3050649"/>
          </a:xfrm>
          <a:prstGeom prst="rect">
            <a:avLst/>
          </a:prstGeom>
          <a:ln w="12700">
            <a:solidFill>
              <a:schemeClr val="tx1"/>
            </a:solidFill>
          </a:ln>
        </p:spPr>
      </p:pic>
      <p:sp>
        <p:nvSpPr>
          <p:cNvPr id="4" name="Rectangle 3">
            <a:extLst>
              <a:ext uri="{FF2B5EF4-FFF2-40B4-BE49-F238E27FC236}">
                <a16:creationId xmlns:a16="http://schemas.microsoft.com/office/drawing/2014/main" id="{1AAB6F39-B4A6-434D-BA9F-FF49A194CB90}"/>
              </a:ext>
            </a:extLst>
          </p:cNvPr>
          <p:cNvSpPr/>
          <p:nvPr/>
        </p:nvSpPr>
        <p:spPr>
          <a:xfrm>
            <a:off x="379630" y="1809803"/>
            <a:ext cx="6542165" cy="3867534"/>
          </a:xfrm>
          <a:prstGeom prst="rect">
            <a:avLst/>
          </a:prstGeom>
        </p:spPr>
        <p:txBody>
          <a:bodyPr wrap="square">
            <a:spAutoFit/>
          </a:bodyPr>
          <a:lstStyle/>
          <a:p>
            <a:pPr>
              <a:lnSpc>
                <a:spcPct val="108000"/>
              </a:lnSpc>
            </a:pPr>
            <a:r>
              <a:rPr lang="en-GB" sz="1200" dirty="0">
                <a:solidFill>
                  <a:srgbClr val="000000"/>
                </a:solidFill>
                <a:latin typeface="Network Rail Sans" panose="02000000040000020004" pitchFamily="2" charset="0"/>
                <a:ea typeface="Calibri" panose="020F0502020204030204" pitchFamily="34" charset="0"/>
              </a:rPr>
              <a:t>I am cycling 985miles, from Land's End to John o Groats for PROSTATE CANCER UK to help raise awareness of this disease, which is the third most common cause of cancer death. </a:t>
            </a:r>
            <a:endParaRPr lang="en-GB" sz="1200" dirty="0">
              <a:latin typeface="Network Rail Sans" panose="02000000040000020004" pitchFamily="2" charset="0"/>
              <a:ea typeface="Calibri" panose="020F0502020204030204" pitchFamily="34" charset="0"/>
            </a:endParaRPr>
          </a:p>
          <a:p>
            <a:pPr>
              <a:lnSpc>
                <a:spcPct val="108000"/>
              </a:lnSpc>
            </a:pPr>
            <a:r>
              <a:rPr lang="en-GB" sz="1200" dirty="0">
                <a:solidFill>
                  <a:srgbClr val="000000"/>
                </a:solidFill>
                <a:latin typeface="Network Rail Sans" panose="02000000040000020004" pitchFamily="2" charset="0"/>
                <a:ea typeface="Calibri" panose="020F0502020204030204" pitchFamily="34" charset="0"/>
              </a:rPr>
              <a:t>  </a:t>
            </a:r>
            <a:endParaRPr lang="en-GB" sz="1200" dirty="0">
              <a:latin typeface="Network Rail Sans" panose="02000000040000020004" pitchFamily="2" charset="0"/>
              <a:ea typeface="Calibri" panose="020F0502020204030204" pitchFamily="34" charset="0"/>
            </a:endParaRPr>
          </a:p>
          <a:p>
            <a:pPr>
              <a:lnSpc>
                <a:spcPct val="108000"/>
              </a:lnSpc>
            </a:pPr>
            <a:r>
              <a:rPr lang="en-GB" sz="1200" dirty="0">
                <a:solidFill>
                  <a:srgbClr val="000000"/>
                </a:solidFill>
                <a:latin typeface="Network Rail Sans" panose="02000000040000020004" pitchFamily="2" charset="0"/>
                <a:ea typeface="Calibri" panose="020F0502020204030204" pitchFamily="34" charset="0"/>
              </a:rPr>
              <a:t>I have always thought about completing the Land's End to John O'Groats cycle challenge but dismissed it due to the extremity of cycling 985 miles in 9 days, as well as the commitment of preparing and training for such an enormous challenge... </a:t>
            </a:r>
            <a:endParaRPr lang="en-GB" sz="1200" dirty="0">
              <a:latin typeface="Network Rail Sans" panose="02000000040000020004" pitchFamily="2" charset="0"/>
              <a:ea typeface="Calibri" panose="020F0502020204030204" pitchFamily="34" charset="0"/>
            </a:endParaRPr>
          </a:p>
          <a:p>
            <a:pPr>
              <a:lnSpc>
                <a:spcPct val="108000"/>
              </a:lnSpc>
            </a:pPr>
            <a:r>
              <a:rPr lang="en-GB" sz="1200" dirty="0">
                <a:solidFill>
                  <a:srgbClr val="000000"/>
                </a:solidFill>
                <a:latin typeface="Network Rail Sans" panose="02000000040000020004" pitchFamily="2" charset="0"/>
                <a:ea typeface="Calibri" panose="020F0502020204030204" pitchFamily="34" charset="0"/>
              </a:rPr>
              <a:t> </a:t>
            </a:r>
            <a:endParaRPr lang="en-GB" sz="1200" dirty="0">
              <a:latin typeface="Network Rail Sans" panose="02000000040000020004" pitchFamily="2" charset="0"/>
              <a:ea typeface="Calibri" panose="020F0502020204030204" pitchFamily="34" charset="0"/>
            </a:endParaRPr>
          </a:p>
          <a:p>
            <a:pPr>
              <a:lnSpc>
                <a:spcPct val="108000"/>
              </a:lnSpc>
            </a:pPr>
            <a:r>
              <a:rPr lang="en-GB" sz="1200" dirty="0">
                <a:solidFill>
                  <a:srgbClr val="000000"/>
                </a:solidFill>
                <a:latin typeface="Network Rail Sans" panose="02000000040000020004" pitchFamily="2" charset="0"/>
                <a:ea typeface="Calibri" panose="020F0502020204030204" pitchFamily="34" charset="0"/>
              </a:rPr>
              <a:t>2020/21 has been a very challenging year for everyone, which has changed people's lives all over the world and many of us have lost loved ones due to Covid19. I had the chance to reflect during the lock-down period and saw the opportunity to help make a difference by supporting a charity which I have a connection with through my own personal health scare with prostate cancer symptoms. Thankfully I was cancer-free and was treated successfully through minor surgery. </a:t>
            </a:r>
            <a:endParaRPr lang="en-GB" sz="1200" dirty="0">
              <a:latin typeface="Network Rail Sans" panose="02000000040000020004" pitchFamily="2" charset="0"/>
              <a:ea typeface="Calibri" panose="020F0502020204030204" pitchFamily="34" charset="0"/>
            </a:endParaRPr>
          </a:p>
          <a:p>
            <a:pPr>
              <a:lnSpc>
                <a:spcPct val="108000"/>
              </a:lnSpc>
            </a:pPr>
            <a:r>
              <a:rPr lang="en-GB" sz="1200" dirty="0">
                <a:solidFill>
                  <a:srgbClr val="000000"/>
                </a:solidFill>
                <a:latin typeface="Network Rail Sans" panose="02000000040000020004" pitchFamily="2" charset="0"/>
                <a:ea typeface="Calibri" panose="020F0502020204030204" pitchFamily="34" charset="0"/>
              </a:rPr>
              <a:t> </a:t>
            </a:r>
            <a:endParaRPr lang="en-GB" sz="1200" dirty="0">
              <a:latin typeface="Network Rail Sans" panose="02000000040000020004" pitchFamily="2" charset="0"/>
              <a:ea typeface="Calibri" panose="020F0502020204030204" pitchFamily="34" charset="0"/>
            </a:endParaRPr>
          </a:p>
          <a:p>
            <a:pPr>
              <a:lnSpc>
                <a:spcPct val="108000"/>
              </a:lnSpc>
            </a:pPr>
            <a:r>
              <a:rPr lang="en-GB" sz="1200" dirty="0">
                <a:solidFill>
                  <a:srgbClr val="000000"/>
                </a:solidFill>
                <a:latin typeface="Network Rail Sans" panose="02000000040000020004" pitchFamily="2" charset="0"/>
                <a:ea typeface="Calibri" panose="020F0502020204030204" pitchFamily="34" charset="0"/>
              </a:rPr>
              <a:t>I want to use this opportunity to raise more awareness of men's health issues and encourage men to come forward sooner and get help. </a:t>
            </a:r>
            <a:endParaRPr lang="en-GB" sz="1200" dirty="0">
              <a:latin typeface="Network Rail Sans" panose="02000000040000020004" pitchFamily="2" charset="0"/>
              <a:ea typeface="Calibri" panose="020F0502020204030204" pitchFamily="34" charset="0"/>
            </a:endParaRPr>
          </a:p>
          <a:p>
            <a:pPr>
              <a:lnSpc>
                <a:spcPct val="108000"/>
              </a:lnSpc>
            </a:pPr>
            <a:r>
              <a:rPr lang="en-GB" sz="1200" dirty="0">
                <a:solidFill>
                  <a:srgbClr val="000000"/>
                </a:solidFill>
                <a:latin typeface="Network Rail Sans" panose="02000000040000020004" pitchFamily="2" charset="0"/>
                <a:ea typeface="Calibri" panose="020F0502020204030204" pitchFamily="34" charset="0"/>
              </a:rPr>
              <a:t> </a:t>
            </a:r>
            <a:endParaRPr lang="en-GB" sz="1200" dirty="0">
              <a:latin typeface="Network Rail Sans" panose="02000000040000020004" pitchFamily="2" charset="0"/>
              <a:ea typeface="Calibri" panose="020F0502020204030204" pitchFamily="34" charset="0"/>
            </a:endParaRPr>
          </a:p>
          <a:p>
            <a:pPr>
              <a:lnSpc>
                <a:spcPct val="108000"/>
              </a:lnSpc>
            </a:pPr>
            <a:r>
              <a:rPr lang="en-GB" sz="1200" dirty="0">
                <a:solidFill>
                  <a:srgbClr val="000000"/>
                </a:solidFill>
                <a:latin typeface="Network Rail Sans" panose="02000000040000020004" pitchFamily="2" charset="0"/>
                <a:ea typeface="Calibri" panose="020F0502020204030204" pitchFamily="34" charset="0"/>
              </a:rPr>
              <a:t>I will use this and the support from you to motivate me to complete this tough challenge. Please support this cause (link </a:t>
            </a:r>
            <a:r>
              <a:rPr lang="en-GB" sz="1200" dirty="0">
                <a:solidFill>
                  <a:srgbClr val="000000"/>
                </a:solidFill>
                <a:latin typeface="Network Rail Sans" panose="02000000040000020004" pitchFamily="2" charset="0"/>
                <a:ea typeface="Calibri" panose="020F0502020204030204" pitchFamily="34" charset="0"/>
                <a:hlinkClick r:id="rId4"/>
              </a:rPr>
              <a:t>here</a:t>
            </a:r>
            <a:r>
              <a:rPr lang="en-GB" sz="1200" dirty="0">
                <a:solidFill>
                  <a:srgbClr val="000000"/>
                </a:solidFill>
                <a:latin typeface="Network Rail Sans" panose="02000000040000020004" pitchFamily="2" charset="0"/>
                <a:ea typeface="Calibri" panose="020F0502020204030204" pitchFamily="34" charset="0"/>
              </a:rPr>
              <a:t>), which will give me the motivation to train and complete this challenge.</a:t>
            </a:r>
          </a:p>
        </p:txBody>
      </p:sp>
      <p:pic>
        <p:nvPicPr>
          <p:cNvPr id="21" name="Picture 20" descr="Image result for discuss white icon">
            <a:extLst>
              <a:ext uri="{FF2B5EF4-FFF2-40B4-BE49-F238E27FC236}">
                <a16:creationId xmlns:a16="http://schemas.microsoft.com/office/drawing/2014/main" id="{B38B3F29-8DA7-4987-B90C-DCE7D22CDBA4}"/>
              </a:ext>
            </a:extLst>
          </p:cNvPr>
          <p:cNvPicPr>
            <a:picLocks noChangeAspect="1" noChangeArrowheads="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89FE82A-007D-425D-9C57-408FD4F1989D}"/>
              </a:ext>
            </a:extLst>
          </p:cNvPr>
          <p:cNvSpPr/>
          <p:nvPr/>
        </p:nvSpPr>
        <p:spPr>
          <a:xfrm>
            <a:off x="7060839" y="4913210"/>
            <a:ext cx="1618593" cy="4244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Network Rail Sans" panose="02000000040000020004" pitchFamily="2" charset="0"/>
              </a:rPr>
              <a:t>Keith Penn, Rail Plant Support Engineer</a:t>
            </a:r>
          </a:p>
        </p:txBody>
      </p:sp>
      <p:sp>
        <p:nvSpPr>
          <p:cNvPr id="11" name="Rectangle 10">
            <a:extLst>
              <a:ext uri="{FF2B5EF4-FFF2-40B4-BE49-F238E27FC236}">
                <a16:creationId xmlns:a16="http://schemas.microsoft.com/office/drawing/2014/main" id="{D95A1968-1BBD-432C-AA7D-7576F3F2AD9D}"/>
              </a:ext>
            </a:extLst>
          </p:cNvPr>
          <p:cNvSpPr/>
          <p:nvPr/>
        </p:nvSpPr>
        <p:spPr>
          <a:xfrm>
            <a:off x="121971" y="1398495"/>
            <a:ext cx="7427351" cy="523220"/>
          </a:xfrm>
          <a:prstGeom prst="rect">
            <a:avLst/>
          </a:prstGeom>
        </p:spPr>
        <p:txBody>
          <a:bodyPr wrap="square">
            <a:spAutoFit/>
          </a:bodyPr>
          <a:lstStyle/>
          <a:p>
            <a:r>
              <a:rPr lang="en-GB" sz="1400" b="1" dirty="0">
                <a:solidFill>
                  <a:srgbClr val="000000"/>
                </a:solidFill>
                <a:latin typeface="Network Rail Sans" panose="02000000040000020004" pitchFamily="2" charset="0"/>
                <a:ea typeface="Calibri" panose="020F0502020204030204" pitchFamily="34" charset="0"/>
              </a:rPr>
              <a:t>      Land's End to John O'Groats cycle ride, from 4 September 2021 to 12 September 2021</a:t>
            </a:r>
          </a:p>
          <a:p>
            <a:endParaRPr lang="en-GB" sz="1400" b="1" dirty="0">
              <a:solidFill>
                <a:srgbClr val="000000"/>
              </a:solidFill>
              <a:latin typeface="Network Rail Sans" panose="02000000040000020004" pitchFamily="2" charset="0"/>
              <a:ea typeface="Calibri" panose="020F0502020204030204" pitchFamily="34" charset="0"/>
            </a:endParaRPr>
          </a:p>
        </p:txBody>
      </p:sp>
    </p:spTree>
    <p:extLst>
      <p:ext uri="{BB962C8B-B14F-4D97-AF65-F5344CB8AC3E}">
        <p14:creationId xmlns:p14="http://schemas.microsoft.com/office/powerpoint/2010/main" val="159320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25960" y="28773"/>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Resource Library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24634"/>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Safety Bulletins, Alerts, Advice and Shared Learning</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ED4AB55-433A-4E6D-B5FE-42291601F878}"/>
              </a:ext>
            </a:extLst>
          </p:cNvPr>
          <p:cNvSpPr/>
          <p:nvPr/>
        </p:nvSpPr>
        <p:spPr>
          <a:xfrm>
            <a:off x="402624" y="1709997"/>
            <a:ext cx="8579104" cy="3682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8" action="ppaction://hlinkfile">
                  <a:extLst>
                    <a:ext uri="{A12FA001-AC4F-418D-AE19-62706E023703}">
                      <ahyp:hlinkClr xmlns:ahyp="http://schemas.microsoft.com/office/drawing/2018/hyperlinkcolor" val="tx"/>
                    </a:ext>
                  </a:extLst>
                </a:hlinkClick>
              </a:rPr>
              <a:t>Safety-Advice-NRA21-09-Derailment-risk-following-engineering-work.pdf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9" action="ppaction://hlinkfile">
                  <a:extLst>
                    <a:ext uri="{A12FA001-AC4F-418D-AE19-62706E023703}">
                      <ahyp:hlinkClr xmlns:ahyp="http://schemas.microsoft.com/office/drawing/2018/hyperlinkcolor" val="tx"/>
                    </a:ext>
                  </a:extLst>
                </a:hlinkClick>
              </a:rPr>
              <a:t>Safety-Bulletin-NRB21-04-Kings-Cross-remodelling-runaway-MEWP.pdf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hlinkClick r:id="rId10" action="ppaction://hlinkfile">
                  <a:extLst>
                    <a:ext uri="{A12FA001-AC4F-418D-AE19-62706E023703}">
                      <ahyp:hlinkClr xmlns:ahyp="http://schemas.microsoft.com/office/drawing/2018/hyperlinkcolor" val="tx"/>
                    </a:ext>
                  </a:extLst>
                </a:hlinkClick>
              </a:rPr>
              <a:t>Safety-Bulletin-NRB21-05-Fire-involving-Network-Rail-laptop.pdf</a:t>
            </a:r>
            <a:endParaRPr kumimoji="0" lang="en-GB" sz="1400" b="0" i="0" u="none" strike="noStrike" kern="1200" cap="none" spc="0" normalizeH="0" baseline="0" noProof="0" dirty="0">
              <a:ln>
                <a:noFill/>
              </a:ln>
              <a:solidFill>
                <a:schemeClr val="tx2"/>
              </a:solidFill>
              <a:effectLst/>
              <a:uLnTx/>
              <a:uFillTx/>
              <a:latin typeface="Network Rail Sans" panose="02000000040000020004" pitchFamily="2" charset="0"/>
              <a:ea typeface="+mn-ea"/>
              <a:cs typeface="+mn-cs"/>
            </a:endParaRPr>
          </a:p>
        </p:txBody>
      </p:sp>
      <p:sp>
        <p:nvSpPr>
          <p:cNvPr id="11" name="TextBox 10">
            <a:extLst>
              <a:ext uri="{FF2B5EF4-FFF2-40B4-BE49-F238E27FC236}">
                <a16:creationId xmlns:a16="http://schemas.microsoft.com/office/drawing/2014/main" id="{437707CD-0C10-4A07-96B9-57B090AC4A9A}"/>
              </a:ext>
            </a:extLst>
          </p:cNvPr>
          <p:cNvSpPr txBox="1"/>
          <p:nvPr/>
        </p:nvSpPr>
        <p:spPr>
          <a:xfrm>
            <a:off x="791580" y="6121779"/>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Resource</a:t>
            </a:r>
            <a:r>
              <a:rPr lang="en-GB" sz="2000" b="1" dirty="0">
                <a:solidFill>
                  <a:prstClr val="white"/>
                </a:solidFill>
                <a:latin typeface="Network Rail Sans" panose="02000000040000020004" pitchFamily="50" charset="0"/>
              </a:rPr>
              <a:t> Library</a:t>
            </a:r>
            <a:endPar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pic>
        <p:nvPicPr>
          <p:cNvPr id="14" name="Picture 13" descr="Image result for discuss white icon">
            <a:extLst>
              <a:ext uri="{FF2B5EF4-FFF2-40B4-BE49-F238E27FC236}">
                <a16:creationId xmlns:a16="http://schemas.microsoft.com/office/drawing/2014/main" id="{0A9ED09F-3CEC-4550-B0C1-F8B6F82EF69A}"/>
              </a:ext>
            </a:extLst>
          </p:cNvPr>
          <p:cNvPicPr>
            <a:picLocks noChangeAspect="1" noChangeArrowheads="1"/>
          </p:cNvPicPr>
          <p:nvPr/>
        </p:nvPicPr>
        <p:blipFill>
          <a:blip r:embed="rId11"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342" y="6121779"/>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200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ADB437-C636-485E-BF8E-19CAC8C83DD6}"/>
              </a:ext>
            </a:extLst>
          </p:cNvPr>
          <p:cNvGrpSpPr/>
          <p:nvPr/>
        </p:nvGrpSpPr>
        <p:grpSpPr>
          <a:xfrm>
            <a:off x="1763688" y="1383703"/>
            <a:ext cx="6048672" cy="2999398"/>
            <a:chOff x="1763688" y="2565402"/>
            <a:chExt cx="6048672" cy="2087734"/>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grpSp>
          <p:nvGrpSpPr>
            <p:cNvPr id="4" name="Group 3">
              <a:extLst>
                <a:ext uri="{FF2B5EF4-FFF2-40B4-BE49-F238E27FC236}">
                  <a16:creationId xmlns:a16="http://schemas.microsoft.com/office/drawing/2014/main" id="{B67F416F-D6D7-477E-AE24-0EE769A757F6}"/>
                </a:ext>
              </a:extLst>
            </p:cNvPr>
            <p:cNvGrpSpPr/>
            <p:nvPr/>
          </p:nvGrpSpPr>
          <p:grpSpPr>
            <a:xfrm>
              <a:off x="1763688" y="2565402"/>
              <a:ext cx="6048672" cy="2065753"/>
              <a:chOff x="1475656" y="1700808"/>
              <a:chExt cx="6048672" cy="2065753"/>
            </a:xfrm>
          </p:grpSpPr>
          <p:sp>
            <p:nvSpPr>
              <p:cNvPr id="7" name="Rectangle 6">
                <a:hlinkClick r:id="rId2"/>
                <a:extLst>
                  <a:ext uri="{FF2B5EF4-FFF2-40B4-BE49-F238E27FC236}">
                    <a16:creationId xmlns:a16="http://schemas.microsoft.com/office/drawing/2014/main" id="{30880810-EC53-46F9-BAAF-3B22F9E6D6D3}"/>
                  </a:ext>
                </a:extLst>
              </p:cNvPr>
              <p:cNvSpPr/>
              <p:nvPr/>
            </p:nvSpPr>
            <p:spPr>
              <a:xfrm>
                <a:off x="1475656" y="1700808"/>
                <a:ext cx="6048672" cy="1904608"/>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FE73B4A-04BE-42D9-A742-F4FE590B1A81}"/>
                  </a:ext>
                </a:extLst>
              </p:cNvPr>
              <p:cNvSpPr/>
              <p:nvPr/>
            </p:nvSpPr>
            <p:spPr>
              <a:xfrm>
                <a:off x="1497360" y="1838508"/>
                <a:ext cx="6026968" cy="1928053"/>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effectLst/>
                    <a:uLnTx/>
                    <a:uFillTx/>
                    <a:latin typeface="Network Rail Sans" panose="02000000040000020004"/>
                    <a:ea typeface="+mn-ea"/>
                    <a:cs typeface="Arial" panose="020B0604020202020204" pitchFamily="34" charset="0"/>
                  </a:rPr>
                  <a:t>Remember to record that you received your Safety </a:t>
                </a:r>
                <a:r>
                  <a:rPr lang="en-GB" altLang="en-US" sz="2400" dirty="0">
                    <a:latin typeface="Network Rail Sans" panose="02000000040000020004"/>
                    <a:cs typeface="Arial" panose="020B0604020202020204" pitchFamily="34" charset="0"/>
                  </a:rPr>
                  <a:t>Cascade</a:t>
                </a:r>
                <a:r>
                  <a:rPr kumimoji="0" lang="en-GB" altLang="en-US" sz="2400" b="0" i="0" u="none" strike="noStrike" kern="1200" cap="none" spc="0" normalizeH="0" baseline="0" noProof="0" dirty="0">
                    <a:ln>
                      <a:noFill/>
                    </a:ln>
                    <a:effectLst/>
                    <a:uLnTx/>
                    <a:uFillTx/>
                    <a:latin typeface="Network Rail Sans" panose="02000000040000020004"/>
                    <a:ea typeface="+mn-ea"/>
                    <a:cs typeface="Arial" panose="020B0604020202020204" pitchFamily="34" charset="0"/>
                  </a:rPr>
                  <a:t> and have watched Team Talk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hlinkClick r:id="rId3"/>
                  </a:rPr>
                  <a:t>Click here </a:t>
                </a: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for a guide on how to use the new Business Briefing System to do this.</a:t>
                </a:r>
                <a:r>
                  <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Alternatively you can record you received the Briefing via the dedicated per</a:t>
                </a:r>
                <a:r>
                  <a:rPr lang="en-GB" altLang="en-US" sz="2200" dirty="0">
                    <a:solidFill>
                      <a:srgbClr val="1F497D"/>
                    </a:solidFill>
                    <a:latin typeface="Arial" panose="020B0604020202020204" pitchFamily="34" charset="0"/>
                    <a:cs typeface="Arial" panose="020B0604020202020204" pitchFamily="34" charset="0"/>
                  </a:rPr>
                  <a:t>son in your Business Unit.</a:t>
                </a:r>
                <a:endPar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0FF0D469-47C0-46A9-AB11-2D37519F2BC2}"/>
              </a:ext>
            </a:extLst>
          </p:cNvPr>
          <p:cNvPicPr>
            <a:picLocks noChangeAspect="1"/>
          </p:cNvPicPr>
          <p:nvPr/>
        </p:nvPicPr>
        <p:blipFill>
          <a:blip r:embed="rId4"/>
          <a:stretch>
            <a:fillRect/>
          </a:stretch>
        </p:blipFill>
        <p:spPr>
          <a:xfrm>
            <a:off x="179512" y="4329552"/>
            <a:ext cx="3779912" cy="2362445"/>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D1F1B1DB-E2B4-4B01-9203-B8FC38B06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378" y="5476302"/>
            <a:ext cx="4571622" cy="1249577"/>
          </a:xfrm>
          <a:prstGeom prst="rect">
            <a:avLst/>
          </a:prstGeom>
        </p:spPr>
      </p:pic>
      <p:sp>
        <p:nvSpPr>
          <p:cNvPr id="14" name="TextBox 13">
            <a:extLst>
              <a:ext uri="{FF2B5EF4-FFF2-40B4-BE49-F238E27FC236}">
                <a16:creationId xmlns:a16="http://schemas.microsoft.com/office/drawing/2014/main" id="{26E203E7-9ECA-4ECE-B22E-1533D2F6EF0D}"/>
              </a:ext>
            </a:extLst>
          </p:cNvPr>
          <p:cNvSpPr txBox="1"/>
          <p:nvPr/>
        </p:nvSpPr>
        <p:spPr>
          <a:xfrm>
            <a:off x="323528" y="5070"/>
            <a:ext cx="1440160" cy="1700808"/>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3" name="Picture 12" descr="A picture containing graphical user interface, text&#10;&#10;Description automatically generated">
            <a:extLst>
              <a:ext uri="{FF2B5EF4-FFF2-40B4-BE49-F238E27FC236}">
                <a16:creationId xmlns:a16="http://schemas.microsoft.com/office/drawing/2014/main" id="{268085AD-3389-476A-B807-63F9A6DF56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19" y="-292664"/>
            <a:ext cx="1623365" cy="2296276"/>
          </a:xfrm>
          <a:prstGeom prst="rect">
            <a:avLst/>
          </a:prstGeom>
        </p:spPr>
      </p:pic>
    </p:spTree>
    <p:extLst>
      <p:ext uri="{BB962C8B-B14F-4D97-AF65-F5344CB8AC3E}">
        <p14:creationId xmlns:p14="http://schemas.microsoft.com/office/powerpoint/2010/main" val="477269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13794" y="777428"/>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Accidents and Operational Close Calls  Period 3 </a:t>
            </a:r>
            <a:r>
              <a:rPr lang="en-GB" sz="2000" b="1" dirty="0">
                <a:solidFill>
                  <a:prstClr val="white">
                    <a:lumMod val="50000"/>
                  </a:prstClr>
                </a:solidFill>
                <a:latin typeface="Network Rail Sans" panose="02000000040000020004" pitchFamily="2" charset="0"/>
              </a:rPr>
              <a:t>cont.</a:t>
            </a:r>
            <a:endPar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1458EA9-96B1-40AA-A45D-94E33EEA8727}"/>
              </a:ext>
            </a:extLst>
          </p:cNvPr>
          <p:cNvSpPr txBox="1"/>
          <p:nvPr/>
        </p:nvSpPr>
        <p:spPr>
          <a:xfrm>
            <a:off x="135172" y="1296237"/>
            <a:ext cx="8873656" cy="4524315"/>
          </a:xfrm>
          <a:prstGeom prst="rect">
            <a:avLst/>
          </a:prstGeom>
          <a:noFill/>
        </p:spPr>
        <p:txBody>
          <a:bodyPr wrap="square" lIns="91440" tIns="45720" rIns="91440" bIns="45720" rtlCol="0" anchor="t">
            <a:spAutoFit/>
          </a:bodyPr>
          <a:lstStyle/>
          <a:p>
            <a:pPr>
              <a:spcAft>
                <a:spcPts val="600"/>
              </a:spcAft>
              <a:defRPr/>
            </a:pPr>
            <a:r>
              <a:rPr kumimoji="0" lang="en-GB" b="1" i="0" u="sng"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rPr>
              <a:t>Other accidents cont.</a:t>
            </a:r>
          </a:p>
          <a:p>
            <a:pPr lvl="0">
              <a:spcAft>
                <a:spcPts val="600"/>
              </a:spcAft>
              <a:defRPr/>
            </a:pPr>
            <a:r>
              <a:rPr lang="en-GB" b="1" dirty="0">
                <a:solidFill>
                  <a:srgbClr val="000000"/>
                </a:solidFill>
                <a:latin typeface="Network Rail Sans" panose="02000000040000020004" pitchFamily="2" charset="0"/>
                <a:cs typeface="Arial" panose="020B0604020202020204" pitchFamily="34" charset="0"/>
              </a:rPr>
              <a:t>01/06/2021</a:t>
            </a:r>
            <a:r>
              <a:rPr lang="en-GB" dirty="0">
                <a:solidFill>
                  <a:srgbClr val="000000"/>
                </a:solidFill>
                <a:latin typeface="Network Rail Sans" panose="02000000040000020004" pitchFamily="2" charset="0"/>
                <a:cs typeface="Arial" panose="020B0604020202020204" pitchFamily="34" charset="0"/>
              </a:rPr>
              <a:t>(Outer DU) a colleague tripped over a ladder he placed behind himself whilst loading timbers onto a rail freight wagon at the Eastleigh Material Yard, sustaining some bruising to his right buttock but also his left shoulder, which was a result of a glancing blow from the swing doors on the wagon. </a:t>
            </a:r>
            <a:r>
              <a:rPr lang="en-GB" b="1" dirty="0">
                <a:solidFill>
                  <a:srgbClr val="000000"/>
                </a:solidFill>
                <a:latin typeface="Network Rail Sans" panose="02000000040000020004" pitchFamily="2" charset="0"/>
                <a:cs typeface="Arial" panose="020B0604020202020204" pitchFamily="34" charset="0"/>
              </a:rPr>
              <a:t>The individual did not consider his surroundings before placing the ladder on the ground and attempting to open the swing door. Awareness of the working environment/surroundings and placing the ladder in an appropriate place to remove the risk of tripping.</a:t>
            </a:r>
            <a:endParaRPr lang="en-GB" dirty="0">
              <a:solidFill>
                <a:srgbClr val="000000"/>
              </a:solidFill>
              <a:latin typeface="Network Rail Sans" panose="02000000040000020004" pitchFamily="2" charset="0"/>
              <a:cs typeface="Arial" panose="020B0604020202020204" pitchFamily="34" charset="0"/>
            </a:endParaRPr>
          </a:p>
          <a:p>
            <a:pPr lvl="0">
              <a:spcAft>
                <a:spcPts val="600"/>
              </a:spcAft>
              <a:defRPr/>
            </a:pPr>
            <a:r>
              <a:rPr lang="en-GB" b="1" dirty="0">
                <a:solidFill>
                  <a:srgbClr val="000000"/>
                </a:solidFill>
                <a:latin typeface="Network Rail Sans" panose="02000000040000020004" pitchFamily="2" charset="0"/>
                <a:cs typeface="Arial" panose="020B0604020202020204" pitchFamily="34" charset="0"/>
              </a:rPr>
              <a:t>09/06/2021 </a:t>
            </a:r>
            <a:r>
              <a:rPr lang="en-GB" dirty="0">
                <a:solidFill>
                  <a:srgbClr val="000000"/>
                </a:solidFill>
                <a:latin typeface="Network Rail Sans" panose="02000000040000020004" pitchFamily="2" charset="0"/>
                <a:cs typeface="Arial" panose="020B0604020202020204" pitchFamily="34" charset="0"/>
              </a:rPr>
              <a:t>(Operations) a colleague was operating a signal lever at Yeovil Pen Mill Signal Box when the signal lever catch sprung back towards her with significant force, striking her in the chest and knocking her to the ground. The individual was left shocked and sustained some bruising to her chest, arm and shoulder. Able to return to work on the next rostered shift. </a:t>
            </a:r>
            <a:r>
              <a:rPr lang="en-GB" b="1" dirty="0">
                <a:solidFill>
                  <a:srgbClr val="000000"/>
                </a:solidFill>
                <a:latin typeface="Network Rail Sans" panose="02000000040000020004" pitchFamily="2" charset="0"/>
                <a:cs typeface="Arial" panose="020B0604020202020204" pitchFamily="34" charset="0"/>
              </a:rPr>
              <a:t>Investigation ongoing.</a:t>
            </a:r>
          </a:p>
          <a:p>
            <a:pPr lvl="0">
              <a:spcAft>
                <a:spcPts val="600"/>
              </a:spcAft>
              <a:defRPr/>
            </a:pPr>
            <a:r>
              <a:rPr lang="en-GB" b="1" dirty="0">
                <a:solidFill>
                  <a:srgbClr val="000000"/>
                </a:solidFill>
                <a:latin typeface="Network Rail Sans" panose="02000000040000020004" pitchFamily="2" charset="0"/>
                <a:cs typeface="Arial" panose="020B0604020202020204" pitchFamily="34" charset="0"/>
              </a:rPr>
              <a:t>24/06/2021 </a:t>
            </a:r>
            <a:r>
              <a:rPr lang="en-GB" dirty="0">
                <a:solidFill>
                  <a:srgbClr val="000000"/>
                </a:solidFill>
                <a:latin typeface="Network Rail Sans" panose="02000000040000020004" pitchFamily="2" charset="0"/>
                <a:cs typeface="Arial" panose="020B0604020202020204" pitchFamily="34" charset="0"/>
              </a:rPr>
              <a:t>(Operations) a Trespass and Welfare officer at Pokesdown station was physically assaulted by an aggressive male passenger. </a:t>
            </a:r>
            <a:r>
              <a:rPr lang="en-GB" b="1" dirty="0">
                <a:solidFill>
                  <a:srgbClr val="000000"/>
                </a:solidFill>
                <a:latin typeface="Network Rail Sans" panose="02000000040000020004" pitchFamily="2" charset="0"/>
                <a:cs typeface="Arial" panose="020B0604020202020204" pitchFamily="34" charset="0"/>
              </a:rPr>
              <a:t>Investigation ongoing.</a:t>
            </a:r>
          </a:p>
          <a:p>
            <a:pPr lvl="0">
              <a:spcAft>
                <a:spcPts val="600"/>
              </a:spcAft>
              <a:defRPr/>
            </a:pPr>
            <a:r>
              <a:rPr kumimoji="0" lang="en-GB" b="1" i="0" u="sng"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rPr>
              <a:t>Operational Close Calls </a:t>
            </a:r>
          </a:p>
          <a:p>
            <a:pPr>
              <a:spcAft>
                <a:spcPts val="600"/>
              </a:spcAft>
              <a:defRPr/>
            </a:pPr>
            <a:r>
              <a:rPr lang="en-GB" b="1" dirty="0">
                <a:solidFill>
                  <a:schemeClr val="tx1"/>
                </a:solidFill>
                <a:latin typeface="Network Rail Sans" panose="02000000040000020004" pitchFamily="2" charset="0"/>
                <a:cs typeface="Arial" panose="020B0604020202020204" pitchFamily="34" charset="0"/>
              </a:rPr>
              <a:t>01/06/2021 </a:t>
            </a:r>
            <a:r>
              <a:rPr lang="en-GB" dirty="0">
                <a:solidFill>
                  <a:schemeClr val="tx1"/>
                </a:solidFill>
                <a:latin typeface="Network Rail Sans" panose="02000000040000020004" pitchFamily="2" charset="0"/>
                <a:cs typeface="Arial" panose="020B0604020202020204" pitchFamily="34" charset="0"/>
              </a:rPr>
              <a:t>(Business Unit unidentified) a report of a near miss with two track workers on the Up Line (RDG1) on the approach to Twickenham. </a:t>
            </a:r>
            <a:r>
              <a:rPr lang="en-GB" b="1" dirty="0">
                <a:solidFill>
                  <a:schemeClr val="tx1"/>
                </a:solidFill>
                <a:latin typeface="Network Rail Sans" panose="02000000040000020004" pitchFamily="2" charset="0"/>
                <a:cs typeface="Arial" panose="020B0604020202020204" pitchFamily="34" charset="0"/>
              </a:rPr>
              <a:t>The identity of the track workers is yet to be determined.</a:t>
            </a:r>
            <a:endParaRPr kumimoji="0" lang="en-GB" b="1" i="0"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endParaRPr>
          </a:p>
          <a:p>
            <a:pPr>
              <a:spcAft>
                <a:spcPts val="600"/>
              </a:spcAft>
              <a:defRPr/>
            </a:pPr>
            <a:r>
              <a:rPr lang="en-GB" b="1" dirty="0">
                <a:solidFill>
                  <a:schemeClr val="tx1"/>
                </a:solidFill>
                <a:latin typeface="Network Rail Sans" panose="02000000040000020004" pitchFamily="2" charset="0"/>
                <a:cs typeface="Arial" panose="020B0604020202020204" pitchFamily="34" charset="0"/>
              </a:rPr>
              <a:t>18/06/2021 </a:t>
            </a:r>
            <a:r>
              <a:rPr lang="en-GB" dirty="0">
                <a:solidFill>
                  <a:schemeClr val="tx1"/>
                </a:solidFill>
                <a:latin typeface="Network Rail Sans" panose="02000000040000020004" pitchFamily="2" charset="0"/>
                <a:cs typeface="Arial" panose="020B0604020202020204" pitchFamily="34" charset="0"/>
              </a:rPr>
              <a:t>(Inner DU) short circuit straps were left in situ at Waterloo after the hand back of the possession WON 11 Item 36. The Possession Support Staff (PSS) reported to the Person in charge of the Possession (PICOP) that he had not been contacted by the Engineering Supervisor (ES) to lift his 4 straps, and from a position of safety he observed a ‘flashover’ on the track. By the time the report was made to WICC, the train service resumed and it wasn’t until later in the day that the infrastructure was inspected for damage. The visual inspection confirmed minimal damage to running rails and conductor rail only. </a:t>
            </a:r>
            <a:r>
              <a:rPr lang="en-GB" b="1" dirty="0">
                <a:solidFill>
                  <a:schemeClr val="tx1"/>
                </a:solidFill>
                <a:latin typeface="Network Rail Sans" panose="02000000040000020004" pitchFamily="2" charset="0"/>
                <a:cs typeface="Arial" panose="020B0604020202020204" pitchFamily="34" charset="0"/>
              </a:rPr>
              <a:t>Level 2 Investigation ongoing.</a:t>
            </a:r>
          </a:p>
          <a:p>
            <a:pPr>
              <a:spcAft>
                <a:spcPts val="600"/>
              </a:spcAft>
              <a:defRPr/>
            </a:pPr>
            <a:r>
              <a:rPr lang="en-GB" b="1" dirty="0">
                <a:solidFill>
                  <a:schemeClr val="tx1"/>
                </a:solidFill>
                <a:latin typeface="Network Rail Sans" panose="02000000040000020004" pitchFamily="2" charset="0"/>
                <a:cs typeface="Arial" panose="020B0604020202020204" pitchFamily="34" charset="0"/>
              </a:rPr>
              <a:t>25/06/2021 </a:t>
            </a:r>
            <a:r>
              <a:rPr lang="en-GB" dirty="0">
                <a:solidFill>
                  <a:schemeClr val="tx1"/>
                </a:solidFill>
                <a:latin typeface="Network Rail Sans" panose="02000000040000020004" pitchFamily="2" charset="0"/>
                <a:cs typeface="Arial" panose="020B0604020202020204" pitchFamily="34" charset="0"/>
              </a:rPr>
              <a:t>(Inner DU) a group of six contractors and two Network Rail staff were tasked with clearance of overhanging branches that had created a canopy and were posing risk to running trains between Fareham and Portchester. They  were working in a line blockage and were using extendable fibreglass pole saws, with the only exposed metal being the saw head. During the use, the blade became snagged and whilst trying to dislodge it one of the operatives lost his balance and let go of the saw. The saw fell across the track bridging the gap between the conductor rail and running rail causing a ‘flashover’. </a:t>
            </a:r>
            <a:r>
              <a:rPr lang="en-GB" b="1" dirty="0">
                <a:solidFill>
                  <a:schemeClr val="tx1"/>
                </a:solidFill>
                <a:latin typeface="Network Rail Sans" panose="02000000040000020004" pitchFamily="2" charset="0"/>
                <a:cs typeface="Arial" panose="020B0604020202020204" pitchFamily="34" charset="0"/>
              </a:rPr>
              <a:t>Investigation ongoing.</a:t>
            </a:r>
          </a:p>
        </p:txBody>
      </p:sp>
      <p:sp>
        <p:nvSpPr>
          <p:cNvPr id="11" name="TextBox 10">
            <a:extLst>
              <a:ext uri="{FF2B5EF4-FFF2-40B4-BE49-F238E27FC236}">
                <a16:creationId xmlns:a16="http://schemas.microsoft.com/office/drawing/2014/main" id="{546B23CB-25A9-4F3F-8A06-4A7D9E200253}"/>
              </a:ext>
            </a:extLst>
          </p:cNvPr>
          <p:cNvSpPr txBox="1"/>
          <p:nvPr/>
        </p:nvSpPr>
        <p:spPr>
          <a:xfrm>
            <a:off x="899591" y="5994261"/>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Lessons learnt from these events will be shared once the investigation has been concluded </a:t>
            </a:r>
          </a:p>
        </p:txBody>
      </p:sp>
      <p:pic>
        <p:nvPicPr>
          <p:cNvPr id="14" name="Picture 13" descr="Image result for discuss white icon">
            <a:extLst>
              <a:ext uri="{FF2B5EF4-FFF2-40B4-BE49-F238E27FC236}">
                <a16:creationId xmlns:a16="http://schemas.microsoft.com/office/drawing/2014/main" id="{4E7017B4-A5C0-4505-965B-5DF1E7DEA030}"/>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71179" y="6093296"/>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2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lang="en-GB" sz="2800" dirty="0">
                <a:solidFill>
                  <a:prstClr val="white">
                    <a:lumMod val="50000"/>
                  </a:prstClr>
                </a:solidFill>
                <a:latin typeface="Network Rail Sans" panose="02000000040000020004" pitchFamily="2" charset="0"/>
              </a:rPr>
              <a:t>Safety</a:t>
            </a:r>
            <a:endPar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1" y="1303040"/>
            <a:ext cx="6108182" cy="1820050"/>
          </a:xfrm>
          <a:prstGeom prst="rect">
            <a:avLst/>
          </a:prstGeom>
          <a:noFill/>
        </p:spPr>
        <p:txBody>
          <a:bodyPr wrap="square" rtlCol="0">
            <a:spAutoFit/>
          </a:bodyPr>
          <a:lstStyle/>
          <a:p>
            <a:pPr>
              <a:lnSpc>
                <a:spcPct val="104000"/>
              </a:lnSpc>
              <a:spcAft>
                <a:spcPts val="600"/>
              </a:spcAft>
            </a:pPr>
            <a:r>
              <a:rPr lang="en-GB" dirty="0">
                <a:solidFill>
                  <a:schemeClr val="tx1"/>
                </a:solidFill>
                <a:latin typeface="Network Rail Sans" panose="02000000040000020004" pitchFamily="2" charset="0"/>
                <a:cs typeface="Arial" panose="020B0604020202020204" pitchFamily="34" charset="0"/>
              </a:rPr>
              <a:t>We all recall the tragic accident on 8 April 2020, where a track worker was struck and fatally injured by a passenger train travelling at 90mph on the West Coast mainline near Roade, Northamptonshire.</a:t>
            </a:r>
          </a:p>
          <a:p>
            <a:pPr>
              <a:lnSpc>
                <a:spcPct val="104000"/>
              </a:lnSpc>
              <a:spcAft>
                <a:spcPts val="600"/>
              </a:spcAft>
            </a:pPr>
            <a:r>
              <a:rPr lang="en-GB" dirty="0">
                <a:solidFill>
                  <a:schemeClr val="tx1"/>
                </a:solidFill>
                <a:latin typeface="Network Rail Sans" panose="02000000040000020004" pitchFamily="2" charset="0"/>
                <a:cs typeface="Arial" panose="020B0604020202020204" pitchFamily="34" charset="0"/>
              </a:rPr>
              <a:t>With the recent release of the RAIB report, Simon French, Chief Inspector of Rail Accidents, has commented: “This tragic and unnecessary loss of another life was the third fatal accident to track workers that RAIB has investigated in the last three years. This year, in February, there has been yet another, at Surbiton in Surrey.</a:t>
            </a:r>
          </a:p>
          <a:p>
            <a:pPr>
              <a:lnSpc>
                <a:spcPct val="104000"/>
              </a:lnSpc>
              <a:spcAft>
                <a:spcPts val="600"/>
              </a:spcAft>
            </a:pPr>
            <a:r>
              <a:rPr lang="en-GB" dirty="0">
                <a:solidFill>
                  <a:schemeClr val="tx1"/>
                </a:solidFill>
                <a:latin typeface="Network Rail Sans" panose="02000000040000020004" pitchFamily="2" charset="0"/>
                <a:cs typeface="Arial" panose="020B0604020202020204" pitchFamily="34" charset="0"/>
              </a:rPr>
              <a:t>“Unsafe behaviour on site is a familiar theme. Everyone working on the railway has a responsibility to themselves and their colleagues, which includes not letting dangerous or non-compliant actions go unchallenged.</a:t>
            </a: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251521" y="5055544"/>
            <a:ext cx="8681896" cy="81759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8000"/>
              </a:lnSpc>
              <a:spcBef>
                <a:spcPct val="0"/>
              </a:spcBef>
              <a:spcAft>
                <a:spcPts val="0"/>
              </a:spcAft>
              <a:buClrTx/>
              <a:buSzTx/>
              <a:buFontTx/>
              <a:buNone/>
              <a:tabLst/>
              <a:defRPr/>
            </a:pPr>
            <a:r>
              <a:rPr kumimoji="0" lang="en-GB" sz="1200"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Arial" panose="020B0604020202020204" pitchFamily="34" charset="0"/>
              </a:rPr>
              <a:t>Learning Point</a:t>
            </a:r>
          </a:p>
          <a:p>
            <a:pPr marL="171450" indent="-171450">
              <a:lnSpc>
                <a:spcPct val="108000"/>
              </a:lnSpc>
              <a:spcAft>
                <a:spcPts val="0"/>
              </a:spcAft>
              <a:buFont typeface="Wingdings" panose="05000000000000000000" pitchFamily="2" charset="2"/>
              <a:buChar char="Ø"/>
              <a:defRPr/>
            </a:pPr>
            <a:r>
              <a:rPr lang="en-GB" sz="1200" b="1" dirty="0">
                <a:solidFill>
                  <a:schemeClr val="tx1"/>
                </a:solidFill>
                <a:latin typeface="Network Rail Sans" panose="02000000040000020004" pitchFamily="2" charset="0"/>
                <a:cs typeface="Arial" panose="020B0604020202020204" pitchFamily="34" charset="0"/>
              </a:rPr>
              <a:t>Perform routine on site checks, PAISS Inspections, on Safe Systems of Work that have been set up to protect staff from trains and other hazards, providing the evidence to support this.</a:t>
            </a:r>
            <a:endParaRPr kumimoji="0" lang="en-GB" sz="1200" b="1" i="1" u="none" strike="noStrike" kern="1200" cap="none" spc="0" normalizeH="0" baseline="0" noProof="0" dirty="0">
              <a:ln>
                <a:noFill/>
              </a:ln>
              <a:solidFill>
                <a:schemeClr val="tx2"/>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endParaRPr kumimoji="0" lang="en-GB" sz="1200" b="1" i="1" u="none" strike="noStrike" kern="1200" cap="none" spc="0" normalizeH="0" baseline="0" noProof="0" dirty="0">
              <a:ln>
                <a:noFill/>
              </a:ln>
              <a:solidFill>
                <a:schemeClr val="tx2"/>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b="1" dirty="0">
                <a:solidFill>
                  <a:prstClr val="white">
                    <a:lumMod val="50000"/>
                  </a:prstClr>
                </a:solidFill>
                <a:latin typeface="Network Rail Sans" panose="02000000040000020004" pitchFamily="2" charset="0"/>
              </a:rPr>
              <a:t>RAIB – comments and learning from Roade fatality</a:t>
            </a:r>
            <a:endPar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ndParaRPr>
          </a:p>
        </p:txBody>
      </p:sp>
      <p:sp>
        <p:nvSpPr>
          <p:cNvPr id="3" name="Rectangle 2">
            <a:extLst>
              <a:ext uri="{FF2B5EF4-FFF2-40B4-BE49-F238E27FC236}">
                <a16:creationId xmlns:a16="http://schemas.microsoft.com/office/drawing/2014/main" id="{CCAAB1D3-A92E-48C5-B52E-CDD2F101C306}"/>
              </a:ext>
            </a:extLst>
          </p:cNvPr>
          <p:cNvSpPr/>
          <p:nvPr/>
        </p:nvSpPr>
        <p:spPr>
          <a:xfrm>
            <a:off x="255164" y="3130909"/>
            <a:ext cx="8681896" cy="1696170"/>
          </a:xfrm>
          <a:prstGeom prst="rect">
            <a:avLst/>
          </a:prstGeom>
        </p:spPr>
        <p:txBody>
          <a:bodyPr wrap="square">
            <a:spAutoFit/>
          </a:bodyPr>
          <a:lstStyle/>
          <a:p>
            <a:pPr>
              <a:lnSpc>
                <a:spcPct val="108000"/>
              </a:lnSpc>
              <a:spcAft>
                <a:spcPts val="600"/>
              </a:spcAft>
            </a:pPr>
            <a:r>
              <a:rPr lang="en-GB" dirty="0">
                <a:solidFill>
                  <a:schemeClr val="tx1"/>
                </a:solidFill>
                <a:latin typeface="Network Rail Sans" panose="02000000040000020004" pitchFamily="2" charset="0"/>
                <a:cs typeface="Arial" panose="020B0604020202020204" pitchFamily="34" charset="0"/>
              </a:rPr>
              <a:t>“Managers need to be aware of staff behaviour, and the management structure should make it a normal part of their work to be getting out there, and seeing what goes on. It’s all very well to check paperwork, but it’s important to know what is really happening on the ground.</a:t>
            </a:r>
          </a:p>
          <a:p>
            <a:pPr>
              <a:lnSpc>
                <a:spcPct val="108000"/>
              </a:lnSpc>
              <a:spcAft>
                <a:spcPts val="600"/>
              </a:spcAft>
            </a:pPr>
            <a:r>
              <a:rPr lang="en-GB" dirty="0">
                <a:solidFill>
                  <a:schemeClr val="tx1"/>
                </a:solidFill>
                <a:latin typeface="Network Rail Sans" panose="02000000040000020004" pitchFamily="2" charset="0"/>
                <a:cs typeface="Arial" panose="020B0604020202020204" pitchFamily="34" charset="0"/>
              </a:rPr>
              <a:t>“There still doesn’t appear to be sufficient management focus on what people are actually doing. In this case, the person who was killed was in the habit of walking in the four-foot when he didn’t need to. His co-workers knew he did this- but he hadn’t been picked up on it.</a:t>
            </a:r>
          </a:p>
          <a:p>
            <a:pPr>
              <a:lnSpc>
                <a:spcPct val="108000"/>
              </a:lnSpc>
            </a:pPr>
            <a:r>
              <a:rPr lang="en-GB" dirty="0">
                <a:solidFill>
                  <a:schemeClr val="tx1"/>
                </a:solidFill>
                <a:latin typeface="Network Rail Sans" panose="02000000040000020004" pitchFamily="2" charset="0"/>
                <a:cs typeface="Arial" panose="020B0604020202020204" pitchFamily="34" charset="0"/>
              </a:rPr>
              <a:t>“What makes this even sadder is that the work he had been doing that morning wasn’t necessary: proper planning would have identified that there was no reason for people to go on the track every day during this project to apply and remove earthing straps. We are recommending that Network Rail reviews its processes with the aim of minimising the need for track access in connection with operating the electric traction supply system. I hope that this will help to prevent any more such tragedies.”</a:t>
            </a:r>
            <a:endParaRPr lang="en-GB" sz="800" dirty="0">
              <a:solidFill>
                <a:schemeClr val="tx1"/>
              </a:solidFill>
              <a:latin typeface="Network Rail Sans" panose="02000000040000020004" pitchFamily="2" charset="0"/>
              <a:cs typeface="Arial" panose="020B0604020202020204" pitchFamily="34" charset="0"/>
            </a:endParaRPr>
          </a:p>
        </p:txBody>
      </p:sp>
      <p:pic>
        <p:nvPicPr>
          <p:cNvPr id="5" name="Picture 4">
            <a:extLst>
              <a:ext uri="{FF2B5EF4-FFF2-40B4-BE49-F238E27FC236}">
                <a16:creationId xmlns:a16="http://schemas.microsoft.com/office/drawing/2014/main" id="{5F442DDA-D5A2-4B0F-98E6-1131344A77DE}"/>
              </a:ext>
            </a:extLst>
          </p:cNvPr>
          <p:cNvPicPr>
            <a:picLocks noChangeAspect="1"/>
          </p:cNvPicPr>
          <p:nvPr/>
        </p:nvPicPr>
        <p:blipFill>
          <a:blip r:embed="rId9"/>
          <a:stretch>
            <a:fillRect/>
          </a:stretch>
        </p:blipFill>
        <p:spPr>
          <a:xfrm>
            <a:off x="6417969" y="1413096"/>
            <a:ext cx="2474510" cy="1548000"/>
          </a:xfrm>
          <a:prstGeom prst="rect">
            <a:avLst/>
          </a:prstGeom>
          <a:ln w="12700">
            <a:solidFill>
              <a:schemeClr val="tx1"/>
            </a:solidFill>
          </a:ln>
        </p:spPr>
      </p:pic>
    </p:spTree>
    <p:extLst>
      <p:ext uri="{BB962C8B-B14F-4D97-AF65-F5344CB8AC3E}">
        <p14:creationId xmlns:p14="http://schemas.microsoft.com/office/powerpoint/2010/main" val="198160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lang="en-GB" sz="2800" dirty="0">
                <a:solidFill>
                  <a:prstClr val="white">
                    <a:lumMod val="50000"/>
                  </a:prstClr>
                </a:solidFill>
                <a:latin typeface="Network Rail Sans" panose="02000000040000020004" pitchFamily="2" charset="0"/>
              </a:rPr>
              <a:t>Workforce</a:t>
            </a: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rPr>
              <a:t> Accident</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1" y="1303040"/>
            <a:ext cx="6624000" cy="18891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b="1" i="0" u="none" strike="noStrike" kern="1200" cap="none" spc="0" normalizeH="0" baseline="0" noProof="0" dirty="0">
                <a:ln>
                  <a:noFill/>
                </a:ln>
                <a:solidFill>
                  <a:schemeClr val="tx1"/>
                </a:solidFill>
                <a:effectLst/>
                <a:uLnTx/>
                <a:uFillTx/>
                <a:latin typeface="Network Rail Sans" panose="02000000040000020004" pitchFamily="2" charset="0"/>
                <a:cs typeface="Arial" panose="020B0604020202020204" pitchFamily="34" charset="0"/>
              </a:rPr>
              <a:t>Overview</a:t>
            </a:r>
          </a:p>
          <a:p>
            <a:pPr>
              <a:lnSpc>
                <a:spcPct val="104000"/>
              </a:lnSpc>
              <a:spcAft>
                <a:spcPts val="600"/>
              </a:spcAft>
            </a:pPr>
            <a:r>
              <a:rPr lang="en-GB" dirty="0">
                <a:solidFill>
                  <a:schemeClr val="tx1"/>
                </a:solidFill>
                <a:latin typeface="Network Rail Sans" panose="02000000040000020004" pitchFamily="2" charset="0"/>
                <a:cs typeface="Arial" panose="020B0604020202020204" pitchFamily="34" charset="0"/>
              </a:rPr>
              <a:t>On 15 June 2021, a Team Leader (TL) from Feltham S&amp;T was carrying out minor vegetation works, within a line blockage close to Bracknell Station, to improve Train Drivers’ visibility of signal WM499.  </a:t>
            </a:r>
          </a:p>
          <a:p>
            <a:pPr>
              <a:lnSpc>
                <a:spcPct val="104000"/>
              </a:lnSpc>
              <a:spcAft>
                <a:spcPts val="600"/>
              </a:spcAft>
            </a:pPr>
            <a:r>
              <a:rPr lang="en-GB" dirty="0">
                <a:solidFill>
                  <a:schemeClr val="tx1"/>
                </a:solidFill>
                <a:latin typeface="Network Rail Sans" panose="02000000040000020004" pitchFamily="2" charset="0"/>
                <a:cs typeface="Arial" panose="020B0604020202020204" pitchFamily="34" charset="0"/>
              </a:rPr>
              <a:t>The team were unable to carry out the initially planned signal maintenance due to an increase in the train service (a result of a sporting event in the area), however they identified the issue with the vegetation and had the tools to carry out the task. </a:t>
            </a:r>
          </a:p>
          <a:p>
            <a:pPr>
              <a:lnSpc>
                <a:spcPct val="104000"/>
              </a:lnSpc>
              <a:spcAft>
                <a:spcPts val="600"/>
              </a:spcAft>
            </a:pPr>
            <a:r>
              <a:rPr lang="en-GB" dirty="0">
                <a:solidFill>
                  <a:schemeClr val="tx1"/>
                </a:solidFill>
                <a:latin typeface="Network Rail Sans" panose="02000000040000020004" pitchFamily="2" charset="0"/>
                <a:cs typeface="Arial" panose="020B0604020202020204" pitchFamily="34" charset="0"/>
              </a:rPr>
              <a:t>The signal was positioned on a concrete base with no separation between the base and the surrounding ballast. As the TL was working his way around the signal, focusing on his work, his foot rolled from the concrete base onto the ballast and he twisted his right ankle.  </a:t>
            </a: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251521" y="4172887"/>
            <a:ext cx="8681896" cy="1548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8000"/>
              </a:lnSpc>
              <a:spcBef>
                <a:spcPct val="0"/>
              </a:spcBef>
              <a:spcAft>
                <a:spcPts val="0"/>
              </a:spcAft>
              <a:buClrTx/>
              <a:buSzTx/>
              <a:buFontTx/>
              <a:buNone/>
              <a:tabLst/>
              <a:defRPr/>
            </a:pPr>
            <a:r>
              <a:rPr kumimoji="0" lang="en-GB" sz="1200"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Arial" panose="020B0604020202020204" pitchFamily="34" charset="0"/>
              </a:rPr>
              <a:t>What we can learn:</a:t>
            </a:r>
          </a:p>
          <a:p>
            <a:pPr marL="171450" indent="-171450">
              <a:lnSpc>
                <a:spcPct val="108000"/>
              </a:lnSpc>
              <a:spcAft>
                <a:spcPts val="0"/>
              </a:spcAft>
              <a:buFont typeface="Wingdings" panose="05000000000000000000" pitchFamily="2" charset="2"/>
              <a:buChar char="Ø"/>
              <a:defRPr/>
            </a:pPr>
            <a:r>
              <a:rPr lang="en-GB" sz="1200" b="1" dirty="0">
                <a:solidFill>
                  <a:schemeClr val="tx1"/>
                </a:solidFill>
                <a:latin typeface="Network Rail Sans" panose="02000000040000020004" pitchFamily="2" charset="0"/>
                <a:cs typeface="Arial" panose="020B0604020202020204" pitchFamily="34" charset="0"/>
              </a:rPr>
              <a:t>If your planned work changed, would you have the tools to implement it correctly? Would you have the right Task Risk Control sheets and the right equipment for that job? But most importantly, would you have the right protection to carry it out safely?</a:t>
            </a:r>
            <a:endParaRPr lang="en-GB" sz="1200" dirty="0">
              <a:solidFill>
                <a:schemeClr val="tx1"/>
              </a:solidFill>
              <a:latin typeface="Network Rail Sans" panose="02000000040000020004" pitchFamily="2" charset="0"/>
              <a:cs typeface="Arial" panose="020B0604020202020204" pitchFamily="34" charset="0"/>
            </a:endParaRPr>
          </a:p>
          <a:p>
            <a:pPr marL="171450" lvl="0" indent="-171450">
              <a:lnSpc>
                <a:spcPct val="108000"/>
              </a:lnSpc>
              <a:spcAft>
                <a:spcPts val="0"/>
              </a:spcAft>
              <a:buFont typeface="Wingdings" panose="05000000000000000000" pitchFamily="2" charset="2"/>
              <a:buChar char="Ø"/>
              <a:defRPr/>
            </a:pPr>
            <a:r>
              <a:rPr lang="en-GB" sz="1200" b="1" dirty="0">
                <a:solidFill>
                  <a:schemeClr val="tx1"/>
                </a:solidFill>
                <a:latin typeface="Network Rail Sans" panose="02000000040000020004" pitchFamily="2" charset="0"/>
                <a:ea typeface="Calibri" panose="020F0502020204030204" pitchFamily="34" charset="0"/>
                <a:cs typeface="Arial" panose="020B0604020202020204" pitchFamily="34" charset="0"/>
              </a:rPr>
              <a:t>Importance of maintaining focus on your surroundings when fully concentrating on the task you are undertaking.</a:t>
            </a:r>
          </a:p>
          <a:p>
            <a:pPr marL="171450" lvl="0" indent="-171450">
              <a:lnSpc>
                <a:spcPct val="108000"/>
              </a:lnSpc>
              <a:spcAft>
                <a:spcPts val="0"/>
              </a:spcAft>
              <a:buFont typeface="Wingdings" panose="05000000000000000000" pitchFamily="2" charset="2"/>
              <a:buChar char="Ø"/>
              <a:defRPr/>
            </a:pPr>
            <a:r>
              <a:rPr kumimoji="0" lang="en-GB" sz="1200"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Arial" panose="020B0604020202020204" pitchFamily="34" charset="0"/>
              </a:rPr>
              <a:t>When is the right time to report an accident? On reporting the accident, t</a:t>
            </a:r>
            <a:r>
              <a:rPr lang="en-GB" sz="1200" b="1" dirty="0">
                <a:solidFill>
                  <a:schemeClr val="tx1"/>
                </a:solidFill>
                <a:latin typeface="Network Rail Sans" panose="02000000040000020004" pitchFamily="2" charset="0"/>
                <a:cs typeface="Arial" panose="020B0604020202020204" pitchFamily="34" charset="0"/>
              </a:rPr>
              <a:t>he Team Leader (TL) believed that no absence would be needed, however this proved not to be the case. The TL did the right thing, an injury can change over time and therefore we have the six- hour update and the 24 Golden Hour call. </a:t>
            </a:r>
            <a:endParaRPr kumimoji="0" lang="en-GB" sz="1200"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7000"/>
              </a:lnSpc>
              <a:spcBef>
                <a:spcPct val="0"/>
              </a:spcBef>
              <a:spcAft>
                <a:spcPts val="600"/>
              </a:spcAft>
              <a:buClrTx/>
              <a:buSzTx/>
              <a:buFont typeface="Wingdings" panose="05000000000000000000" pitchFamily="2" charset="2"/>
              <a:buChar char="Ø"/>
              <a:tabLst/>
              <a:defRPr/>
            </a:pPr>
            <a:endParaRPr kumimoji="0" lang="en-GB" sz="1200" b="1" i="1" u="none" strike="noStrike" kern="1200" cap="none" spc="0" normalizeH="0" baseline="0" noProof="0" dirty="0">
              <a:ln>
                <a:noFill/>
              </a:ln>
              <a:solidFill>
                <a:schemeClr val="tx2"/>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endParaRPr kumimoji="0" lang="en-GB" sz="1200" b="1" i="1" u="none" strike="noStrike" kern="1200" cap="none" spc="0" normalizeH="0" baseline="0" noProof="0" dirty="0">
              <a:ln>
                <a:noFill/>
              </a:ln>
              <a:solidFill>
                <a:schemeClr val="tx2"/>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62F8A37-7CF1-4810-A377-DB040039104F}"/>
              </a:ext>
            </a:extLst>
          </p:cNvPr>
          <p:cNvSpPr txBox="1"/>
          <p:nvPr/>
        </p:nvSpPr>
        <p:spPr>
          <a:xfrm>
            <a:off x="1513794" y="777428"/>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000" b="1" dirty="0">
                <a:solidFill>
                  <a:prstClr val="white">
                    <a:lumMod val="50000"/>
                  </a:prstClr>
                </a:solidFill>
                <a:latin typeface="Network Rail Sans" panose="02000000040000020004" pitchFamily="2" charset="0"/>
              </a:rPr>
              <a:t>Ankle Sprain</a:t>
            </a:r>
            <a:endPar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ndParaRPr>
          </a:p>
        </p:txBody>
      </p:sp>
      <p:pic>
        <p:nvPicPr>
          <p:cNvPr id="11" name="Picture 10">
            <a:extLst>
              <a:ext uri="{FF2B5EF4-FFF2-40B4-BE49-F238E27FC236}">
                <a16:creationId xmlns:a16="http://schemas.microsoft.com/office/drawing/2014/main" id="{1C1B7CFA-8422-4E42-8474-DF1365B1B6A9}"/>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982197" y="1493386"/>
            <a:ext cx="1943333" cy="1478601"/>
          </a:xfrm>
          <a:prstGeom prst="rect">
            <a:avLst/>
          </a:prstGeom>
          <a:noFill/>
          <a:ln w="19050">
            <a:solidFill>
              <a:schemeClr val="tx1"/>
            </a:solidFill>
          </a:ln>
        </p:spPr>
      </p:pic>
      <p:sp>
        <p:nvSpPr>
          <p:cNvPr id="3" name="Rectangle 2">
            <a:extLst>
              <a:ext uri="{FF2B5EF4-FFF2-40B4-BE49-F238E27FC236}">
                <a16:creationId xmlns:a16="http://schemas.microsoft.com/office/drawing/2014/main" id="{CCAAB1D3-A92E-48C5-B52E-CDD2F101C306}"/>
              </a:ext>
            </a:extLst>
          </p:cNvPr>
          <p:cNvSpPr/>
          <p:nvPr/>
        </p:nvSpPr>
        <p:spPr>
          <a:xfrm>
            <a:off x="251521" y="3244453"/>
            <a:ext cx="8681896" cy="761106"/>
          </a:xfrm>
          <a:prstGeom prst="rect">
            <a:avLst/>
          </a:prstGeom>
        </p:spPr>
        <p:txBody>
          <a:bodyPr wrap="square">
            <a:spAutoFit/>
          </a:bodyPr>
          <a:lstStyle/>
          <a:p>
            <a:pPr>
              <a:lnSpc>
                <a:spcPct val="108000"/>
              </a:lnSpc>
            </a:pPr>
            <a:r>
              <a:rPr lang="en-GB" dirty="0">
                <a:solidFill>
                  <a:schemeClr val="tx1"/>
                </a:solidFill>
                <a:latin typeface="Network Rail Sans" panose="02000000040000020004" pitchFamily="2" charset="0"/>
                <a:cs typeface="Arial" panose="020B0604020202020204" pitchFamily="34" charset="0"/>
              </a:rPr>
              <a:t>The TL kept his boot on to protect and support the injury and after reaching home he elevated his ankle (in line with PRICE protocols), however the swelling to the injury prevented him from returning to work for his next shift. </a:t>
            </a:r>
          </a:p>
          <a:p>
            <a:pPr>
              <a:lnSpc>
                <a:spcPct val="108000"/>
              </a:lnSpc>
            </a:pPr>
            <a:endParaRPr lang="en-GB" sz="800" dirty="0">
              <a:solidFill>
                <a:schemeClr val="tx1"/>
              </a:solidFill>
              <a:latin typeface="Network Rail Sans" panose="02000000040000020004" pitchFamily="2" charset="0"/>
              <a:cs typeface="Arial" panose="020B0604020202020204" pitchFamily="34" charset="0"/>
            </a:endParaRPr>
          </a:p>
          <a:p>
            <a:pPr>
              <a:lnSpc>
                <a:spcPct val="108000"/>
              </a:lnSpc>
            </a:pPr>
            <a:r>
              <a:rPr lang="en-GB" b="1" dirty="0">
                <a:solidFill>
                  <a:schemeClr val="accent6">
                    <a:lumMod val="50000"/>
                  </a:schemeClr>
                </a:solidFill>
                <a:latin typeface="Network Rail Sans" panose="02000000040000020004" pitchFamily="2" charset="0"/>
                <a:cs typeface="Arial" panose="020B0604020202020204" pitchFamily="34" charset="0"/>
              </a:rPr>
              <a:t>The full Lessons Learnt/Bulletin can be found </a:t>
            </a:r>
            <a:r>
              <a:rPr lang="en-GB" b="1" dirty="0">
                <a:solidFill>
                  <a:schemeClr val="accent6">
                    <a:lumMod val="50000"/>
                  </a:schemeClr>
                </a:solidFill>
                <a:latin typeface="Network Rail Sans" panose="02000000040000020004" pitchFamily="2" charset="0"/>
                <a:cs typeface="Arial" panose="020B0604020202020204" pitchFamily="34" charset="0"/>
                <a:hlinkClick r:id="rId10" action="ppaction://hlinkfile">
                  <a:extLst>
                    <a:ext uri="{A12FA001-AC4F-418D-AE19-62706E023703}">
                      <ahyp:hlinkClr xmlns:ahyp="http://schemas.microsoft.com/office/drawing/2018/hyperlinkcolor" val="tx"/>
                    </a:ext>
                  </a:extLst>
                </a:hlinkClick>
              </a:rPr>
              <a:t>here</a:t>
            </a:r>
            <a:endParaRPr lang="en-GB" b="1" dirty="0">
              <a:solidFill>
                <a:schemeClr val="accent6">
                  <a:lumMod val="50000"/>
                </a:schemeClr>
              </a:solidFill>
              <a:latin typeface="Network Rail Sans" panose="02000000040000020004" pitchFamily="2" charset="0"/>
              <a:cs typeface="Arial" panose="020B0604020202020204" pitchFamily="34" charset="0"/>
            </a:endParaRPr>
          </a:p>
        </p:txBody>
      </p:sp>
    </p:spTree>
    <p:extLst>
      <p:ext uri="{BB962C8B-B14F-4D97-AF65-F5344CB8AC3E}">
        <p14:creationId xmlns:p14="http://schemas.microsoft.com/office/powerpoint/2010/main" val="514031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71430"/>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schemeClr val="tx1">
                    <a:lumMod val="50000"/>
                    <a:lumOff val="50000"/>
                  </a:schemeClr>
                </a:solidFill>
                <a:effectLst/>
                <a:uLnTx/>
                <a:uFillTx/>
                <a:latin typeface="Network Rail Sans" panose="02000000040000020004" pitchFamily="2" charset="0"/>
              </a:rPr>
              <a:t>Learning from Previous Accidents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28601" y="1430424"/>
            <a:ext cx="4356699" cy="25667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b="1" i="0" u="none" strike="noStrike" kern="1200" cap="none" spc="0" normalizeH="0" baseline="0" noProof="0" dirty="0">
                <a:ln>
                  <a:noFill/>
                </a:ln>
                <a:solidFill>
                  <a:srgbClr val="000000"/>
                </a:solidFill>
                <a:effectLst/>
                <a:uLnTx/>
                <a:uFillTx/>
                <a:latin typeface="Network Rail Sans" panose="02000000040000020004" pitchFamily="2" charset="0"/>
                <a:cs typeface="Arial" panose="020B0604020202020204" pitchFamily="34" charset="0"/>
              </a:rPr>
              <a:t>Overview</a:t>
            </a:r>
            <a:endParaRPr lang="en-GB" b="1" dirty="0">
              <a:latin typeface="Network Rail Sans" panose="02000000040000020004" pitchFamily="2" charset="0"/>
              <a:cs typeface="Arial" panose="020B0604020202020204" pitchFamily="34" charset="0"/>
            </a:endParaRPr>
          </a:p>
          <a:p>
            <a:pPr>
              <a:lnSpc>
                <a:spcPct val="108000"/>
              </a:lnSpc>
              <a:spcAft>
                <a:spcPts val="600"/>
              </a:spcAft>
            </a:pPr>
            <a:r>
              <a:rPr lang="en-GB" dirty="0">
                <a:solidFill>
                  <a:schemeClr val="tx1"/>
                </a:solidFill>
                <a:latin typeface="Network Rail Sans" panose="02000000040000020004" pitchFamily="2" charset="0"/>
                <a:cs typeface="Arial" panose="020B0604020202020204" pitchFamily="34" charset="0"/>
              </a:rPr>
              <a:t>At 0304hrs on the morning of 6 May 2021 an Operative working for Woking Permanent Way slipped on a platform ramp at Hersham when accessing the track. The individual twisted his right knee and was absent for two shifts as a result.</a:t>
            </a:r>
          </a:p>
          <a:p>
            <a:pPr>
              <a:lnSpc>
                <a:spcPct val="108000"/>
              </a:lnSpc>
              <a:spcAft>
                <a:spcPts val="600"/>
              </a:spcAft>
            </a:pPr>
            <a:r>
              <a:rPr lang="en-GB" dirty="0">
                <a:solidFill>
                  <a:schemeClr val="tx1"/>
                </a:solidFill>
                <a:latin typeface="Network Rail Sans" panose="02000000040000020004" pitchFamily="2" charset="0"/>
                <a:cs typeface="Arial" panose="020B0604020202020204" pitchFamily="34" charset="0"/>
              </a:rPr>
              <a:t>The ramp was in a poor state of repair and had been for sometime but had been used up to that point without incident. </a:t>
            </a:r>
          </a:p>
          <a:p>
            <a:pPr>
              <a:lnSpc>
                <a:spcPct val="108000"/>
              </a:lnSpc>
              <a:spcAft>
                <a:spcPts val="600"/>
              </a:spcAft>
            </a:pPr>
            <a:r>
              <a:rPr lang="en-GB" dirty="0">
                <a:solidFill>
                  <a:schemeClr val="tx1"/>
                </a:solidFill>
                <a:latin typeface="Network Rail Sans" panose="02000000040000020004" pitchFamily="2" charset="0"/>
                <a:cs typeface="Arial" panose="020B0604020202020204" pitchFamily="34" charset="0"/>
              </a:rPr>
              <a:t>During the investigation it was found that the team responsible for the ramp was aware of the issue, as it was previously reported,  and had started measures to correct it, however no protection or warning had been put in place to warn others.</a:t>
            </a:r>
          </a:p>
          <a:p>
            <a:pPr>
              <a:lnSpc>
                <a:spcPct val="108000"/>
              </a:lnSpc>
            </a:pPr>
            <a:r>
              <a:rPr lang="en-GB" dirty="0">
                <a:solidFill>
                  <a:schemeClr val="tx1"/>
                </a:solidFill>
                <a:latin typeface="Network Rail Sans" panose="02000000040000020004" pitchFamily="2" charset="0"/>
                <a:cs typeface="Arial" panose="020B0604020202020204" pitchFamily="34" charset="0"/>
              </a:rPr>
              <a:t>The issue has since been rectified.</a:t>
            </a:r>
          </a:p>
        </p:txBody>
      </p: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learning points</a:t>
            </a:r>
            <a:endParaRPr kumimoji="0" lang="en-GB" sz="20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72B54FBB-4D40-4569-BEA9-43B21860F2CD}"/>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E4ED3B-C27C-4A6F-B968-B17FC5D13A27}"/>
              </a:ext>
            </a:extLst>
          </p:cNvPr>
          <p:cNvSpPr txBox="1"/>
          <p:nvPr/>
        </p:nvSpPr>
        <p:spPr>
          <a:xfrm>
            <a:off x="1547664" y="753755"/>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tx1">
                    <a:lumMod val="50000"/>
                    <a:lumOff val="50000"/>
                  </a:schemeClr>
                </a:solidFill>
                <a:effectLst/>
                <a:uLnTx/>
                <a:uFillTx/>
                <a:latin typeface="Network Rail Sans" panose="02000000040000020004" pitchFamily="2" charset="0"/>
              </a:rPr>
              <a:t>Twisted knee at Hersham Station (P2)</a:t>
            </a:r>
          </a:p>
        </p:txBody>
      </p:sp>
      <p:sp>
        <p:nvSpPr>
          <p:cNvPr id="10" name="Rectangle 9">
            <a:extLst>
              <a:ext uri="{FF2B5EF4-FFF2-40B4-BE49-F238E27FC236}">
                <a16:creationId xmlns:a16="http://schemas.microsoft.com/office/drawing/2014/main" id="{4758863D-6F0C-45D6-8612-310402338B81}"/>
              </a:ext>
            </a:extLst>
          </p:cNvPr>
          <p:cNvSpPr/>
          <p:nvPr/>
        </p:nvSpPr>
        <p:spPr>
          <a:xfrm>
            <a:off x="228600" y="4087963"/>
            <a:ext cx="8715270" cy="168057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8000"/>
              </a:lnSpc>
              <a:spcAft>
                <a:spcPts val="0"/>
              </a:spcAft>
              <a:defRPr/>
            </a:pPr>
            <a:r>
              <a:rPr lang="en-GB" sz="1200"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What we can learn:</a:t>
            </a:r>
          </a:p>
          <a:p>
            <a:pPr marL="171450" lvl="0" indent="-171450">
              <a:lnSpc>
                <a:spcPct val="108000"/>
              </a:lnSpc>
              <a:spcAft>
                <a:spcPts val="0"/>
              </a:spcAft>
              <a:buFont typeface="Wingdings" panose="05000000000000000000" pitchFamily="2" charset="2"/>
              <a:buChar char="Ø"/>
              <a:defRPr/>
            </a:pPr>
            <a:r>
              <a:rPr lang="en-GB" sz="1200"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If you report any hazard/unsafe conditions via the Close Call system, and it is safe to do so, please also mark the location to warn others.</a:t>
            </a:r>
          </a:p>
          <a:p>
            <a:pPr marL="171450" lvl="0" indent="-171450">
              <a:lnSpc>
                <a:spcPct val="108000"/>
              </a:lnSpc>
              <a:spcAft>
                <a:spcPts val="0"/>
              </a:spcAft>
              <a:buFont typeface="Wingdings" panose="05000000000000000000" pitchFamily="2" charset="2"/>
              <a:buChar char="Ø"/>
              <a:defRPr/>
            </a:pPr>
            <a:r>
              <a:rPr lang="en-GB" sz="1200"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Use site-specific examples during the Person in Charge (</a:t>
            </a:r>
            <a:r>
              <a:rPr lang="en-GB" sz="1200" b="1" dirty="0" err="1">
                <a:solidFill>
                  <a:schemeClr val="tx1"/>
                </a:solidFill>
                <a:latin typeface="Network Rail Sans" panose="02000000040000020004" pitchFamily="2" charset="0"/>
                <a:ea typeface="Calibri" panose="020F0502020204030204" pitchFamily="34" charset="0"/>
                <a:cs typeface="Times New Roman" panose="02020603050405020304" pitchFamily="18" charset="0"/>
              </a:rPr>
              <a:t>PiC</a:t>
            </a:r>
            <a:r>
              <a:rPr lang="en-GB" sz="1200"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 briefings rather than generic examples.</a:t>
            </a:r>
          </a:p>
          <a:p>
            <a:pPr marL="171450" lvl="0" indent="-171450">
              <a:lnSpc>
                <a:spcPct val="108000"/>
              </a:lnSpc>
              <a:spcAft>
                <a:spcPts val="0"/>
              </a:spcAft>
              <a:buFont typeface="Wingdings" panose="05000000000000000000" pitchFamily="2" charset="2"/>
              <a:buChar char="Ø"/>
              <a:defRPr/>
            </a:pPr>
            <a:r>
              <a:rPr lang="en-GB" sz="1200"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As a minimum, ask for photographic assurance of completion of tasks if your team is assigning work to others.</a:t>
            </a:r>
          </a:p>
          <a:p>
            <a:pPr marL="171450" lvl="0" indent="-171450">
              <a:lnSpc>
                <a:spcPct val="108000"/>
              </a:lnSpc>
              <a:spcAft>
                <a:spcPts val="0"/>
              </a:spcAft>
              <a:buFont typeface="Wingdings" panose="05000000000000000000" pitchFamily="2" charset="2"/>
              <a:buChar char="Ø"/>
              <a:defRPr/>
            </a:pPr>
            <a:r>
              <a:rPr lang="en-GB" sz="1200"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Do your teams have access to instant ice packs in their first aid kits? Early application of an ice pack has been proven to reduce the swelling, as well as decrease the pain. Instant ice packs can be ordered from I-procurement / Office Depot - Product code 7890097</a:t>
            </a:r>
          </a:p>
        </p:txBody>
      </p:sp>
      <p:pic>
        <p:nvPicPr>
          <p:cNvPr id="3" name="Picture 2">
            <a:extLst>
              <a:ext uri="{FF2B5EF4-FFF2-40B4-BE49-F238E27FC236}">
                <a16:creationId xmlns:a16="http://schemas.microsoft.com/office/drawing/2014/main" id="{92EA75E1-594F-43DC-A766-E57653D4B2B1}"/>
              </a:ext>
            </a:extLst>
          </p:cNvPr>
          <p:cNvPicPr>
            <a:picLocks noChangeAspect="1"/>
          </p:cNvPicPr>
          <p:nvPr/>
        </p:nvPicPr>
        <p:blipFill>
          <a:blip r:embed="rId9"/>
          <a:stretch>
            <a:fillRect/>
          </a:stretch>
        </p:blipFill>
        <p:spPr>
          <a:xfrm>
            <a:off x="4791456" y="1586835"/>
            <a:ext cx="4152414" cy="2183053"/>
          </a:xfrm>
          <a:prstGeom prst="rect">
            <a:avLst/>
          </a:prstGeom>
          <a:ln>
            <a:solidFill>
              <a:schemeClr val="tx1"/>
            </a:solidFill>
          </a:ln>
        </p:spPr>
      </p:pic>
      <p:sp>
        <p:nvSpPr>
          <p:cNvPr id="5" name="Rectangle 4">
            <a:extLst>
              <a:ext uri="{FF2B5EF4-FFF2-40B4-BE49-F238E27FC236}">
                <a16:creationId xmlns:a16="http://schemas.microsoft.com/office/drawing/2014/main" id="{B0048575-7ECE-4A06-9403-D757A9A0C280}"/>
              </a:ext>
            </a:extLst>
          </p:cNvPr>
          <p:cNvSpPr/>
          <p:nvPr/>
        </p:nvSpPr>
        <p:spPr>
          <a:xfrm>
            <a:off x="5109817" y="3537924"/>
            <a:ext cx="1254407" cy="2319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Network Rail Sans" panose="02000000040000020004" pitchFamily="2" charset="0"/>
              </a:rPr>
              <a:t>Before</a:t>
            </a:r>
          </a:p>
        </p:txBody>
      </p:sp>
      <p:sp>
        <p:nvSpPr>
          <p:cNvPr id="13" name="Rectangle 12">
            <a:extLst>
              <a:ext uri="{FF2B5EF4-FFF2-40B4-BE49-F238E27FC236}">
                <a16:creationId xmlns:a16="http://schemas.microsoft.com/office/drawing/2014/main" id="{3A2C2BA2-F158-4290-B496-321D33521C6E}"/>
              </a:ext>
            </a:extLst>
          </p:cNvPr>
          <p:cNvSpPr/>
          <p:nvPr/>
        </p:nvSpPr>
        <p:spPr>
          <a:xfrm>
            <a:off x="6821424" y="3529584"/>
            <a:ext cx="1916290" cy="23196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Network Rail Sans" panose="02000000040000020004" pitchFamily="2" charset="0"/>
              </a:rPr>
              <a:t>and After </a:t>
            </a:r>
          </a:p>
        </p:txBody>
      </p:sp>
    </p:spTree>
    <p:extLst>
      <p:ext uri="{BB962C8B-B14F-4D97-AF65-F5344CB8AC3E}">
        <p14:creationId xmlns:p14="http://schemas.microsoft.com/office/powerpoint/2010/main" val="282950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87077"/>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schemeClr val="tx1">
                    <a:lumMod val="50000"/>
                    <a:lumOff val="50000"/>
                  </a:schemeClr>
                </a:solidFill>
                <a:effectLst/>
                <a:uLnTx/>
                <a:uFillTx/>
                <a:latin typeface="Network Rail Sans" panose="02000000040000020004" pitchFamily="2" charset="0"/>
              </a:rPr>
              <a:t>Learning from Previous Incidents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28601" y="1412022"/>
            <a:ext cx="5838244" cy="197130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b="1"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Overview</a:t>
            </a:r>
          </a:p>
          <a:p>
            <a:pPr>
              <a:lnSpc>
                <a:spcPct val="108000"/>
              </a:lnSpc>
              <a:spcAft>
                <a:spcPts val="600"/>
              </a:spcAft>
              <a:defRPr/>
            </a:pPr>
            <a:r>
              <a:rPr lang="en-GB" dirty="0">
                <a:solidFill>
                  <a:schemeClr val="tx1"/>
                </a:solidFill>
                <a:latin typeface="Network Rail Sans" panose="02000000040000020004" pitchFamily="2" charset="0"/>
                <a:ea typeface="Calibri" panose="020F0502020204030204" pitchFamily="34" charset="0"/>
              </a:rPr>
              <a:t>On 28/05/2021 at approx. 1146 hrs, a contractor Person in Charge/Controller of Site Safety (Pic/COSS) working for the Heavy Maintenance Unit (HMU) team from Inner DU, requested  Line Blockage (LB) on the Up Chertsey,  from the protecting  signal F302 to F294.  When granting the LB the signaller failed to notice that  2S32 train was  on the platform at Virginia Water and within the limits of the LB. The presence of the train was identified to the signaller by a trainee signaller after the LB had been granted. The signaller immediately contacted the PiC/COSS to inform him that he could not have the LB. The  signaller had taken four similar LBs which were all line side requests, from the same protecting signal F302, but these stopped at signal F296 and did not extend to F294. </a:t>
            </a:r>
            <a:endParaRPr kumimoji="0" lang="en-GB"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p:txBody>
      </p:sp>
      <p:sp>
        <p:nvSpPr>
          <p:cNvPr id="18" name="TextBox 17">
            <a:extLst>
              <a:ext uri="{FF2B5EF4-FFF2-40B4-BE49-F238E27FC236}">
                <a16:creationId xmlns:a16="http://schemas.microsoft.com/office/drawing/2014/main" id="{4E5A7D60-B00A-4295-8755-C40E53B8AF5D}"/>
              </a:ext>
            </a:extLst>
          </p:cNvPr>
          <p:cNvSpPr txBox="1"/>
          <p:nvPr/>
        </p:nvSpPr>
        <p:spPr>
          <a:xfrm>
            <a:off x="783681" y="6101152"/>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the learning points</a:t>
            </a:r>
            <a:endParaRPr kumimoji="0" lang="en-GB" sz="2000" b="1" i="0" u="sng"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p:txBody>
      </p:sp>
      <p:pic>
        <p:nvPicPr>
          <p:cNvPr id="21" name="Picture 20" descr="Image result for discuss white icon">
            <a:extLst>
              <a:ext uri="{FF2B5EF4-FFF2-40B4-BE49-F238E27FC236}">
                <a16:creationId xmlns:a16="http://schemas.microsoft.com/office/drawing/2014/main" id="{72B54FBB-4D40-4569-BEA9-43B21860F2CD}"/>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97742" y="6101152"/>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E4ED3B-C27C-4A6F-B968-B17FC5D13A27}"/>
              </a:ext>
            </a:extLst>
          </p:cNvPr>
          <p:cNvSpPr txBox="1"/>
          <p:nvPr/>
        </p:nvSpPr>
        <p:spPr>
          <a:xfrm>
            <a:off x="1513795" y="764046"/>
            <a:ext cx="657639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tx1">
                    <a:lumMod val="50000"/>
                    <a:lumOff val="50000"/>
                  </a:schemeClr>
                </a:solidFill>
                <a:effectLst/>
                <a:uLnTx/>
                <a:uFillTx/>
                <a:latin typeface="Network Rail Sans" panose="02000000040000020004" pitchFamily="2" charset="0"/>
              </a:rPr>
              <a:t>Line Blockage irregularity at Virginia Water (P2)</a:t>
            </a:r>
          </a:p>
        </p:txBody>
      </p:sp>
      <p:sp>
        <p:nvSpPr>
          <p:cNvPr id="10" name="Rectangle 9">
            <a:extLst>
              <a:ext uri="{FF2B5EF4-FFF2-40B4-BE49-F238E27FC236}">
                <a16:creationId xmlns:a16="http://schemas.microsoft.com/office/drawing/2014/main" id="{5F641EC2-6042-4BE6-BAE7-7A99EFEB9737}"/>
              </a:ext>
            </a:extLst>
          </p:cNvPr>
          <p:cNvSpPr/>
          <p:nvPr/>
        </p:nvSpPr>
        <p:spPr>
          <a:xfrm>
            <a:off x="251522" y="4455475"/>
            <a:ext cx="8715270" cy="1403721"/>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we can learn:</a:t>
            </a:r>
          </a:p>
          <a:p>
            <a:pPr marL="171450" lvl="0" indent="-171450">
              <a:lnSpc>
                <a:spcPct val="107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ALWAYS double check the blocking limits. Using your finger to trace from the protecting signal to the exit signal on your signalling diagram can assist in highlighting any potential issues.</a:t>
            </a:r>
          </a:p>
          <a:p>
            <a:pPr marL="171450" lvl="0" indent="-171450">
              <a:lnSpc>
                <a:spcPct val="107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ALWAYS TAKE 5 FOR SAFETY where you have had multiple line blockages with similar line blockage limits.</a:t>
            </a:r>
          </a:p>
          <a:p>
            <a:pPr marL="171450" lvl="0" indent="-171450">
              <a:lnSpc>
                <a:spcPct val="107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NEVER assume the blocking limits of a line blockage are the same, especially if you have just completed similar blocks within the same area.</a:t>
            </a:r>
          </a:p>
          <a:p>
            <a:pPr marL="171450" lvl="0" indent="-171450">
              <a:lnSpc>
                <a:spcPct val="107000"/>
              </a:lnSpc>
              <a:spcAft>
                <a:spcPts val="0"/>
              </a:spcAft>
              <a:buFont typeface="Wingdings" panose="05000000000000000000" pitchFamily="2" charset="2"/>
              <a:buChar char="Ø"/>
              <a:defRPr/>
            </a:pPr>
            <a:r>
              <a:rPr lang="en-GB" b="1"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The importance of following all appropriate processes and not making assumptions.</a:t>
            </a:r>
          </a:p>
          <a:p>
            <a:pPr marL="0" marR="0" lvl="0" indent="0" algn="l" defTabSz="914400" rtl="0" eaLnBrk="0" fontAlgn="base" latinLnBrk="0" hangingPunct="0">
              <a:lnSpc>
                <a:spcPct val="107000"/>
              </a:lnSpc>
              <a:spcBef>
                <a:spcPct val="0"/>
              </a:spcBef>
              <a:spcAft>
                <a:spcPts val="0"/>
              </a:spcAft>
              <a:buClrTx/>
              <a:buSzTx/>
              <a:buFontTx/>
              <a:buNone/>
              <a:tabLst/>
              <a:defRPr/>
            </a:pPr>
            <a:endParaRPr kumimoji="0" lang="en-GB" sz="1200" b="1" i="1" u="none" strike="noStrike" kern="1200" cap="none" spc="0" normalizeH="0" baseline="0" noProof="0" dirty="0">
              <a:ln>
                <a:noFill/>
              </a:ln>
              <a:solidFill>
                <a:srgbClr val="FF0000"/>
              </a:solidFill>
              <a:effectLst/>
              <a:uLnTx/>
              <a:uFillTx/>
              <a:latin typeface="Network Rail Sans" panose="02000000040000020004" pitchFamily="2"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7437B2D-2EA8-4883-82F6-979A3B69B237}"/>
              </a:ext>
            </a:extLst>
          </p:cNvPr>
          <p:cNvPicPr>
            <a:picLocks noChangeAspect="1"/>
          </p:cNvPicPr>
          <p:nvPr/>
        </p:nvPicPr>
        <p:blipFill>
          <a:blip r:embed="rId9"/>
          <a:stretch>
            <a:fillRect/>
          </a:stretch>
        </p:blipFill>
        <p:spPr>
          <a:xfrm>
            <a:off x="6067634" y="1358563"/>
            <a:ext cx="2993188" cy="1829903"/>
          </a:xfrm>
          <a:prstGeom prst="rect">
            <a:avLst/>
          </a:prstGeom>
        </p:spPr>
      </p:pic>
      <p:sp>
        <p:nvSpPr>
          <p:cNvPr id="14" name="Rectangle 13">
            <a:extLst>
              <a:ext uri="{FF2B5EF4-FFF2-40B4-BE49-F238E27FC236}">
                <a16:creationId xmlns:a16="http://schemas.microsoft.com/office/drawing/2014/main" id="{ECE61508-4FE4-40C9-AD50-B354CC2A45CB}"/>
              </a:ext>
            </a:extLst>
          </p:cNvPr>
          <p:cNvSpPr/>
          <p:nvPr/>
        </p:nvSpPr>
        <p:spPr>
          <a:xfrm>
            <a:off x="200180" y="3382873"/>
            <a:ext cx="8743639" cy="96799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8000"/>
              </a:lnSpc>
            </a:pPr>
            <a:r>
              <a:rPr lang="en-GB" b="1" dirty="0">
                <a:solidFill>
                  <a:schemeClr val="tx1"/>
                </a:solidFill>
                <a:latin typeface="Network Rail Sans" panose="02000000040000020004" pitchFamily="2" charset="0"/>
              </a:rPr>
              <a:t>The investigation established the following</a:t>
            </a:r>
            <a:r>
              <a:rPr lang="en-GB" dirty="0">
                <a:solidFill>
                  <a:schemeClr val="tx1"/>
                </a:solidFill>
                <a:latin typeface="Network Rail Sans" panose="02000000040000020004" pitchFamily="2" charset="0"/>
              </a:rPr>
              <a:t>: </a:t>
            </a:r>
          </a:p>
          <a:p>
            <a:pPr>
              <a:lnSpc>
                <a:spcPct val="108000"/>
              </a:lnSpc>
            </a:pPr>
            <a:endParaRPr lang="en-GB" sz="800" dirty="0">
              <a:solidFill>
                <a:schemeClr val="tx1"/>
              </a:solidFill>
              <a:latin typeface="Network Rail Sans" panose="02000000040000020004" pitchFamily="2" charset="0"/>
            </a:endParaRPr>
          </a:p>
          <a:p>
            <a:pPr marL="628650" lvl="1" indent="-171450">
              <a:lnSpc>
                <a:spcPct val="108000"/>
              </a:lnSpc>
              <a:buFont typeface="Arial" panose="020B0604020202020204" pitchFamily="34" charset="0"/>
              <a:buChar char="•"/>
            </a:pPr>
            <a:r>
              <a:rPr lang="en-GB" dirty="0">
                <a:solidFill>
                  <a:schemeClr val="tx1"/>
                </a:solidFill>
                <a:latin typeface="Network Rail Sans" panose="02000000040000020004" pitchFamily="2" charset="0"/>
              </a:rPr>
              <a:t>Although the LB taken by the contractor Pic/COSS had the same protecting signal as an earlier LB taken by  another team, the  Signaller did not check the GZAC paper work against their panel, which would have shown that the  LB went one signal section further.  As a result, the Signaller had discounted 2S32 train, which was still within the limits of the LB.</a:t>
            </a:r>
          </a:p>
        </p:txBody>
      </p:sp>
    </p:spTree>
    <p:extLst>
      <p:ext uri="{BB962C8B-B14F-4D97-AF65-F5344CB8AC3E}">
        <p14:creationId xmlns:p14="http://schemas.microsoft.com/office/powerpoint/2010/main" val="298023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D66D2B"/>
                </a:solidFill>
                <a:effectLst/>
                <a:uLnTx/>
                <a:uFillTx/>
                <a:latin typeface="Arial" charset="0"/>
                <a:ea typeface="+mn-ea"/>
                <a:cs typeface="+mn-cs"/>
              </a:rPr>
              <a:t>Learning from Previous Incident </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Network Rail Sans" panose="02000000040000020004" pitchFamily="50" charset="0"/>
                <a:ea typeface="+mn-ea"/>
                <a:cs typeface="+mn-cs"/>
              </a:rPr>
              <a:t>Discuss the learning points</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AD3ADB7-7BD2-4A5C-9F25-9079919E9347}"/>
              </a:ext>
            </a:extLst>
          </p:cNvPr>
          <p:cNvPicPr>
            <a:picLocks noChangeAspect="1"/>
          </p:cNvPicPr>
          <p:nvPr/>
        </p:nvPicPr>
        <p:blipFill rotWithShape="1">
          <a:blip r:embed="rId9"/>
          <a:srcRect r="24542"/>
          <a:stretch/>
        </p:blipFill>
        <p:spPr>
          <a:xfrm>
            <a:off x="5339541" y="1357939"/>
            <a:ext cx="3579849" cy="2086627"/>
          </a:xfrm>
          <a:prstGeom prst="rect">
            <a:avLst/>
          </a:prstGeom>
          <a:ln>
            <a:solidFill>
              <a:schemeClr val="tx1"/>
            </a:solidFill>
          </a:ln>
        </p:spPr>
      </p:pic>
      <p:sp>
        <p:nvSpPr>
          <p:cNvPr id="20" name="Rectangle 19">
            <a:extLst>
              <a:ext uri="{FF2B5EF4-FFF2-40B4-BE49-F238E27FC236}">
                <a16:creationId xmlns:a16="http://schemas.microsoft.com/office/drawing/2014/main" id="{FCAF133C-96A6-497E-9019-8CE26574C296}"/>
              </a:ext>
            </a:extLst>
          </p:cNvPr>
          <p:cNvSpPr/>
          <p:nvPr/>
        </p:nvSpPr>
        <p:spPr>
          <a:xfrm>
            <a:off x="320795" y="3477081"/>
            <a:ext cx="8598595" cy="13347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b="1" i="0" strike="noStrike" kern="1200" cap="none" spc="0" normalizeH="0" baseline="0" noProof="0" dirty="0">
                <a:ln>
                  <a:noFill/>
                </a:ln>
                <a:solidFill>
                  <a:schemeClr val="tx1"/>
                </a:solidFill>
                <a:effectLst/>
                <a:uLnTx/>
                <a:uFillTx/>
                <a:latin typeface="Network Rail Sans" panose="02000000040000020004" pitchFamily="2" charset="0"/>
                <a:ea typeface="+mn-ea"/>
                <a:cs typeface="+mn-cs"/>
              </a:rPr>
              <a:t>The investigation established the following: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1" i="0" strike="noStrike" kern="1200" cap="none" spc="0" normalizeH="0" baseline="0" noProof="0" dirty="0">
              <a:ln>
                <a:noFill/>
              </a:ln>
              <a:solidFill>
                <a:schemeClr val="tx1"/>
              </a:solidFill>
              <a:effectLst/>
              <a:uLnTx/>
              <a:uFillTx/>
              <a:latin typeface="Network Rail Sans" panose="02000000040000020004" pitchFamily="2" charset="0"/>
              <a:ea typeface="+mn-ea"/>
              <a:cs typeface="+mn-cs"/>
            </a:endParaRPr>
          </a:p>
          <a:p>
            <a:pPr marL="628650" lvl="1" indent="-171450">
              <a:buFont typeface="Arial" panose="020B0604020202020204" pitchFamily="34" charset="0"/>
              <a:buChar char="•"/>
            </a:pPr>
            <a:r>
              <a:rPr kumimoji="0" lang="en-GB" b="0" i="0" u="none" strike="noStrike" kern="1200" cap="none" spc="0" normalizeH="0" baseline="0" noProof="0" dirty="0">
                <a:ln>
                  <a:noFill/>
                </a:ln>
                <a:solidFill>
                  <a:schemeClr val="tx1"/>
                </a:solidFill>
                <a:effectLst/>
                <a:uLnTx/>
                <a:uFillTx/>
                <a:latin typeface="Network Rail Sans" panose="02000000040000020004" pitchFamily="2" charset="0"/>
                <a:ea typeface="+mn-ea"/>
                <a:cs typeface="+mn-cs"/>
              </a:rPr>
              <a:t>Just before the incident, the signaller received a call  requesting another  LB  and at the same time,  was preparing the paperwork for  3</a:t>
            </a:r>
            <a:r>
              <a:rPr kumimoji="0" lang="en-GB" b="0" i="0" u="none" strike="noStrike" kern="1200" cap="none" spc="0" normalizeH="0" baseline="30000" noProof="0" dirty="0">
                <a:ln>
                  <a:noFill/>
                </a:ln>
                <a:solidFill>
                  <a:schemeClr val="tx1"/>
                </a:solidFill>
                <a:effectLst/>
                <a:uLnTx/>
                <a:uFillTx/>
                <a:latin typeface="Network Rail Sans" panose="02000000040000020004" pitchFamily="2" charset="0"/>
                <a:ea typeface="+mn-ea"/>
                <a:cs typeface="+mn-cs"/>
              </a:rPr>
              <a:t>rd</a:t>
            </a:r>
            <a:r>
              <a:rPr kumimoji="0" lang="en-GB" b="0" i="0" u="none" strike="noStrike" kern="1200" cap="none" spc="0" normalizeH="0" baseline="0" noProof="0" dirty="0">
                <a:ln>
                  <a:noFill/>
                </a:ln>
                <a:solidFill>
                  <a:schemeClr val="tx1"/>
                </a:solidFill>
                <a:effectLst/>
                <a:uLnTx/>
                <a:uFillTx/>
                <a:latin typeface="Network Rail Sans" panose="02000000040000020004" pitchFamily="2" charset="0"/>
                <a:ea typeface="+mn-ea"/>
                <a:cs typeface="+mn-cs"/>
              </a:rPr>
              <a:t> LB. This had  become a distraction to the signaller.  </a:t>
            </a:r>
          </a:p>
          <a:p>
            <a:pPr marL="628650" lvl="1" indent="-171450">
              <a:buFont typeface="Arial" panose="020B0604020202020204" pitchFamily="34" charset="0"/>
              <a:buChar char="•"/>
            </a:pPr>
            <a:r>
              <a:rPr kumimoji="0" lang="en-GB" b="0" i="0" u="none" strike="noStrike" kern="1200" cap="none" spc="0" normalizeH="0" baseline="0" noProof="0" dirty="0">
                <a:ln>
                  <a:noFill/>
                </a:ln>
                <a:solidFill>
                  <a:schemeClr val="tx1"/>
                </a:solidFill>
                <a:effectLst/>
                <a:uLnTx/>
                <a:uFillTx/>
                <a:latin typeface="Network Rail Sans" panose="02000000040000020004" pitchFamily="2" charset="0"/>
                <a:ea typeface="+mn-ea"/>
                <a:cs typeface="+mn-cs"/>
              </a:rPr>
              <a:t>The line block for the worksite was longer that necessary. The worksite could have been protected with a shorter line block from E785 signal rather than E781.  </a:t>
            </a:r>
          </a:p>
          <a:p>
            <a:pPr marL="628650" lvl="1" indent="-171450">
              <a:buFont typeface="Arial" panose="020B0604020202020204" pitchFamily="34" charset="0"/>
              <a:buChar char="•"/>
            </a:pPr>
            <a:r>
              <a:rPr kumimoji="0" lang="en-GB" b="0" i="0" u="none" strike="noStrike" kern="1200" cap="none" spc="0" normalizeH="0" baseline="0" noProof="0" dirty="0">
                <a:ln>
                  <a:noFill/>
                </a:ln>
                <a:solidFill>
                  <a:schemeClr val="tx1"/>
                </a:solidFill>
                <a:effectLst/>
                <a:uLnTx/>
                <a:uFillTx/>
                <a:latin typeface="Network Rail Sans" panose="02000000040000020004" pitchFamily="2" charset="0"/>
                <a:ea typeface="+mn-ea"/>
                <a:cs typeface="+mn-cs"/>
              </a:rPr>
              <a:t>At the time of the incident, there was an  increase in the amount of line blockages planned and  taken which might have added to the signaller workload. </a:t>
            </a:r>
          </a:p>
        </p:txBody>
      </p:sp>
      <p:sp>
        <p:nvSpPr>
          <p:cNvPr id="21" name="Rectangle 20">
            <a:extLst>
              <a:ext uri="{FF2B5EF4-FFF2-40B4-BE49-F238E27FC236}">
                <a16:creationId xmlns:a16="http://schemas.microsoft.com/office/drawing/2014/main" id="{AB28EEE8-E1A4-444C-9839-620DB1C52823}"/>
              </a:ext>
            </a:extLst>
          </p:cNvPr>
          <p:cNvSpPr/>
          <p:nvPr/>
        </p:nvSpPr>
        <p:spPr>
          <a:xfrm>
            <a:off x="383783" y="1411225"/>
            <a:ext cx="4522172" cy="186204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lang="en-GB" b="1" dirty="0">
                <a:solidFill>
                  <a:schemeClr val="tx1"/>
                </a:solidFill>
                <a:latin typeface="Network Rail Sans" panose="02000000040000020004" pitchFamily="2" charset="0"/>
                <a:ea typeface="Calibri" panose="020F0502020204030204" pitchFamily="34" charset="0"/>
              </a:rPr>
              <a:t>Overview</a:t>
            </a:r>
            <a:endParaRPr kumimoji="0" lang="en-GB" b="1" i="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b="0" i="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On the 27/06/2021 at approx. 0900hrs  the Signaller on Panel 3 at Eastleigh ASC mistakenly routed 1W55 from E781 at Redbridge to E785 at Totton on the Down Main,  where  a line blockage of the Down Main between Redbridge E567 points and Totton E572 points had already been granted for Southampton S&amp;T team to  undertake work at Totton level crossing.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b="0" i="0"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mn-cs"/>
              </a:rPr>
              <a:t>Immediately after the mistake was realised,  the train driver was contacted and the train was stopped between E781 and E785 signals.  The worksite was beyond E787 signal. </a:t>
            </a:r>
          </a:p>
        </p:txBody>
      </p:sp>
      <p:sp>
        <p:nvSpPr>
          <p:cNvPr id="22" name="Rectangle 21">
            <a:extLst>
              <a:ext uri="{FF2B5EF4-FFF2-40B4-BE49-F238E27FC236}">
                <a16:creationId xmlns:a16="http://schemas.microsoft.com/office/drawing/2014/main" id="{55776721-6485-4764-93B9-A11C717615A4}"/>
              </a:ext>
            </a:extLst>
          </p:cNvPr>
          <p:cNvSpPr/>
          <p:nvPr/>
        </p:nvSpPr>
        <p:spPr>
          <a:xfrm>
            <a:off x="1513795" y="789284"/>
            <a:ext cx="5410881" cy="36484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D66D2B"/>
                </a:solidFill>
                <a:effectLst/>
                <a:uLnTx/>
                <a:uFillTx/>
                <a:latin typeface="Network Rail Sans" panose="02000000040000020004" pitchFamily="2" charset="0"/>
                <a:ea typeface="+mn-ea"/>
                <a:cs typeface="+mn-cs"/>
              </a:rPr>
              <a:t>Line blockage irregularity at Redbridge - Totton  (P1) </a:t>
            </a:r>
          </a:p>
        </p:txBody>
      </p:sp>
      <p:sp>
        <p:nvSpPr>
          <p:cNvPr id="24" name="Rectangle 23">
            <a:extLst>
              <a:ext uri="{FF2B5EF4-FFF2-40B4-BE49-F238E27FC236}">
                <a16:creationId xmlns:a16="http://schemas.microsoft.com/office/drawing/2014/main" id="{6F683D95-EDA9-47FD-A662-462407C7B207}"/>
              </a:ext>
            </a:extLst>
          </p:cNvPr>
          <p:cNvSpPr/>
          <p:nvPr/>
        </p:nvSpPr>
        <p:spPr>
          <a:xfrm>
            <a:off x="493752" y="4886734"/>
            <a:ext cx="8252683" cy="98133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600"/>
              </a:spcAft>
              <a:buClrTx/>
              <a:buSzTx/>
              <a:buFontTx/>
              <a:buNone/>
              <a:tabLst/>
              <a:defRPr/>
            </a:pPr>
            <a:r>
              <a:rPr kumimoji="0" lang="en-GB"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What can we learn:</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kumimoji="0" lang="en-GB"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ALWAYS TAKE 5 FOR SAFETY when processing multiple sources of information.</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kumimoji="0" lang="en-GB"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The importance of planning Line blocks as  short as possible to improve worksite  protection.</a:t>
            </a:r>
          </a:p>
          <a:p>
            <a:pPr marL="171450" marR="0" lvl="0" indent="-171450" algn="l" defTabSz="914400" rtl="0" eaLnBrk="0" fontAlgn="base" latinLnBrk="0" hangingPunct="0">
              <a:lnSpc>
                <a:spcPct val="107000"/>
              </a:lnSpc>
              <a:spcBef>
                <a:spcPct val="0"/>
              </a:spcBef>
              <a:spcAft>
                <a:spcPts val="0"/>
              </a:spcAft>
              <a:buClrTx/>
              <a:buSzTx/>
              <a:buFont typeface="Wingdings" panose="05000000000000000000" pitchFamily="2" charset="2"/>
              <a:buChar char="Ø"/>
              <a:tabLst/>
              <a:defRPr/>
            </a:pPr>
            <a:r>
              <a:rPr kumimoji="0" lang="en-GB" b="1" u="none" strike="noStrike" kern="1200" cap="none" spc="0" normalizeH="0" baseline="0" noProof="0" dirty="0">
                <a:ln>
                  <a:noFill/>
                </a:ln>
                <a:solidFill>
                  <a:schemeClr val="tx1"/>
                </a:solidFill>
                <a:effectLst/>
                <a:uLnTx/>
                <a:uFillTx/>
                <a:latin typeface="Network Rail Sans" panose="02000000040000020004" pitchFamily="2" charset="0"/>
                <a:ea typeface="Calibri" panose="020F0502020204030204" pitchFamily="34" charset="0"/>
                <a:cs typeface="Times New Roman" panose="02020603050405020304" pitchFamily="18" charset="0"/>
              </a:rPr>
              <a:t>The importance of following all appropriate processes and not making assumptions. </a:t>
            </a:r>
          </a:p>
        </p:txBody>
      </p:sp>
    </p:spTree>
    <p:extLst>
      <p:ext uri="{BB962C8B-B14F-4D97-AF65-F5344CB8AC3E}">
        <p14:creationId xmlns:p14="http://schemas.microsoft.com/office/powerpoint/2010/main" val="269256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FB2BF7D-7588-475A-9837-80AFD6D2B636}"/>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E8DE4D0-282D-48E5-8DC5-BFB7A5532461}"/>
              </a:ext>
            </a:extLst>
          </p:cNvPr>
          <p:cNvSpPr txBox="1"/>
          <p:nvPr/>
        </p:nvSpPr>
        <p:spPr>
          <a:xfrm>
            <a:off x="1439652" y="363809"/>
            <a:ext cx="6264696" cy="830997"/>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chemeClr val="tx1">
                    <a:lumMod val="50000"/>
                    <a:lumOff val="50000"/>
                  </a:schemeClr>
                </a:solidFill>
                <a:effectLst/>
                <a:uLnTx/>
                <a:uFillTx/>
                <a:latin typeface="Network Rail Sans"/>
                <a:ea typeface="+mn-ea"/>
                <a:cs typeface="+mn-cs"/>
              </a:rPr>
              <a:t>Track Worker Safety (TWS) update </a:t>
            </a:r>
            <a:endParaRPr kumimoji="0" lang="en-GB" sz="2800" b="1" i="0" u="none" strike="noStrike" kern="1200" cap="none" spc="0" normalizeH="0" baseline="0" noProof="0" dirty="0">
              <a:ln>
                <a:noFill/>
              </a:ln>
              <a:solidFill>
                <a:schemeClr val="tx1">
                  <a:lumMod val="50000"/>
                  <a:lumOff val="50000"/>
                </a:schemeClr>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chemeClr val="tx1">
                    <a:lumMod val="50000"/>
                    <a:lumOff val="50000"/>
                  </a:schemeClr>
                </a:solidFill>
                <a:effectLst/>
                <a:uLnTx/>
                <a:uFillTx/>
                <a:latin typeface="Network Rail Sans"/>
                <a:ea typeface="+mn-ea"/>
                <a:cs typeface="+mn-cs"/>
              </a:rPr>
              <a:t>Let us know of any unsafe cess and walking routes</a:t>
            </a:r>
          </a:p>
        </p:txBody>
      </p:sp>
      <p:pic>
        <p:nvPicPr>
          <p:cNvPr id="2" name="Picture 1">
            <a:extLst>
              <a:ext uri="{FF2B5EF4-FFF2-40B4-BE49-F238E27FC236}">
                <a16:creationId xmlns:a16="http://schemas.microsoft.com/office/drawing/2014/main" id="{1DEE0995-033E-4EA6-971C-238E026401B7}"/>
              </a:ext>
            </a:extLst>
          </p:cNvPr>
          <p:cNvPicPr>
            <a:picLocks noChangeAspect="1"/>
          </p:cNvPicPr>
          <p:nvPr/>
        </p:nvPicPr>
        <p:blipFill>
          <a:blip r:embed="rId2"/>
          <a:stretch>
            <a:fillRect/>
          </a:stretch>
        </p:blipFill>
        <p:spPr>
          <a:xfrm>
            <a:off x="4994921" y="1412776"/>
            <a:ext cx="3456384" cy="4508530"/>
          </a:xfrm>
          <a:prstGeom prst="rect">
            <a:avLst/>
          </a:prstGeom>
        </p:spPr>
      </p:pic>
      <p:sp>
        <p:nvSpPr>
          <p:cNvPr id="9" name="Text Placeholder 8">
            <a:extLst>
              <a:ext uri="{FF2B5EF4-FFF2-40B4-BE49-F238E27FC236}">
                <a16:creationId xmlns:a16="http://schemas.microsoft.com/office/drawing/2014/main" id="{CC796FFE-44E9-4F36-A1F7-9B5931B5AE8D}"/>
              </a:ext>
            </a:extLst>
          </p:cNvPr>
          <p:cNvSpPr>
            <a:spLocks noGrp="1"/>
          </p:cNvSpPr>
          <p:nvPr>
            <p:ph type="body" idx="1"/>
          </p:nvPr>
        </p:nvSpPr>
        <p:spPr>
          <a:xfrm>
            <a:off x="446088" y="1550677"/>
            <a:ext cx="4428000" cy="4284000"/>
          </a:xfrm>
        </p:spPr>
        <p:txBody>
          <a:bodyPr>
            <a:normAutofit fontScale="85000" lnSpcReduction="10000"/>
          </a:bodyPr>
          <a:lstStyle/>
          <a:p>
            <a:r>
              <a:rPr lang="en-GB" sz="1700" dirty="0">
                <a:solidFill>
                  <a:schemeClr val="tx1"/>
                </a:solidFill>
                <a:latin typeface="Network Rail Sans" panose="02000000040000020004" pitchFamily="2" charset="0"/>
              </a:rPr>
              <a:t>The Track Worker Safety programme is committed to making walking and working safer. </a:t>
            </a:r>
          </a:p>
          <a:p>
            <a:endParaRPr lang="en-GB" sz="1700" dirty="0">
              <a:solidFill>
                <a:schemeClr val="tx1"/>
              </a:solidFill>
              <a:latin typeface="Network Rail Sans" panose="02000000040000020004" pitchFamily="2" charset="0"/>
            </a:endParaRPr>
          </a:p>
          <a:p>
            <a:r>
              <a:rPr lang="en-GB" sz="1700" dirty="0">
                <a:solidFill>
                  <a:schemeClr val="tx1"/>
                </a:solidFill>
                <a:latin typeface="Network Rail Sans" panose="02000000040000020004" pitchFamily="2" charset="0"/>
              </a:rPr>
              <a:t>We need help in identifying and logging areas with unsafe cess or walking routes, or opportunities where new access points would help get to site of work safer. </a:t>
            </a:r>
          </a:p>
          <a:p>
            <a:endParaRPr lang="en-GB" sz="1700" dirty="0">
              <a:solidFill>
                <a:schemeClr val="tx1"/>
              </a:solidFill>
              <a:latin typeface="Network Rail Sans" panose="02000000040000020004" pitchFamily="2" charset="0"/>
            </a:endParaRPr>
          </a:p>
          <a:p>
            <a:r>
              <a:rPr lang="en-GB" sz="1700" dirty="0">
                <a:solidFill>
                  <a:schemeClr val="tx1"/>
                </a:solidFill>
                <a:latin typeface="Network Rail Sans" panose="02000000040000020004" pitchFamily="2" charset="0"/>
              </a:rPr>
              <a:t>If you see an opportunity to create a safe Cess or walking route, the following steps should be followed: </a:t>
            </a:r>
          </a:p>
          <a:p>
            <a:endParaRPr lang="en-GB" sz="1700" dirty="0">
              <a:solidFill>
                <a:schemeClr val="tx1"/>
              </a:solidFill>
              <a:latin typeface="Network Rail Sans" panose="02000000040000020004" pitchFamily="2" charset="0"/>
            </a:endParaRPr>
          </a:p>
          <a:p>
            <a:pPr marL="285750" indent="-285750">
              <a:buFont typeface="Arial" panose="020B0604020202020204" pitchFamily="34" charset="0"/>
              <a:buChar char="•"/>
            </a:pPr>
            <a:r>
              <a:rPr lang="en-GB" sz="1700" dirty="0">
                <a:solidFill>
                  <a:schemeClr val="tx1"/>
                </a:solidFill>
                <a:latin typeface="Network Rail Sans" panose="02000000040000020004" pitchFamily="2" charset="0"/>
              </a:rPr>
              <a:t>Step 1) Request new sites via a form on SharePoint (follow link or QR code on picture) </a:t>
            </a:r>
          </a:p>
          <a:p>
            <a:pPr marL="285750" indent="-285750">
              <a:buFont typeface="Arial" panose="020B0604020202020204" pitchFamily="34" charset="0"/>
              <a:buChar char="•"/>
            </a:pPr>
            <a:r>
              <a:rPr lang="en-GB" sz="1700" dirty="0">
                <a:solidFill>
                  <a:schemeClr val="tx1"/>
                </a:solidFill>
                <a:latin typeface="Network Rail Sans" panose="02000000040000020004" pitchFamily="2" charset="0"/>
              </a:rPr>
              <a:t>Step 2) Attach any photos or supporting documents.</a:t>
            </a:r>
          </a:p>
          <a:p>
            <a:endParaRPr lang="en-GB" sz="1700" dirty="0">
              <a:solidFill>
                <a:schemeClr val="tx1"/>
              </a:solidFill>
              <a:latin typeface="Network Rail Sans" panose="02000000040000020004" pitchFamily="2" charset="0"/>
            </a:endParaRPr>
          </a:p>
          <a:p>
            <a:r>
              <a:rPr lang="en-GB" sz="1700" dirty="0">
                <a:solidFill>
                  <a:schemeClr val="tx1"/>
                </a:solidFill>
                <a:latin typeface="Network Rail Sans" panose="02000000040000020004" pitchFamily="2" charset="0"/>
              </a:rPr>
              <a:t>We’ll then review each request with the DU and set the priority. You’ll also be able to visit the SharePoint site and see the current status of the request.   </a:t>
            </a:r>
          </a:p>
          <a:p>
            <a:endParaRPr lang="en-GB" dirty="0"/>
          </a:p>
        </p:txBody>
      </p:sp>
      <p:sp>
        <p:nvSpPr>
          <p:cNvPr id="10" name="TextBox 9">
            <a:extLst>
              <a:ext uri="{FF2B5EF4-FFF2-40B4-BE49-F238E27FC236}">
                <a16:creationId xmlns:a16="http://schemas.microsoft.com/office/drawing/2014/main" id="{2238079C-128D-4728-B624-7BB66314E728}"/>
              </a:ext>
            </a:extLst>
          </p:cNvPr>
          <p:cNvSpPr txBox="1"/>
          <p:nvPr/>
        </p:nvSpPr>
        <p:spPr>
          <a:xfrm>
            <a:off x="1482797" y="6125409"/>
            <a:ext cx="7488832"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Tahoma" panose="020B0604030504040204" pitchFamily="34" charset="0"/>
                <a:cs typeface="Tahoma" panose="020B0604030504040204" pitchFamily="34" charset="0"/>
              </a:rPr>
              <a:t>For more information contact WessexTWS@networkrail.co.uk</a:t>
            </a:r>
          </a:p>
        </p:txBody>
      </p:sp>
      <p:pic>
        <p:nvPicPr>
          <p:cNvPr id="11" name="Picture 4" descr="Image result for information  icon">
            <a:hlinkClick r:id="rId3"/>
            <a:extLst>
              <a:ext uri="{FF2B5EF4-FFF2-40B4-BE49-F238E27FC236}">
                <a16:creationId xmlns:a16="http://schemas.microsoft.com/office/drawing/2014/main" id="{5C0B48A4-F294-4784-8A30-5D8A75C690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529" y="6015072"/>
            <a:ext cx="620784" cy="62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05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fro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1F400290974042B9A503CE12218EDC" ma:contentTypeVersion="12" ma:contentTypeDescription="Create a new document." ma:contentTypeScope="" ma:versionID="3b744547be2f451007b25c3e9733c626">
  <xsd:schema xmlns:xsd="http://www.w3.org/2001/XMLSchema" xmlns:xs="http://www.w3.org/2001/XMLSchema" xmlns:p="http://schemas.microsoft.com/office/2006/metadata/properties" xmlns:ns3="1b9c3b65-a8e1-4122-bbc7-2a19ba1eb34d" xmlns:ns4="1182365e-51d5-46c9-b491-c6cba440cd11" targetNamespace="http://schemas.microsoft.com/office/2006/metadata/properties" ma:root="true" ma:fieldsID="20e0bed00908825f669b47e143867c01" ns3:_="" ns4:_="">
    <xsd:import namespace="1b9c3b65-a8e1-4122-bbc7-2a19ba1eb34d"/>
    <xsd:import namespace="1182365e-51d5-46c9-b491-c6cba440cd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c3b65-a8e1-4122-bbc7-2a19ba1eb3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2365e-51d5-46c9-b491-c6cba440cd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655AB9-DFF2-4238-BFB0-E921EC30E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c3b65-a8e1-4122-bbc7-2a19ba1eb34d"/>
    <ds:schemaRef ds:uri="1182365e-51d5-46c9-b491-c6cba440c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6BC187-73F2-4D7E-BE36-8283305D998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b9c3b65-a8e1-4122-bbc7-2a19ba1eb34d"/>
    <ds:schemaRef ds:uri="http://purl.org/dc/terms/"/>
    <ds:schemaRef ds:uri="1182365e-51d5-46c9-b491-c6cba440cd11"/>
    <ds:schemaRef ds:uri="http://www.w3.org/XML/1998/namespace"/>
    <ds:schemaRef ds:uri="http://purl.org/dc/dcmitype/"/>
  </ds:schemaRefs>
</ds:datastoreItem>
</file>

<file path=customXml/itemProps3.xml><?xml version="1.0" encoding="utf-8"?>
<ds:datastoreItem xmlns:ds="http://schemas.openxmlformats.org/officeDocument/2006/customXml" ds:itemID="{9F604280-C349-44A7-BDD8-3F5FDAFA30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20558</TotalTime>
  <Words>5151</Words>
  <Application>Microsoft Office PowerPoint</Application>
  <PresentationFormat>On-screen Show (4:3)</PresentationFormat>
  <Paragraphs>327</Paragraphs>
  <Slides>23</Slides>
  <Notes>18</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2</vt:i4>
      </vt:variant>
      <vt:variant>
        <vt:lpstr>Slide Titles</vt:lpstr>
      </vt:variant>
      <vt:variant>
        <vt:i4>23</vt:i4>
      </vt:variant>
    </vt:vector>
  </HeadingPairs>
  <TitlesOfParts>
    <vt:vector size="37" baseType="lpstr">
      <vt:lpstr>Arial</vt:lpstr>
      <vt:lpstr>Calibri</vt:lpstr>
      <vt:lpstr>Calibri Light</vt:lpstr>
      <vt:lpstr>Courier New</vt:lpstr>
      <vt:lpstr>Network Rail Sans</vt:lpstr>
      <vt:lpstr>Wingdings</vt:lpstr>
      <vt:lpstr>2_Office Theme</vt:lpstr>
      <vt:lpstr>Blank front cover</vt:lpstr>
      <vt:lpstr>3_Office Theme</vt:lpstr>
      <vt:lpstr>7_Office Theme</vt:lpstr>
      <vt:lpstr>1_Office Theme</vt:lpstr>
      <vt:lpstr>4_Office Theme</vt:lpstr>
      <vt:lpstr>think-cell 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Groom Amy</dc:creator>
  <dc:description>built by www.mediasterling.com</dc:description>
  <cp:lastModifiedBy>Adam Stewardson</cp:lastModifiedBy>
  <cp:revision>30</cp:revision>
  <cp:lastPrinted>2019-06-27T14:00:02Z</cp:lastPrinted>
  <dcterms:created xsi:type="dcterms:W3CDTF">2018-03-02T12:05:12Z</dcterms:created>
  <dcterms:modified xsi:type="dcterms:W3CDTF">2021-07-08T14:37:14Z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0x010100FE1F400290974042B9A503CE12218EDC</vt:lpwstr>
  </property>
  <property fmtid="{D5CDD505-2E9C-101B-9397-08002B2CF9AE}" pid="4" name="MSIP_Label_8577031b-11bc-4db9-b655-7d79027ad570_Enabled">
    <vt:lpwstr>true</vt:lpwstr>
  </property>
  <property fmtid="{D5CDD505-2E9C-101B-9397-08002B2CF9AE}" pid="5" name="MSIP_Label_8577031b-11bc-4db9-b655-7d79027ad570_SetDate">
    <vt:lpwstr>2021-07-08T14:37:14Z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8714af74-2119-425d-a6b3-be2d0564bfc0</vt:lpwstr>
  </property>
  <property fmtid="{D5CDD505-2E9C-101B-9397-08002B2CF9AE}" pid="10" name="MSIP_Label_8577031b-11bc-4db9-b655-7d79027ad570_ContentBits">
    <vt:lpwstr>1</vt:lpwstr>
  </property>
</Properties>
</file>