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 id="2147484119" r:id="rId8"/>
    <p:sldMasterId id="2147484126" r:id="rId9"/>
    <p:sldMasterId id="2147484128" r:id="rId10"/>
  </p:sldMasterIdLst>
  <p:notesMasterIdLst>
    <p:notesMasterId r:id="rId29"/>
  </p:notesMasterIdLst>
  <p:handoutMasterIdLst>
    <p:handoutMasterId r:id="rId30"/>
  </p:handoutMasterIdLst>
  <p:sldIdLst>
    <p:sldId id="2520" r:id="rId11"/>
    <p:sldId id="436" r:id="rId12"/>
    <p:sldId id="1235" r:id="rId13"/>
    <p:sldId id="1256" r:id="rId14"/>
    <p:sldId id="1284" r:id="rId15"/>
    <p:sldId id="1228" r:id="rId16"/>
    <p:sldId id="1276" r:id="rId17"/>
    <p:sldId id="1283" r:id="rId18"/>
    <p:sldId id="437" r:id="rId19"/>
    <p:sldId id="2517" r:id="rId20"/>
    <p:sldId id="1278" r:id="rId21"/>
    <p:sldId id="2518" r:id="rId22"/>
    <p:sldId id="1186" r:id="rId23"/>
    <p:sldId id="1257" r:id="rId24"/>
    <p:sldId id="2516" r:id="rId25"/>
    <p:sldId id="2522" r:id="rId26"/>
    <p:sldId id="1210" r:id="rId27"/>
    <p:sldId id="1194" r:id="rId28"/>
  </p:sldIdLst>
  <p:sldSz cx="9144000" cy="6858000" type="screen4x3"/>
  <p:notesSz cx="6797675" cy="9928225"/>
  <p:custDataLst>
    <p:tags r:id="rId31"/>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2520"/>
            <p14:sldId id="436"/>
            <p14:sldId id="1235"/>
            <p14:sldId id="1256"/>
            <p14:sldId id="1284"/>
            <p14:sldId id="1228"/>
            <p14:sldId id="1276"/>
            <p14:sldId id="1283"/>
            <p14:sldId id="437"/>
            <p14:sldId id="2517"/>
            <p14:sldId id="1278"/>
            <p14:sldId id="2518"/>
            <p14:sldId id="1186"/>
            <p14:sldId id="1257"/>
            <p14:sldId id="2516"/>
            <p14:sldId id="2522"/>
            <p14:sldId id="1210"/>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Capstick" initials="TC" lastIdx="12" clrIdx="0">
    <p:extLst>
      <p:ext uri="{19B8F6BF-5375-455C-9EA6-DF929625EA0E}">
        <p15:presenceInfo xmlns:p15="http://schemas.microsoft.com/office/powerpoint/2012/main" userId="S::tcapstic@networkrail.co.uk::091ad6f2-cf95-4357-ac15-b7ee3880f581" providerId="AD"/>
      </p:ext>
    </p:extLst>
  </p:cmAuthor>
  <p:cmAuthor id="2" name="Achilleus Iheozor-Ejiofor" initials="AI" lastIdx="1" clrIdx="1">
    <p:extLst>
      <p:ext uri="{19B8F6BF-5375-455C-9EA6-DF929625EA0E}">
        <p15:presenceInfo xmlns:p15="http://schemas.microsoft.com/office/powerpoint/2012/main" userId="S::aiejiofo@networkrail.co.uk::5712568b-125a-4fb7-be38-ed1b44786f72" providerId="AD"/>
      </p:ext>
    </p:extLst>
  </p:cmAuthor>
  <p:cmAuthor id="3" name="Andrea De La Mothe" initials="ADLM" lastIdx="5" clrIdx="2">
    <p:extLst>
      <p:ext uri="{19B8F6BF-5375-455C-9EA6-DF929625EA0E}">
        <p15:presenceInfo xmlns:p15="http://schemas.microsoft.com/office/powerpoint/2012/main" userId="S::ADeLaM@networkrail.co.uk::96de3e10-38e9-4135-9e64-2e8a8f816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499"/>
    <a:srgbClr val="A2A2A2"/>
    <a:srgbClr val="D66D2B"/>
    <a:srgbClr val="0000FF"/>
    <a:srgbClr val="452381"/>
    <a:srgbClr val="016BA7"/>
    <a:srgbClr val="FF3399"/>
    <a:srgbClr val="FFFFCC"/>
    <a:srgbClr val="797979"/>
    <a:srgbClr val="CC1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52" autoAdjust="0"/>
  </p:normalViewPr>
  <p:slideViewPr>
    <p:cSldViewPr snapToGrid="0">
      <p:cViewPr varScale="1">
        <p:scale>
          <a:sx n="61" d="100"/>
          <a:sy n="61" d="100"/>
        </p:scale>
        <p:origin x="1440" y="44"/>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448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633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332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Learning points</a:t>
            </a:r>
          </a:p>
          <a:p>
            <a:pPr marL="285750" lvl="0" indent="-285750">
              <a:buFont typeface="Arial" panose="020B0604020202020204" pitchFamily="34" charset="0"/>
              <a:buChar char="•"/>
              <a:defRPr/>
            </a:pPr>
            <a:r>
              <a:rPr lang="en-GB" sz="1200" dirty="0">
                <a:solidFill>
                  <a:prstClr val="black"/>
                </a:solidFill>
                <a:latin typeface="Network Rail Sans" panose="02000000040000020004" pitchFamily="2" charset="0"/>
              </a:rPr>
              <a:t>Why is it important to know the difference between emergency works, urgent reactive/non-emergency unplanned works, and planned works?</a:t>
            </a:r>
          </a:p>
          <a:p>
            <a:pPr marL="285750" lvl="0" indent="-285750">
              <a:buFont typeface="Arial" panose="020B0604020202020204" pitchFamily="34" charset="0"/>
              <a:buChar char="•"/>
              <a:defRPr/>
            </a:pPr>
            <a:r>
              <a:rPr lang="en-GB" sz="1200" dirty="0">
                <a:solidFill>
                  <a:prstClr val="black"/>
                </a:solidFill>
                <a:latin typeface="Network Rail Sans" panose="02000000040000020004" pitchFamily="2" charset="0"/>
              </a:rPr>
              <a:t>How could you play a part in ensuring that your project has appropriate permits, licensing and consent process when necessary?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4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Jodi Picoult in an American writer.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6173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204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0478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98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415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095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260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68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167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4721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1"/>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1"/>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1"/>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1"/>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1"/>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31/08/2021</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1"/>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1"/>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1"/>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1"/>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1"/>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1"/>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1"/>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1"/>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1"/>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1098168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91486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274184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3889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922729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6745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6997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776950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909198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069211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5110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5678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97959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oleObject" Target="../embeddings/oleObject9.bin"/><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9.xml"/><Relationship Id="rId2" Type="http://schemas.openxmlformats.org/officeDocument/2006/relationships/slideLayout" Target="../slideLayouts/slideLayout27.xml"/><Relationship Id="rId16" Type="http://schemas.openxmlformats.org/officeDocument/2006/relationships/tags" Target="../tags/tag18.xml"/><Relationship Id="rId20"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oleObject" Target="../embeddings/oleObject17.bin"/><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5.xml"/><Relationship Id="rId2" Type="http://schemas.openxmlformats.org/officeDocument/2006/relationships/slideLayout" Target="../slideLayouts/slideLayout41.xml"/><Relationship Id="rId16" Type="http://schemas.openxmlformats.org/officeDocument/2006/relationships/tags" Target="../tags/tag34.xml"/><Relationship Id="rId20"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image" Target="../media/image1.emf"/><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3.xml"/><Relationship Id="rId7"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6"/>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15" imgH="416" progId="TCLayout.ActiveDocument.1">
                  <p:embed/>
                </p:oleObj>
              </mc:Choice>
              <mc:Fallback>
                <p:oleObj name="think-cell Slide" r:id="rId18"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15" imgH="416" progId="TCLayout.ActiveDocument.1">
                  <p:embed/>
                </p:oleObj>
              </mc:Choice>
              <mc:Fallback>
                <p:oleObj name="think-cell Slide" r:id="rId18"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6"/>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15" imgH="416" progId="TCLayout.ActiveDocument.1">
                  <p:embed/>
                </p:oleObj>
              </mc:Choice>
              <mc:Fallback>
                <p:oleObj name="think-cell Slide" r:id="rId18"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CAD2AE4-A90A-45D2-89BD-FE5728432597}"/>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1259939"/>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9E5FC487-B5F3-44D2-8F31-264D295DF49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64075422"/>
      </p:ext>
    </p:extLst>
  </p:cSld>
  <p:clrMap bg1="lt1" tx1="dk1" bg2="lt2" tx2="dk2" accent1="accent1" accent2="accent2" accent3="accent3" accent4="accent4" accent5="accent5" accent6="accent6" hlink="hlink" folHlink="folHlink"/>
  <p:sldLayoutIdLst>
    <p:sldLayoutId id="21474841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8816172C-7A2D-49A3-AB5C-CD2BDDE9E550}"/>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84363918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8.xml"/><Relationship Id="rId7" Type="http://schemas.openxmlformats.org/officeDocument/2006/relationships/hyperlink" Target="file:///\\UKRDC3SDC43022\DFSRoot$\SZ\WMAGroups\01%20-%20Route%20IM%20Director%20-%20Wessex\02%20-%20Route%20Safety%20Hour%20Reporting\02%20-%20Route%20Safety%20Hour%20Reporting\Safety%20Cascade%2020-21\P13%202021\NR_L2_OHS_00112%20.pdf"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0.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8.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networkrail.sharepoint.com/sites/SouthernSustainabilityHub/SS%20Document%20Library/Forms/AllItems.aspx?csf=1&amp;web=1&amp;e=h7EDEK&amp;cid=f390517e%2D1f6a%2D4e2f%2D8759%2Dad9d1a457870&amp;RootFolder=%2Fsites%2FSouthernSustainabilityHub%2FSS%20Document%20Library%2FStandard%20RACIs&amp;FolderCTID=0x0120004368259BE334C647A2C91CF061CA4612"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hyperlink" Target="mailto:Rebecca.Jones@networkrail.co.uk" TargetMode="External"/><Relationship Id="rId5" Type="http://schemas.openxmlformats.org/officeDocument/2006/relationships/hyperlink" Target="https://networkrail.sharepoint.com/:b:/s/SouthernSustainabilityHub/EaYNOhEnNP1KhWlPuJRq6q4B8BzE-nyhy0ZFXFimvtKw-g?e=KNGJp6" TargetMode="External"/><Relationship Id="rId4" Type="http://schemas.openxmlformats.org/officeDocument/2006/relationships/hyperlink" Target="https://networkrail.sharepoint.com/:b:/s/SouthernSustainabilityHub/EacahOVaTBFGvCdI1cz8YgkBkiUPezHhQE-rbbSBXZeKpg?e=OrcaV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file:///\\NC2V04FDC01\DFSRoot$\SZ\WMAGroups\01%20-%20Route%20IM%20Director%20-%20Wessex\02%20-%20Route%20Safety%20Hour%20Reporting\02%20-%20Route%20Safety%20Hour%20Reporting\Safety%20Cascade%2021-22\P52122\Samaritans%20Listening%20guide.pdf"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eventbrite.co.uk/e/156066634505"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hyperlink" Target="https://www.eventbrite.co.uk/e/156066311539" TargetMode="External"/><Relationship Id="rId5" Type="http://schemas.openxmlformats.org/officeDocument/2006/relationships/hyperlink" Target="https://www.eventbrite.co.uk/e/155980725549" TargetMode="External"/><Relationship Id="rId4" Type="http://schemas.openxmlformats.org/officeDocument/2006/relationships/hyperlink" Target="https://www.eventbrite.co.uk/e/15594647911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andrine.Laurent@networkrail.co.uk"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hyperlink" Target="file:///\\NC2V04FDC01\DFSRoot$\SZ\WMAGroups\01%20-%20Route%20IM%20Director%20-%20Wessex\02%20-%20Route%20Safety%20Hour%20Reporting\02%20-%20Route%20Safety%20Hour%20Reporting\Safety%20Cascade%2021-22\P52122\Safety-Advice-NRA21-12-Capacitor-failure-at-Waverley-signalling-centre.pdf" TargetMode="External"/><Relationship Id="rId3" Type="http://schemas.openxmlformats.org/officeDocument/2006/relationships/slideLayout" Target="../slideLayouts/slideLayout28.xml"/><Relationship Id="rId7" Type="http://schemas.openxmlformats.org/officeDocument/2006/relationships/hyperlink" Target="file:///\\NC2V04FDC01\DFSRoot$\SZ\WMAGroups\01%20-%20Route%20IM%20Director%20-%20Wessex\02%20-%20Route%20Safety%20Hour%20Reporting\02%20-%20Route%20Safety%20Hour%20Reporting\Safety%20Cascade%2021-22\P52122\Safety-Advice-NRA21-11-Safe-use-of-ballast-brushes.pdf" TargetMode="Externa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emf"/><Relationship Id="rId5" Type="http://schemas.openxmlformats.org/officeDocument/2006/relationships/oleObject" Target="../embeddings/oleObject25.bin"/><Relationship Id="rId10" Type="http://schemas.openxmlformats.org/officeDocument/2006/relationships/image" Target="../media/image17.png"/><Relationship Id="rId4" Type="http://schemas.openxmlformats.org/officeDocument/2006/relationships/notesSlide" Target="../notesSlides/notesSlide17.xml"/><Relationship Id="rId9" Type="http://schemas.openxmlformats.org/officeDocument/2006/relationships/hyperlink" Target="file:///\\NC2V04FDC01\DFSRoot$\SZ\WMAGroups\01%20-%20Route%20IM%20Director%20-%20Wessex\02%20-%20Route%20Safety%20Hour%20Reporting\02%20-%20Route%20Safety%20Hour%20Reporting\Safety%20Cascade%2021-22\P52122\Shared-Learning-NRL21-02-Learning-from-others-A-serious-train-accident-near-mis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8.xml"/><Relationship Id="rId7" Type="http://schemas.openxmlformats.org/officeDocument/2006/relationships/hyperlink" Target="file:///\\NC2V04FDC01\DFSRoot$\SZ\WMAGroups\01%20-%20Route%20IM%20Director%20-%20Wessex\02%20-%20Route%20Safety%20Hour%20Reporting\02%20-%20Route%20Safety%20Hour%20Reporting\Safety%20Cascade%2021-22\P52122\Sheerwater%20powerpoint%20briefing.pptx" TargetMode="Externa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5.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8.xml"/><Relationship Id="rId9" Type="http://schemas.openxmlformats.org/officeDocument/2006/relationships/hyperlink" Target="file:///\\NC2FDC03\DFSRoot$\SZ\WMAGroups\01%20-%20Route%20IM%20Director%20-%20Wessex\02%20-%20Route%20Safety%20Hour%20Reporting\02%20-%20Route%20Safety%20Hour%20Reporting\Safety%20Cascade%2021-22\P52122\Safety%20Bulletin%20Detonator%20Protection%20Placed%20on%20the%20wrong%20lines%20at%20Linford%20Street%20200721.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network-rail.wistia.com/medias/u8nqbvo1dq" TargetMode="External"/><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hyperlink" Target="mailto:martyn.shaftoe@networkrail.co.uk" TargetMode="External"/><Relationship Id="rId5" Type="http://schemas.openxmlformats.org/officeDocument/2006/relationships/hyperlink" Target="file:///\\NC2V04FDC01\DFSRoot$\SZ\WMAGroups\01%20-%20Route%20IM%20Director%20-%20Wessex\02%20-%20Route%20Safety%20Hour%20Reporting\02%20-%20Route%20Safety%20Hour%20Reporting\Safety%20Cascade%2021-22\P52122\Track%20Worker%20Prompt%20Card%20for%20CTLP%20%20Pirbright%20SS%20WX-CLT-PBSS.pptx" TargetMode="External"/><Relationship Id="rId4" Type="http://schemas.openxmlformats.org/officeDocument/2006/relationships/hyperlink" Target="mailto:WessexTWS@networkrail.co.uk" TargetMode="Externa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3" name="Picture 2" descr="Logo&#10;&#10;Description automatically generated">
            <a:extLst>
              <a:ext uri="{FF2B5EF4-FFF2-40B4-BE49-F238E27FC236}">
                <a16:creationId xmlns:a16="http://schemas.microsoft.com/office/drawing/2014/main" id="{5B0EC9D3-1745-47CF-B566-E3B512751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97324"/>
            <a:ext cx="8640959" cy="7985744"/>
          </a:xfrm>
          <a:prstGeom prst="rect">
            <a:avLst/>
          </a:prstGeom>
        </p:spPr>
      </p:pic>
    </p:spTree>
    <p:extLst>
      <p:ext uri="{BB962C8B-B14F-4D97-AF65-F5344CB8AC3E}">
        <p14:creationId xmlns:p14="http://schemas.microsoft.com/office/powerpoint/2010/main" val="247108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05782" y="41096"/>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Workforce 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414557" y="769478"/>
            <a:ext cx="6796857" cy="400110"/>
          </a:xfrm>
          <a:prstGeom prst="rect">
            <a:avLst/>
          </a:prstGeom>
          <a:noFill/>
        </p:spPr>
        <p:txBody>
          <a:bodyPr wrap="square" rtlCol="0">
            <a:spAutoFit/>
          </a:bodyPr>
          <a:lstStyle/>
          <a:p>
            <a:pPr lvl="0">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WorkSafe Procedure NR/L2/OHS/00112 - reminder</a:t>
            </a:r>
            <a:endParaRPr kumimoji="0" lang="en-GB" sz="2000" b="1" i="0" u="none" strike="noStrike" kern="1200" cap="none" spc="0" normalizeH="0" baseline="0" noProof="0" dirty="0">
              <a:ln>
                <a:noFill/>
              </a:ln>
              <a:solidFill>
                <a:srgbClr val="A2A2A2"/>
              </a:solidFill>
              <a:effectLst/>
              <a:uLnTx/>
              <a:uFillTx/>
              <a:latin typeface="Network Rail Sans" panose="02000000040000020004" pitchFamily="2"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1165672" y="6101152"/>
            <a:ext cx="7560840" cy="400110"/>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The WorkSafe Procedure can be found </a:t>
            </a:r>
            <a:r>
              <a:rPr lang="en-GB" sz="2000" b="1" dirty="0">
                <a:solidFill>
                  <a:schemeClr val="bg1"/>
                </a:solidFill>
                <a:latin typeface="Network Rail Sans" panose="02000000040000020004" pitchFamily="2" charset="0"/>
                <a:hlinkClick r:id="rId7" action="ppaction://hlinkfile">
                  <a:extLst>
                    <a:ext uri="{A12FA001-AC4F-418D-AE19-62706E023703}">
                      <ahyp:hlinkClr xmlns:ahyp="http://schemas.microsoft.com/office/drawing/2018/hyperlinkcolor" val="tx"/>
                    </a:ext>
                  </a:extLst>
                </a:hlinkClick>
              </a:rPr>
              <a:t>here</a:t>
            </a:r>
            <a:endParaRPr lang="en-GB" sz="2000" b="1" dirty="0">
              <a:solidFill>
                <a:schemeClr val="bg1"/>
              </a:solidFill>
              <a:latin typeface="Network Rail Sans" panose="02000000040000020004" pitchFamily="2" charset="0"/>
            </a:endParaRPr>
          </a:p>
        </p:txBody>
      </p:sp>
      <p:pic>
        <p:nvPicPr>
          <p:cNvPr id="19" name="Picture 18" descr="Image result for discuss white icon">
            <a:extLst>
              <a:ext uri="{FF2B5EF4-FFF2-40B4-BE49-F238E27FC236}">
                <a16:creationId xmlns:a16="http://schemas.microsoft.com/office/drawing/2014/main" id="{AD53ACD3-4C6F-4296-9CF7-78569F6EB5F3}"/>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27FD0B5-0E0B-4C0C-ABE2-938739C7000D}"/>
              </a:ext>
            </a:extLst>
          </p:cNvPr>
          <p:cNvPicPr/>
          <p:nvPr/>
        </p:nvPicPr>
        <p:blipFill rotWithShape="1">
          <a:blip r:embed="rId9" cstate="print">
            <a:extLst>
              <a:ext uri="{28A0092B-C50C-407E-A947-70E740481C1C}">
                <a14:useLocalDpi xmlns:a14="http://schemas.microsoft.com/office/drawing/2010/main" val="0"/>
              </a:ext>
            </a:extLst>
          </a:blip>
          <a:srcRect l="2556" t="4845" r="2164" b="125"/>
          <a:stretch/>
        </p:blipFill>
        <p:spPr bwMode="auto">
          <a:xfrm>
            <a:off x="6279555" y="1427141"/>
            <a:ext cx="2609214" cy="104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Box 9">
            <a:extLst>
              <a:ext uri="{FF2B5EF4-FFF2-40B4-BE49-F238E27FC236}">
                <a16:creationId xmlns:a16="http://schemas.microsoft.com/office/drawing/2014/main" id="{C63E3EC4-D975-4883-9C80-0CF674EFAE65}"/>
              </a:ext>
            </a:extLst>
          </p:cNvPr>
          <p:cNvSpPr txBox="1"/>
          <p:nvPr/>
        </p:nvSpPr>
        <p:spPr>
          <a:xfrm>
            <a:off x="145660" y="1461298"/>
            <a:ext cx="5916093"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Network Rail Sans" panose="02000000040000020004" pitchFamily="2" charset="0"/>
              </a:rPr>
              <a:t>The WorkSafe Procedure was introduced in 2009 to empower colleagues to raise safety concerns without fear of recrimination</a:t>
            </a:r>
            <a:r>
              <a:rPr kumimoji="0" lang="en-GB" b="0" i="0" u="none" strike="noStrike" kern="0" cap="none" spc="0" normalizeH="0" baseline="0" noProof="0" dirty="0">
                <a:ln>
                  <a:noFill/>
                </a:ln>
                <a:solidFill>
                  <a:prstClr val="black"/>
                </a:solidFill>
                <a:effectLst/>
                <a:uLnTx/>
                <a:uFillTx/>
                <a:latin typeface="Network Rail Sans" panose="02000000040000020004" pitchFamily="2"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black"/>
              </a:solidFill>
              <a:effectLst/>
              <a:uLnTx/>
              <a:uFillTx/>
              <a:latin typeface="Network Rail Sans" panose="02000000040000020004"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Network Rail Sans" panose="02000000040000020004" pitchFamily="2" charset="0"/>
              </a:rPr>
              <a:t>The national standard was recently revised and empowers employees to raise their concerns without the need to feel under pressure to return to work until such times that the cause of the concern has been addressed.</a:t>
            </a:r>
          </a:p>
        </p:txBody>
      </p:sp>
      <p:sp>
        <p:nvSpPr>
          <p:cNvPr id="5" name="Rectangle 4">
            <a:extLst>
              <a:ext uri="{FF2B5EF4-FFF2-40B4-BE49-F238E27FC236}">
                <a16:creationId xmlns:a16="http://schemas.microsoft.com/office/drawing/2014/main" id="{F4560CCF-A091-445F-8A7D-E940F3C405B8}"/>
              </a:ext>
            </a:extLst>
          </p:cNvPr>
          <p:cNvSpPr/>
          <p:nvPr/>
        </p:nvSpPr>
        <p:spPr>
          <a:xfrm>
            <a:off x="145660" y="2672036"/>
            <a:ext cx="8743109" cy="31251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u="sng" kern="0" dirty="0">
                <a:solidFill>
                  <a:prstClr val="black"/>
                </a:solidFill>
                <a:latin typeface="Network Rail Sans" panose="02000000040000020004" pitchFamily="2" charset="0"/>
              </a:rPr>
              <a:t>The Procedure applies to all Network Rail staff and all staff supplied through the Supply Chain Operations, whether frontline or office based.</a:t>
            </a:r>
          </a:p>
          <a:p>
            <a:pPr marL="0" marR="0" lvl="0" indent="0" defTabSz="914400" eaLnBrk="1" fontAlgn="auto" latinLnBrk="0" hangingPunct="1">
              <a:lnSpc>
                <a:spcPct val="100000"/>
              </a:lnSpc>
              <a:spcBef>
                <a:spcPts val="0"/>
              </a:spcBef>
              <a:spcAft>
                <a:spcPts val="0"/>
              </a:spcAft>
              <a:buClrTx/>
              <a:buSzTx/>
              <a:buFontTx/>
              <a:buNone/>
              <a:tabLst/>
              <a:defRPr/>
            </a:pPr>
            <a:endParaRPr lang="en-GB" u="sng" kern="0" dirty="0">
              <a:solidFill>
                <a:prstClr val="black"/>
              </a:solidFill>
              <a:latin typeface="Network Rail Sans" panose="02000000040000020004"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Network Rail Sans" panose="02000000040000020004" pitchFamily="2" charset="0"/>
              </a:rPr>
              <a:t>If you are applying the WorkSafe Procedure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You need to inform Route Control/Supply Chain Organisation Control (SCO) 24/7 and explain why the activity/task has been suspended.</a:t>
            </a: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a:solidFill>
                <a:prstClr val="black"/>
              </a:solidFill>
              <a:latin typeface="Network Rail Sans" panose="02000000040000020004"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Network Rail Sans" panose="02000000040000020004" pitchFamily="2" charset="0"/>
              </a:rPr>
              <a:t>Route Control</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Will create a log reference with the caller and contact the responsible manager (RM) or on call manager (out of hours) and complete section A of the capture form NR/L2/OHS/00112/F01.</a:t>
            </a: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a:solidFill>
                <a:prstClr val="black"/>
              </a:solidFill>
              <a:latin typeface="Network Rail Sans" panose="02000000040000020004"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Network Rail Sans" panose="02000000040000020004" pitchFamily="2" charset="0"/>
              </a:rPr>
              <a:t>Responsible Manager</a:t>
            </a:r>
            <a:endParaRPr lang="en-GB" kern="0" dirty="0">
              <a:solidFill>
                <a:prstClr val="black"/>
              </a:solidFill>
              <a:latin typeface="Network Rail Sans" panose="02000000040000020004" pitchFamily="2"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Will contact the Responsible Person on site to determine if there is a sufficient risk assessment, the system of work is safe and if the activity can be restarted.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If agreement is reached by adding additional controls or amending the safe system of work, the RM will propose a return to work.</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If the RM agrees the activity is unsafe or it is not possible to reach an agreement, the work will cease and work site will be left safe.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The RM will inform the Route Control/SCO 24/7 of the outcome.</a:t>
            </a: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a:solidFill>
                <a:prstClr val="black"/>
              </a:solidFill>
              <a:latin typeface="Network Rail Sans" panose="02000000040000020004"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Network Rail Sans" panose="02000000040000020004" pitchFamily="2" charset="0"/>
              </a:rPr>
              <a:t>Route Control</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kern="0" dirty="0">
                <a:solidFill>
                  <a:prstClr val="black"/>
                </a:solidFill>
                <a:latin typeface="Network Rail Sans" panose="02000000040000020004" pitchFamily="2" charset="0"/>
              </a:rPr>
              <a:t>Will send a copy of the completed capture form NR/L2/OHS/00112/F01 to the reporter and the RM.</a:t>
            </a:r>
          </a:p>
        </p:txBody>
      </p:sp>
    </p:spTree>
    <p:extLst>
      <p:ext uri="{BB962C8B-B14F-4D97-AF65-F5344CB8AC3E}">
        <p14:creationId xmlns:p14="http://schemas.microsoft.com/office/powerpoint/2010/main" val="20525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273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Workforce 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5" y="684632"/>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COVID-19 Update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1165672"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COVID-19 Update</a:t>
            </a:r>
            <a:endPar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AD53ACD3-4C6F-4296-9CF7-78569F6EB5F3}"/>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078B120-4444-4278-B799-EFBF30AC7F07}"/>
              </a:ext>
            </a:extLst>
          </p:cNvPr>
          <p:cNvSpPr/>
          <p:nvPr/>
        </p:nvSpPr>
        <p:spPr>
          <a:xfrm>
            <a:off x="397741" y="1400949"/>
            <a:ext cx="8396401" cy="438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8000"/>
              </a:lnSpc>
              <a:spcAft>
                <a:spcPts val="600"/>
              </a:spcAft>
            </a:pPr>
            <a:r>
              <a:rPr lang="en-GB" sz="1400" dirty="0">
                <a:solidFill>
                  <a:schemeClr val="tx1"/>
                </a:solidFill>
                <a:latin typeface="Network Rail Sans" panose="02000000040000020004" pitchFamily="2" charset="0"/>
              </a:rPr>
              <a:t>From Monday 16 August 2021 (in England), adults who are fully vaccinated (both doses, plus 14 days from the last dose), are exempt from the requirement to self-isolate if they are a contact of a positive case. Instead, we are advised to take a PCR test as soon as possible.  There is no requirement to self-isolate whilst waiting for the results of the PCR test.</a:t>
            </a:r>
          </a:p>
          <a:p>
            <a:pPr>
              <a:lnSpc>
                <a:spcPct val="108000"/>
              </a:lnSpc>
              <a:spcAft>
                <a:spcPts val="600"/>
              </a:spcAft>
            </a:pPr>
            <a:r>
              <a:rPr lang="en-GB" sz="1400" dirty="0">
                <a:solidFill>
                  <a:schemeClr val="tx1"/>
                </a:solidFill>
                <a:latin typeface="Network Rail Sans" panose="02000000040000020004" pitchFamily="2" charset="0"/>
              </a:rPr>
              <a:t>If you are contacted by the Test and Trace contact service and told you are legally required to self-isolate due to a close contact, you must continue to do so.</a:t>
            </a:r>
          </a:p>
          <a:p>
            <a:pPr>
              <a:lnSpc>
                <a:spcPct val="108000"/>
              </a:lnSpc>
              <a:spcAft>
                <a:spcPts val="600"/>
              </a:spcAft>
            </a:pPr>
            <a:r>
              <a:rPr lang="en-GB" sz="1400" dirty="0">
                <a:solidFill>
                  <a:schemeClr val="tx1"/>
                </a:solidFill>
                <a:latin typeface="Network Rail Sans" panose="02000000040000020004" pitchFamily="2" charset="0"/>
              </a:rPr>
              <a:t>If you are not fully vaccinated (and this includes any colleagues who are medically prevented from being vaccinated), you will need to self-isolate following a contact with someone who is positive.</a:t>
            </a:r>
          </a:p>
          <a:p>
            <a:pPr>
              <a:lnSpc>
                <a:spcPct val="108000"/>
              </a:lnSpc>
              <a:spcAft>
                <a:spcPts val="600"/>
              </a:spcAft>
            </a:pPr>
            <a:r>
              <a:rPr lang="en-GB" sz="1400" dirty="0">
                <a:solidFill>
                  <a:schemeClr val="tx1"/>
                </a:solidFill>
                <a:latin typeface="Network Rail Sans" panose="02000000040000020004" pitchFamily="2" charset="0"/>
              </a:rPr>
              <a:t>Even after being vaccinated, we need to remain cautious to protect people around us, particularly those who may have clinical vulnerabilities, by meeting in well ventilated areas, wearing a face covering and washing our hands regularly.</a:t>
            </a:r>
          </a:p>
          <a:p>
            <a:pPr>
              <a:lnSpc>
                <a:spcPct val="108000"/>
              </a:lnSpc>
              <a:spcAft>
                <a:spcPts val="600"/>
              </a:spcAft>
            </a:pPr>
            <a:r>
              <a:rPr lang="en-GB" sz="1400" dirty="0">
                <a:solidFill>
                  <a:schemeClr val="tx1"/>
                </a:solidFill>
                <a:latin typeface="Network Rail Sans" panose="02000000040000020004" pitchFamily="2" charset="0"/>
              </a:rPr>
              <a:t>Wearing a face covering in enclosed spaces is a best practice and is recognised by other employers who are committed to protecting their staff.</a:t>
            </a:r>
          </a:p>
          <a:p>
            <a:endParaRPr lang="en-GB" dirty="0">
              <a:solidFill>
                <a:schemeClr val="tx1"/>
              </a:solidFill>
              <a:latin typeface="Network Rail Sans" panose="02000000040000020004" pitchFamily="2" charset="0"/>
            </a:endParaRPr>
          </a:p>
          <a:p>
            <a:endParaRPr lang="en-GB" dirty="0">
              <a:solidFill>
                <a:schemeClr val="tx1"/>
              </a:solidFill>
              <a:latin typeface="Network Rail Sans" panose="02000000040000020004" pitchFamily="2" charset="0"/>
            </a:endParaRPr>
          </a:p>
          <a:p>
            <a:endParaRPr lang="en-GB" dirty="0">
              <a:solidFill>
                <a:schemeClr val="tx1"/>
              </a:solidFill>
              <a:latin typeface="Network Rail Sans" panose="02000000040000020004" pitchFamily="2" charset="0"/>
            </a:endParaRPr>
          </a:p>
        </p:txBody>
      </p:sp>
      <p:pic>
        <p:nvPicPr>
          <p:cNvPr id="6" name="Picture 5">
            <a:extLst>
              <a:ext uri="{FF2B5EF4-FFF2-40B4-BE49-F238E27FC236}">
                <a16:creationId xmlns:a16="http://schemas.microsoft.com/office/drawing/2014/main" id="{A169DE39-4CE6-46FD-9AB0-3F4A433CE452}"/>
              </a:ext>
            </a:extLst>
          </p:cNvPr>
          <p:cNvPicPr>
            <a:picLocks noChangeAspect="1"/>
          </p:cNvPicPr>
          <p:nvPr/>
        </p:nvPicPr>
        <p:blipFill>
          <a:blip r:embed="rId8"/>
          <a:stretch>
            <a:fillRect/>
          </a:stretch>
        </p:blipFill>
        <p:spPr>
          <a:xfrm>
            <a:off x="6926394" y="4642058"/>
            <a:ext cx="1867748" cy="1245165"/>
          </a:xfrm>
          <a:prstGeom prst="rect">
            <a:avLst/>
          </a:prstGeom>
        </p:spPr>
      </p:pic>
    </p:spTree>
    <p:extLst>
      <p:ext uri="{BB962C8B-B14F-4D97-AF65-F5344CB8AC3E}">
        <p14:creationId xmlns:p14="http://schemas.microsoft.com/office/powerpoint/2010/main" val="92994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273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Workforce 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5" y="684632"/>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Winter Preparedness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1165672"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dirty="0">
                <a:solidFill>
                  <a:prstClr val="white"/>
                </a:solidFill>
                <a:latin typeface="Network Rail Sans" panose="02000000040000020004" pitchFamily="50" charset="0"/>
              </a:rPr>
              <a:t>Are you winter ready?</a:t>
            </a:r>
            <a:endPar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sp>
        <p:nvSpPr>
          <p:cNvPr id="5" name="Rectangle 4">
            <a:extLst>
              <a:ext uri="{FF2B5EF4-FFF2-40B4-BE49-F238E27FC236}">
                <a16:creationId xmlns:a16="http://schemas.microsoft.com/office/drawing/2014/main" id="{F078B120-4444-4278-B799-EFBF30AC7F07}"/>
              </a:ext>
            </a:extLst>
          </p:cNvPr>
          <p:cNvSpPr/>
          <p:nvPr/>
        </p:nvSpPr>
        <p:spPr>
          <a:xfrm>
            <a:off x="3154301" y="1545036"/>
            <a:ext cx="5748499" cy="1730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400" b="1" dirty="0">
                <a:solidFill>
                  <a:schemeClr val="tx1"/>
                </a:solidFill>
                <a:latin typeface="Network Rail Sans" panose="02000000040000020004" pitchFamily="2" charset="0"/>
              </a:rPr>
              <a:t>Winter will soon be upon us, are you and your teams prepared for the inevitable adverse weather?</a:t>
            </a:r>
          </a:p>
          <a:p>
            <a:pPr marL="171450" indent="-171450">
              <a:spcAft>
                <a:spcPts val="600"/>
              </a:spcAft>
              <a:buFont typeface="Arial" panose="020B0604020202020204" pitchFamily="34" charset="0"/>
              <a:buChar char="•"/>
            </a:pPr>
            <a:r>
              <a:rPr lang="en-GB" sz="1400" dirty="0">
                <a:solidFill>
                  <a:schemeClr val="tx1"/>
                </a:solidFill>
                <a:latin typeface="Network Rail Sans" panose="02000000040000020004" pitchFamily="2" charset="0"/>
              </a:rPr>
              <a:t>Do your teams have access to sufficient wet weather PPE?</a:t>
            </a:r>
          </a:p>
          <a:p>
            <a:pPr marL="171450" indent="-171450">
              <a:spcAft>
                <a:spcPts val="600"/>
              </a:spcAft>
              <a:buFont typeface="Arial" panose="020B0604020202020204" pitchFamily="34" charset="0"/>
              <a:buChar char="•"/>
            </a:pPr>
            <a:r>
              <a:rPr lang="en-GB" sz="1400" dirty="0">
                <a:solidFill>
                  <a:schemeClr val="tx1"/>
                </a:solidFill>
                <a:latin typeface="Network Rail Sans" panose="02000000040000020004" pitchFamily="2" charset="0"/>
              </a:rPr>
              <a:t>Are your vehicles winter ready?</a:t>
            </a:r>
          </a:p>
          <a:p>
            <a:pPr marL="171450" indent="-171450">
              <a:spcAft>
                <a:spcPts val="600"/>
              </a:spcAft>
              <a:buFont typeface="Arial" panose="020B0604020202020204" pitchFamily="34" charset="0"/>
              <a:buChar char="•"/>
            </a:pPr>
            <a:r>
              <a:rPr lang="en-GB" sz="1400" dirty="0">
                <a:solidFill>
                  <a:schemeClr val="tx1"/>
                </a:solidFill>
                <a:latin typeface="Network Rail Sans" panose="02000000040000020004" pitchFamily="2" charset="0"/>
              </a:rPr>
              <a:t>Are your depots winter ready?</a:t>
            </a:r>
          </a:p>
          <a:p>
            <a:pPr>
              <a:spcAft>
                <a:spcPts val="600"/>
              </a:spcAft>
            </a:pPr>
            <a:endParaRPr lang="en-GB" dirty="0">
              <a:solidFill>
                <a:schemeClr val="tx1"/>
              </a:solidFill>
              <a:latin typeface="Network Rail Sans" panose="02000000040000020004" pitchFamily="2" charset="0"/>
            </a:endParaRPr>
          </a:p>
          <a:p>
            <a:pPr>
              <a:spcAft>
                <a:spcPts val="600"/>
              </a:spcAft>
            </a:pPr>
            <a:endParaRPr lang="en-GB" dirty="0">
              <a:solidFill>
                <a:schemeClr val="tx1"/>
              </a:solidFill>
              <a:latin typeface="Network Rail Sans" panose="02000000040000020004" pitchFamily="2" charset="0"/>
            </a:endParaRPr>
          </a:p>
          <a:p>
            <a:pPr>
              <a:spcAft>
                <a:spcPts val="600"/>
              </a:spcAft>
            </a:pPr>
            <a:endParaRPr lang="en-GB" dirty="0">
              <a:solidFill>
                <a:schemeClr val="tx1"/>
              </a:solidFill>
              <a:latin typeface="Network Rail Sans" panose="02000000040000020004" pitchFamily="2" charset="0"/>
            </a:endParaRPr>
          </a:p>
        </p:txBody>
      </p:sp>
      <p:sp>
        <p:nvSpPr>
          <p:cNvPr id="11" name="Oval 10">
            <a:extLst>
              <a:ext uri="{FF2B5EF4-FFF2-40B4-BE49-F238E27FC236}">
                <a16:creationId xmlns:a16="http://schemas.microsoft.com/office/drawing/2014/main" id="{B3D5AD3C-B6C4-4621-9ACC-C2F3536C8D1A}"/>
              </a:ext>
            </a:extLst>
          </p:cNvPr>
          <p:cNvSpPr/>
          <p:nvPr/>
        </p:nvSpPr>
        <p:spPr>
          <a:xfrm>
            <a:off x="323528"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D0D4750-AFDF-405B-8D9D-7CA8DB6976F4}"/>
              </a:ext>
            </a:extLst>
          </p:cNvPr>
          <p:cNvSpPr txBox="1"/>
          <p:nvPr/>
        </p:nvSpPr>
        <p:spPr>
          <a:xfrm>
            <a:off x="285516" y="6208136"/>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pic>
        <p:nvPicPr>
          <p:cNvPr id="36866" name="Picture 2" descr="Ireland weather forecast for the coming days - Very cold weather on the way  - Offaly Express">
            <a:extLst>
              <a:ext uri="{FF2B5EF4-FFF2-40B4-BE49-F238E27FC236}">
                <a16:creationId xmlns:a16="http://schemas.microsoft.com/office/drawing/2014/main" id="{3135F267-7C13-4712-9AB2-7752097B40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223" y="1488214"/>
            <a:ext cx="2625290" cy="18440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A390714-6BB5-4C74-BB9A-EFD121017CAA}"/>
              </a:ext>
            </a:extLst>
          </p:cNvPr>
          <p:cNvSpPr/>
          <p:nvPr/>
        </p:nvSpPr>
        <p:spPr>
          <a:xfrm>
            <a:off x="340223" y="3501749"/>
            <a:ext cx="8424000" cy="1831271"/>
          </a:xfrm>
          <a:prstGeom prst="rect">
            <a:avLst/>
          </a:prstGeom>
        </p:spPr>
        <p:txBody>
          <a:bodyPr wrap="square">
            <a:spAutoFit/>
          </a:bodyPr>
          <a:lstStyle/>
          <a:p>
            <a:pPr>
              <a:spcAft>
                <a:spcPts val="600"/>
              </a:spcAft>
            </a:pPr>
            <a:r>
              <a:rPr lang="en-GB" sz="1400" dirty="0">
                <a:solidFill>
                  <a:schemeClr val="tx1"/>
                </a:solidFill>
                <a:latin typeface="Network Rail Sans" panose="02000000040000020004" pitchFamily="2" charset="0"/>
              </a:rPr>
              <a:t>Winter safety advice often tells us things that we know already and apply in our day-to-day life.</a:t>
            </a:r>
          </a:p>
          <a:p>
            <a:pPr>
              <a:spcAft>
                <a:spcPts val="600"/>
              </a:spcAft>
            </a:pPr>
            <a:r>
              <a:rPr lang="en-GB" sz="1400" dirty="0">
                <a:solidFill>
                  <a:schemeClr val="tx1"/>
                </a:solidFill>
                <a:latin typeface="Network Rail Sans" panose="02000000040000020004" pitchFamily="2" charset="0"/>
              </a:rPr>
              <a:t>For example, we all know that pavements and roads will very likely be slippery when the weather is cold and wet and we know to take extra care.</a:t>
            </a:r>
          </a:p>
          <a:p>
            <a:pPr>
              <a:spcAft>
                <a:spcPts val="600"/>
              </a:spcAft>
            </a:pPr>
            <a:r>
              <a:rPr lang="en-GB" sz="1400" dirty="0">
                <a:solidFill>
                  <a:schemeClr val="tx1"/>
                </a:solidFill>
                <a:latin typeface="Network Rail Sans" panose="02000000040000020004" pitchFamily="2" charset="0"/>
              </a:rPr>
              <a:t>But, even though we all know this and it is common sense, more accidents still occur during the winter period as many of us will forget the risks we take when we are in a hurry!</a:t>
            </a:r>
          </a:p>
          <a:p>
            <a:r>
              <a:rPr lang="en-GB" sz="1400" b="1" dirty="0">
                <a:solidFill>
                  <a:schemeClr val="tx1"/>
                </a:solidFill>
                <a:latin typeface="Network Rail Sans" panose="02000000040000020004" pitchFamily="2" charset="0"/>
              </a:rPr>
              <a:t>We need to keep each other safe by looking out for each other and highlighting dangers to make sure we all go home safe every single day. </a:t>
            </a:r>
          </a:p>
        </p:txBody>
      </p:sp>
    </p:spTree>
    <p:extLst>
      <p:ext uri="{BB962C8B-B14F-4D97-AF65-F5344CB8AC3E}">
        <p14:creationId xmlns:p14="http://schemas.microsoft.com/office/powerpoint/2010/main" val="244374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55962"/>
            <a:ext cx="6332433" cy="1307537"/>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endParaRP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772444"/>
            <a:ext cx="6542526" cy="400110"/>
          </a:xfrm>
          <a:prstGeom prst="rect">
            <a:avLst/>
          </a:prstGeom>
          <a:noFill/>
        </p:spPr>
        <p:txBody>
          <a:bodyPr wrap="square" rtlCol="0">
            <a:spAutoFit/>
          </a:bodyPr>
          <a:lstStyle/>
          <a:p>
            <a:pPr lvl="0">
              <a:defRPr/>
            </a:pPr>
            <a:r>
              <a:rPr lang="en-GB" sz="2000" b="1" dirty="0">
                <a:solidFill>
                  <a:prstClr val="white">
                    <a:lumMod val="50000"/>
                  </a:prstClr>
                </a:solidFill>
                <a:latin typeface="Network Rail Sans" panose="02000000040000020004" pitchFamily="50" charset="0"/>
              </a:rPr>
              <a:t>RACI Updates for Environment Standards </a:t>
            </a: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36F79F-62D7-45CD-B59D-EC292253863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20" name="Oval 19">
            <a:extLst>
              <a:ext uri="{FF2B5EF4-FFF2-40B4-BE49-F238E27FC236}">
                <a16:creationId xmlns:a16="http://schemas.microsoft.com/office/drawing/2014/main" id="{525DFE6D-2BFB-4857-BE6B-A4B685A6BAD5}"/>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15F28BF-461C-4C67-878F-B9BD7D35D555}"/>
              </a:ext>
            </a:extLst>
          </p:cNvPr>
          <p:cNvSpPr txBox="1"/>
          <p:nvPr/>
        </p:nvSpPr>
        <p:spPr>
          <a:xfrm>
            <a:off x="1224746" y="6204808"/>
            <a:ext cx="7605878" cy="400110"/>
          </a:xfrm>
          <a:prstGeom prst="rect">
            <a:avLst/>
          </a:prstGeom>
          <a:noFill/>
        </p:spPr>
        <p:txBody>
          <a:bodyPr wrap="square" rtlCol="0">
            <a:spAutoFit/>
          </a:bodyPr>
          <a:lstStyle/>
          <a:p>
            <a:pPr algn="ctr">
              <a:defRPr/>
            </a:pPr>
            <a:r>
              <a:rPr lang="en-GB" sz="2000" b="1" dirty="0">
                <a:solidFill>
                  <a:schemeClr val="bg1"/>
                </a:solidFill>
                <a:latin typeface="Network Rail Sans" panose="02000000040000020004" pitchFamily="2" charset="0"/>
              </a:rPr>
              <a:t>The applicable RACIs can also be found directly using this </a:t>
            </a:r>
            <a:r>
              <a:rPr lang="en-GB" sz="2000" b="1" dirty="0">
                <a:solidFill>
                  <a:schemeClr val="bg1"/>
                </a:solidFill>
                <a:latin typeface="Network Rail Sans" panose="02000000040000020004" pitchFamily="2" charset="0"/>
                <a:hlinkClick r:id="rId3">
                  <a:extLst>
                    <a:ext uri="{A12FA001-AC4F-418D-AE19-62706E023703}">
                      <ahyp:hlinkClr xmlns:ahyp="http://schemas.microsoft.com/office/drawing/2018/hyperlinkcolor" val="tx"/>
                    </a:ext>
                  </a:extLst>
                </a:hlinkClick>
              </a:rPr>
              <a:t>Link.</a:t>
            </a:r>
            <a:endParaRPr lang="en-GB" sz="2000" b="1" dirty="0">
              <a:solidFill>
                <a:schemeClr val="bg1"/>
              </a:solidFill>
              <a:latin typeface="Network Rail Sans" panose="02000000040000020004" pitchFamily="2" charset="0"/>
            </a:endParaRPr>
          </a:p>
        </p:txBody>
      </p:sp>
      <p:graphicFrame>
        <p:nvGraphicFramePr>
          <p:cNvPr id="8" name="Table 7">
            <a:extLst>
              <a:ext uri="{FF2B5EF4-FFF2-40B4-BE49-F238E27FC236}">
                <a16:creationId xmlns:a16="http://schemas.microsoft.com/office/drawing/2014/main" id="{7BB3D3F8-AB94-4DEE-9770-7DDB4957CE69}"/>
              </a:ext>
            </a:extLst>
          </p:cNvPr>
          <p:cNvGraphicFramePr>
            <a:graphicFrameLocks noGrp="1"/>
          </p:cNvGraphicFramePr>
          <p:nvPr/>
        </p:nvGraphicFramePr>
        <p:xfrm>
          <a:off x="3779912" y="1484784"/>
          <a:ext cx="5112568" cy="4171161"/>
        </p:xfrm>
        <a:graphic>
          <a:graphicData uri="http://schemas.openxmlformats.org/drawingml/2006/table">
            <a:tbl>
              <a:tblPr>
                <a:tableStyleId>{5C22544A-7EE6-4342-B048-85BDC9FD1C3A}</a:tableStyleId>
              </a:tblPr>
              <a:tblGrid>
                <a:gridCol w="2520280">
                  <a:extLst>
                    <a:ext uri="{9D8B030D-6E8A-4147-A177-3AD203B41FA5}">
                      <a16:colId xmlns:a16="http://schemas.microsoft.com/office/drawing/2014/main" val="3277602281"/>
                    </a:ext>
                  </a:extLst>
                </a:gridCol>
                <a:gridCol w="2592288">
                  <a:extLst>
                    <a:ext uri="{9D8B030D-6E8A-4147-A177-3AD203B41FA5}">
                      <a16:colId xmlns:a16="http://schemas.microsoft.com/office/drawing/2014/main" val="1770096914"/>
                    </a:ext>
                  </a:extLst>
                </a:gridCol>
              </a:tblGrid>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dirty="0">
                          <a:solidFill>
                            <a:schemeClr val="tx1"/>
                          </a:solidFill>
                        </a:rPr>
                        <a:t>NR/L2/ENV/120 Waste Management</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u="none" strike="noStrike" dirty="0">
                          <a:effectLst/>
                        </a:rPr>
                        <a:t>Maintenance &amp; Operations Job Roles</a:t>
                      </a:r>
                      <a:endParaRPr lang="en-GB" sz="1050" b="1" i="0" u="none" strike="noStrike" dirty="0">
                        <a:solidFill>
                          <a:srgbClr val="000000"/>
                        </a:solidFill>
                        <a:effectLst/>
                        <a:latin typeface="Network Rail Sans" panose="02000000040000020004" pitchFamily="2" charset="0"/>
                      </a:endParaRPr>
                    </a:p>
                  </a:txBody>
                  <a:tcPr marL="9525" marR="9525" marT="9525" marB="0" anchor="ctr">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dirty="0">
                          <a:solidFill>
                            <a:schemeClr val="tx1"/>
                          </a:solidFill>
                        </a:rPr>
                        <a:t>NR/L2/ENV/121: Managing the environmental &amp; social impacts of noise &amp; vibration</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u="none" strike="noStrike" dirty="0">
                          <a:effectLst/>
                        </a:rPr>
                        <a:t>Maintenance Roles</a:t>
                      </a:r>
                      <a:endParaRPr lang="en-GB" sz="1050" b="1" i="0" u="none" strike="noStrike" dirty="0">
                        <a:solidFill>
                          <a:srgbClr val="000000"/>
                        </a:solidFill>
                        <a:effectLst/>
                        <a:latin typeface="Network Rail Sans" panose="02000000040000020004" pitchFamily="2" charset="0"/>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4247260109"/>
                  </a:ext>
                </a:extLst>
              </a:tr>
              <a:tr h="190500">
                <a:tc>
                  <a:txBody>
                    <a:bodyPr/>
                    <a:lstStyle/>
                    <a:p>
                      <a:pPr algn="l" fontAlgn="b"/>
                      <a:r>
                        <a:rPr lang="en-GB" sz="900" u="none" strike="noStrike" dirty="0">
                          <a:effectLst/>
                        </a:rPr>
                        <a:t>Area Services Manager (Kent and Sussex)</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Community Relations Executive</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4040631054"/>
                  </a:ext>
                </a:extLst>
              </a:tr>
              <a:tr h="184011">
                <a:tc>
                  <a:txBody>
                    <a:bodyPr/>
                    <a:lstStyle/>
                    <a:p>
                      <a:pPr algn="l" fontAlgn="b"/>
                      <a:r>
                        <a:rPr lang="en-GB" sz="900" u="none" strike="noStrike" dirty="0">
                          <a:effectLst/>
                        </a:rPr>
                        <a:t>Environment Specialist </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Community Relations Manager</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2136830134"/>
                  </a:ext>
                </a:extLst>
              </a:tr>
              <a:tr h="209535">
                <a:tc>
                  <a:txBody>
                    <a:bodyPr/>
                    <a:lstStyle/>
                    <a:p>
                      <a:pPr algn="l" fontAlgn="b"/>
                      <a:r>
                        <a:rPr lang="en-GB" sz="900" u="none" strike="noStrike" dirty="0">
                          <a:effectLst/>
                        </a:rPr>
                        <a:t>Head of Legal (Southern)</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Environment Specialist </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480951857"/>
                  </a:ext>
                </a:extLst>
              </a:tr>
              <a:tr h="190500">
                <a:tc>
                  <a:txBody>
                    <a:bodyPr/>
                    <a:lstStyle/>
                    <a:p>
                      <a:pPr algn="l" fontAlgn="b"/>
                      <a:r>
                        <a:rPr lang="en-GB" sz="900" u="none" strike="noStrike" dirty="0">
                          <a:effectLst/>
                        </a:rPr>
                        <a:t>Head of Route QHSE</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Finance Director</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2306699234"/>
                  </a:ext>
                </a:extLst>
              </a:tr>
              <a:tr h="190500">
                <a:tc>
                  <a:txBody>
                    <a:bodyPr/>
                    <a:lstStyle/>
                    <a:p>
                      <a:pPr algn="l" fontAlgn="b"/>
                      <a:r>
                        <a:rPr lang="en-GB" sz="900" u="none" strike="noStrike" dirty="0">
                          <a:effectLst/>
                        </a:rPr>
                        <a:t>Infrastructure Director </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Head of Legal (Southern)</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064561523"/>
                  </a:ext>
                </a:extLst>
              </a:tr>
              <a:tr h="190500">
                <a:tc>
                  <a:txBody>
                    <a:bodyPr/>
                    <a:lstStyle/>
                    <a:p>
                      <a:pPr algn="l" fontAlgn="b"/>
                      <a:r>
                        <a:rPr lang="en-GB" sz="900" u="none" strike="noStrike" dirty="0">
                          <a:effectLst/>
                        </a:rPr>
                        <a:t>IMDM </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Head of Route QHSE</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097063058"/>
                  </a:ext>
                </a:extLst>
              </a:tr>
              <a:tr h="190500">
                <a:tc>
                  <a:txBody>
                    <a:bodyPr/>
                    <a:lstStyle/>
                    <a:p>
                      <a:pPr algn="l" fontAlgn="b"/>
                      <a:r>
                        <a:rPr lang="en-GB" sz="900" u="none" strike="noStrike">
                          <a:effectLst/>
                        </a:rPr>
                        <a:t>Infrastructure Maintenance Engineer</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Head of Stakeholder Engagement</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645322606"/>
                  </a:ext>
                </a:extLst>
              </a:tr>
              <a:tr h="190500">
                <a:tc>
                  <a:txBody>
                    <a:bodyPr/>
                    <a:lstStyle/>
                    <a:p>
                      <a:pPr algn="l" fontAlgn="b"/>
                      <a:r>
                        <a:rPr lang="fr-FR" sz="900" u="none" strike="noStrike" dirty="0">
                          <a:effectLst/>
                        </a:rPr>
                        <a:t>Infrastructure Maintenance Services Manager </a:t>
                      </a:r>
                      <a:endParaRPr lang="fr-FR"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Infrastructure Director </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2927287263"/>
                  </a:ext>
                </a:extLst>
              </a:tr>
              <a:tr h="190500">
                <a:tc>
                  <a:txBody>
                    <a:bodyPr/>
                    <a:lstStyle/>
                    <a:p>
                      <a:pPr algn="l" fontAlgn="b"/>
                      <a:r>
                        <a:rPr lang="en-GB" sz="900" u="none" strike="noStrike">
                          <a:effectLst/>
                        </a:rPr>
                        <a:t>Logistics Coordinator</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Infrastructure Maintenance Engineer</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3958172851"/>
                  </a:ext>
                </a:extLst>
              </a:tr>
              <a:tr h="190500">
                <a:tc>
                  <a:txBody>
                    <a:bodyPr/>
                    <a:lstStyle/>
                    <a:p>
                      <a:pPr algn="l" fontAlgn="b"/>
                      <a:r>
                        <a:rPr lang="en-GB" sz="900" u="none" strike="noStrike">
                          <a:effectLst/>
                        </a:rPr>
                        <a:t>Maintenance Protection Coordinator</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IMDM </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4212290749"/>
                  </a:ext>
                </a:extLst>
              </a:tr>
              <a:tr h="190500">
                <a:tc>
                  <a:txBody>
                    <a:bodyPr/>
                    <a:lstStyle/>
                    <a:p>
                      <a:pPr algn="l" fontAlgn="b"/>
                      <a:r>
                        <a:rPr lang="en-GB" sz="900" u="none" strike="noStrike">
                          <a:effectLst/>
                        </a:rPr>
                        <a:t>Regional environmental manager</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Infrastructure Liability and Contracts Manager</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3329700150"/>
                  </a:ext>
                </a:extLst>
              </a:tr>
              <a:tr h="190500">
                <a:tc>
                  <a:txBody>
                    <a:bodyPr/>
                    <a:lstStyle/>
                    <a:p>
                      <a:pPr algn="l" fontAlgn="b"/>
                      <a:r>
                        <a:rPr lang="en-GB" sz="900" u="none" strike="noStrike">
                          <a:effectLst/>
                        </a:rPr>
                        <a:t>Route Crime Team</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Legal Counsel (Southern)</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86988108"/>
                  </a:ext>
                </a:extLst>
              </a:tr>
              <a:tr h="190500">
                <a:tc>
                  <a:txBody>
                    <a:bodyPr/>
                    <a:lstStyle/>
                    <a:p>
                      <a:pPr algn="l" fontAlgn="b"/>
                      <a:r>
                        <a:rPr lang="en-GB" sz="900" u="none" strike="noStrike">
                          <a:effectLst/>
                        </a:rPr>
                        <a:t>Section Manager</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Maintenance Protection Coordinator</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048076486"/>
                  </a:ext>
                </a:extLst>
              </a:tr>
              <a:tr h="190500">
                <a:tc>
                  <a:txBody>
                    <a:bodyPr/>
                    <a:lstStyle/>
                    <a:p>
                      <a:pPr algn="l" fontAlgn="b"/>
                      <a:r>
                        <a:rPr lang="en-GB" sz="900" u="none" strike="noStrike">
                          <a:effectLst/>
                        </a:rPr>
                        <a:t>Senior Procurement Manager (Regions)</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Section Manager</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005568028"/>
                  </a:ext>
                </a:extLst>
              </a:tr>
              <a:tr h="190500">
                <a:tc>
                  <a:txBody>
                    <a:bodyPr/>
                    <a:lstStyle/>
                    <a:p>
                      <a:pPr algn="l" fontAlgn="b"/>
                      <a:r>
                        <a:rPr lang="en-GB" sz="900" u="none" strike="noStrike" dirty="0">
                          <a:effectLst/>
                        </a:rPr>
                        <a:t>Stores Coordinator</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Senior Procurement Manager (Regions)</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2508309156"/>
                  </a:ext>
                </a:extLst>
              </a:tr>
              <a:tr h="190500">
                <a:tc>
                  <a:txBody>
                    <a:bodyPr/>
                    <a:lstStyle/>
                    <a:p>
                      <a:pPr algn="l" fontAlgn="b"/>
                      <a:r>
                        <a:rPr lang="en-GB" sz="900" u="none" strike="noStrike">
                          <a:effectLst/>
                        </a:rPr>
                        <a:t>Technical Authority Environment Management Systems Manager </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r>
                        <a:rPr lang="en-GB" sz="900" u="none" strike="noStrike" dirty="0">
                          <a:effectLst/>
                        </a:rPr>
                        <a:t>WHSEA</a:t>
                      </a:r>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987880907"/>
                  </a:ext>
                </a:extLst>
              </a:tr>
              <a:tr h="38075">
                <a:tc>
                  <a:txBody>
                    <a:bodyPr/>
                    <a:lstStyle/>
                    <a:p>
                      <a:pPr algn="l" fontAlgn="b"/>
                      <a:r>
                        <a:rPr lang="en-GB" sz="900" u="none" strike="noStrike" dirty="0">
                          <a:effectLst/>
                        </a:rPr>
                        <a:t>WHSEA</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endParaRPr lang="en-GB" sz="900" dirty="0"/>
                    </a:p>
                  </a:txBody>
                  <a:tcPr marL="9525" marR="9525" marT="9525" marB="0" anchor="b"/>
                </a:tc>
                <a:extLst>
                  <a:ext uri="{0D108BD9-81ED-4DB2-BD59-A6C34878D82A}">
                    <a16:rowId xmlns:a16="http://schemas.microsoft.com/office/drawing/2014/main" val="1806914142"/>
                  </a:ext>
                </a:extLst>
              </a:tr>
              <a:tr h="190500">
                <a:tc>
                  <a:txBody>
                    <a:bodyPr/>
                    <a:lstStyle/>
                    <a:p>
                      <a:pPr algn="l" fontAlgn="b"/>
                      <a:r>
                        <a:rPr lang="en-GB" sz="900" u="none" strike="noStrike">
                          <a:effectLst/>
                        </a:rPr>
                        <a:t>Head of Operations Delivery</a:t>
                      </a:r>
                      <a:endParaRPr lang="en-GB" sz="900" b="1" i="0" u="none" strike="noStrike">
                        <a:solidFill>
                          <a:srgbClr val="000000"/>
                        </a:solidFill>
                        <a:effectLst/>
                        <a:latin typeface="Network Rail Sans" panose="02000000040000020004" pitchFamily="2" charset="0"/>
                      </a:endParaRPr>
                    </a:p>
                  </a:txBody>
                  <a:tcPr marL="9525" marR="9525" marT="9525" marB="0" anchor="b"/>
                </a:tc>
                <a:tc>
                  <a:txBody>
                    <a:bodyPr/>
                    <a:lstStyle/>
                    <a:p>
                      <a:pPr algn="l" fontAlgn="b"/>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3478579201"/>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u="none" strike="noStrike" dirty="0">
                          <a:effectLst/>
                        </a:rPr>
                        <a:t>Operations Manager (Local and Mobile)</a:t>
                      </a:r>
                      <a:endParaRPr lang="en-GB" sz="900" b="1" i="0" u="none" strike="noStrike" dirty="0">
                        <a:solidFill>
                          <a:srgbClr val="000000"/>
                        </a:solidFill>
                        <a:effectLst/>
                        <a:latin typeface="Network Rail Sans" panose="02000000040000020004" pitchFamily="2" charset="0"/>
                      </a:endParaRPr>
                    </a:p>
                  </a:txBody>
                  <a:tcPr marL="9525" marR="9525" marT="9525" marB="0" anchor="b"/>
                </a:tc>
                <a:tc>
                  <a:txBody>
                    <a:bodyPr/>
                    <a:lstStyle/>
                    <a:p>
                      <a:pPr algn="l" fontAlgn="b"/>
                      <a:endParaRPr lang="en-GB" sz="900" b="1" i="0" u="none" strike="noStrike" dirty="0">
                        <a:solidFill>
                          <a:srgbClr val="000000"/>
                        </a:solidFill>
                        <a:effectLst/>
                        <a:latin typeface="Network Rail Sans" panose="02000000040000020004" pitchFamily="2" charset="0"/>
                      </a:endParaRPr>
                    </a:p>
                  </a:txBody>
                  <a:tcPr marL="9525" marR="9525" marT="9525" marB="0" anchor="b"/>
                </a:tc>
                <a:extLst>
                  <a:ext uri="{0D108BD9-81ED-4DB2-BD59-A6C34878D82A}">
                    <a16:rowId xmlns:a16="http://schemas.microsoft.com/office/drawing/2014/main" val="138377204"/>
                  </a:ext>
                </a:extLst>
              </a:tr>
            </a:tbl>
          </a:graphicData>
        </a:graphic>
      </p:graphicFrame>
      <p:sp>
        <p:nvSpPr>
          <p:cNvPr id="9" name="TextBox 8">
            <a:extLst>
              <a:ext uri="{FF2B5EF4-FFF2-40B4-BE49-F238E27FC236}">
                <a16:creationId xmlns:a16="http://schemas.microsoft.com/office/drawing/2014/main" id="{E77875EF-B8E0-466E-986E-D26A396C637F}"/>
              </a:ext>
            </a:extLst>
          </p:cNvPr>
          <p:cNvSpPr txBox="1"/>
          <p:nvPr/>
        </p:nvSpPr>
        <p:spPr>
          <a:xfrm>
            <a:off x="323527" y="1352383"/>
            <a:ext cx="3323799" cy="44936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2" charset="0"/>
              </a:rPr>
              <a:t>The following environmental standards have been updated and have revised RACIs.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 b="1" i="0" u="none" strike="noStrike" kern="1200" cap="none" spc="0" normalizeH="0" baseline="0" noProof="0" dirty="0">
              <a:ln>
                <a:noFill/>
              </a:ln>
              <a:solidFill>
                <a:prstClr val="black"/>
              </a:solidFill>
              <a:effectLst/>
              <a:uLnTx/>
              <a:uFillTx/>
              <a:latin typeface="Network Rail Sans" panose="02000000040000020004" pitchFamily="2" charset="0"/>
            </a:endParaRPr>
          </a:p>
          <a:p>
            <a:pPr marL="171450" marR="0" lvl="0" indent="-171450" algn="l" defTabSz="914400" rtl="0" eaLnBrk="0" fontAlgn="base" latinLnBrk="0" hangingPunct="0">
              <a:lnSpc>
                <a:spcPct val="104000"/>
              </a:lnSpc>
              <a:spcBef>
                <a:spcPct val="0"/>
              </a:spcBef>
              <a:spcAft>
                <a:spcPts val="4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Network Rail Sans" panose="02000000040000020004" pitchFamily="2" charset="0"/>
              </a:rPr>
              <a:t>NR/L2/ENV/120 Waste Management</a:t>
            </a:r>
          </a:p>
          <a:p>
            <a:pPr marL="171450" marR="0" lvl="0" indent="-171450" algn="l" defTabSz="914400" rtl="0" eaLnBrk="0" fontAlgn="base" latinLnBrk="0" hangingPunct="0">
              <a:lnSpc>
                <a:spcPct val="104000"/>
              </a:lnSpc>
              <a:spcBef>
                <a:spcPct val="0"/>
              </a:spcBef>
              <a:spcAft>
                <a:spcPts val="4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Network Rail Sans" panose="02000000040000020004" pitchFamily="2" charset="0"/>
              </a:rPr>
              <a:t>NR/L2/ENV/121: Managing the environmental &amp; social impacts of noise &amp; vibration</a:t>
            </a:r>
          </a:p>
          <a:p>
            <a:pPr marL="0" marR="0" lvl="0" indent="0" algn="l" defTabSz="914400" rtl="0" eaLnBrk="0" fontAlgn="base" latinLnBrk="0" hangingPunct="0">
              <a:lnSpc>
                <a:spcPct val="104000"/>
              </a:lnSpc>
              <a:spcBef>
                <a:spcPct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2" charset="0"/>
              </a:rPr>
              <a:t>If your job role is listed on the right, please review the applicable change summary linked below or review the standard itself via the standards page.</a:t>
            </a:r>
            <a:endParaRPr kumimoji="0" lang="en-GB" sz="1200" b="1" i="0" u="none" strike="noStrike" kern="1200" cap="none" spc="0" normalizeH="0" baseline="0" noProof="0" dirty="0">
              <a:ln>
                <a:noFill/>
              </a:ln>
              <a:solidFill>
                <a:prstClr val="black"/>
              </a:solidFill>
              <a:effectLst/>
              <a:uLnTx/>
              <a:uFillTx/>
              <a:latin typeface="Network Rail Sans" panose="02000000040000020004" pitchFamily="2" charset="0"/>
            </a:endParaRPr>
          </a:p>
          <a:p>
            <a:pPr marL="171450" marR="0" lvl="0" indent="-171450" algn="l" defTabSz="914400" rtl="0" eaLnBrk="0" fontAlgn="base" latinLnBrk="0" hangingPunct="0">
              <a:lnSpc>
                <a:spcPct val="104000"/>
              </a:lnSpc>
              <a:spcBef>
                <a:spcPct val="0"/>
              </a:spcBef>
              <a:spcAft>
                <a:spcPts val="600"/>
              </a:spcAft>
              <a:buClrTx/>
              <a:buSzTx/>
              <a:buFont typeface="Arial" panose="020B0604020202020204" pitchFamily="34" charset="0"/>
              <a:buChar char="•"/>
              <a:tabLst/>
              <a:defRPr/>
            </a:pPr>
            <a:r>
              <a:rPr kumimoji="0" lang="en-GB" sz="1200" b="0" i="0" u="sng" strike="noStrike" kern="1200" cap="none" spc="0" normalizeH="0" baseline="0" noProof="0" dirty="0">
                <a:ln>
                  <a:noFill/>
                </a:ln>
                <a:solidFill>
                  <a:srgbClr val="0070C0"/>
                </a:solidFill>
                <a:effectLst/>
                <a:uLnTx/>
                <a:uFillTx/>
                <a:latin typeface="Network Rail Sans" panose="02000000040000020004" pitchFamily="2" charset="0"/>
                <a:hlinkClick r:id="rId4"/>
              </a:rPr>
              <a:t>Change Summary for NR/L2/ENV/120 Waste Management</a:t>
            </a:r>
            <a:endParaRPr kumimoji="0" lang="en-GB" sz="1200" b="0" i="0" u="sng" strike="noStrike" kern="1200" cap="none" spc="0" normalizeH="0" baseline="0" noProof="0" dirty="0">
              <a:ln>
                <a:noFill/>
              </a:ln>
              <a:solidFill>
                <a:srgbClr val="0070C0"/>
              </a:solidFill>
              <a:effectLst/>
              <a:uLnTx/>
              <a:uFillTx/>
              <a:latin typeface="Network Rail Sans" panose="02000000040000020004" pitchFamily="2" charset="0"/>
            </a:endParaRPr>
          </a:p>
          <a:p>
            <a:pPr marL="171450" marR="0" lvl="0" indent="-171450" algn="l" defTabSz="914400" rtl="0" eaLnBrk="0" fontAlgn="base" latinLnBrk="0" hangingPunct="0">
              <a:lnSpc>
                <a:spcPct val="104000"/>
              </a:lnSpc>
              <a:spcBef>
                <a:spcPct val="0"/>
              </a:spcBef>
              <a:spcAft>
                <a:spcPts val="600"/>
              </a:spcAft>
              <a:buClrTx/>
              <a:buSzTx/>
              <a:buFont typeface="Arial" panose="020B0604020202020204" pitchFamily="34" charset="0"/>
              <a:buChar char="•"/>
              <a:tabLst/>
              <a:defRPr/>
            </a:pPr>
            <a:r>
              <a:rPr kumimoji="0" lang="en-GB" sz="1200" b="0" i="0" u="sng" strike="noStrike" kern="1200" cap="none" spc="0" normalizeH="0" baseline="0" noProof="0" dirty="0">
                <a:ln>
                  <a:noFill/>
                </a:ln>
                <a:solidFill>
                  <a:srgbClr val="0070C0"/>
                </a:solidFill>
                <a:effectLst/>
                <a:uLnTx/>
                <a:uFillTx/>
                <a:latin typeface="Network Rail Sans" panose="02000000040000020004" pitchFamily="2" charset="0"/>
                <a:hlinkClick r:id="rId5"/>
              </a:rPr>
              <a:t>Change Summary for NR/L2/ENV/121: Managing the environmental &amp; social impacts of noise &amp; vibration</a:t>
            </a:r>
            <a:endParaRPr kumimoji="0" lang="en-GB" sz="1200" b="1" i="0" u="sng" strike="noStrike" kern="1200" cap="none" spc="0" normalizeH="0" baseline="0" noProof="0" dirty="0">
              <a:ln>
                <a:noFill/>
              </a:ln>
              <a:solidFill>
                <a:prstClr val="black"/>
              </a:solidFill>
              <a:effectLst/>
              <a:uLnTx/>
              <a:uFillTx/>
              <a:latin typeface="Network Rail Sans" panose="02000000040000020004" pitchFamily="2" charset="0"/>
            </a:endParaRPr>
          </a:p>
          <a:p>
            <a:pPr lvl="0">
              <a:lnSpc>
                <a:spcPct val="104000"/>
              </a:lnSpc>
              <a:spcAft>
                <a:spcPts val="600"/>
              </a:spcAft>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2" charset="0"/>
              </a:rPr>
              <a:t>Initial awareness briefings have taken place for some roles however, further will be available towards the end of the year. If guidance is needed prior to this please contact the Wessex Route Environment Specialist</a:t>
            </a:r>
            <a:r>
              <a:rPr lang="en-GB" sz="1200" dirty="0">
                <a:solidFill>
                  <a:prstClr val="black"/>
                </a:solidFill>
                <a:latin typeface="Network Rail Sans" panose="02000000040000020004" pitchFamily="2" charset="0"/>
              </a:rPr>
              <a:t> - </a:t>
            </a:r>
            <a:r>
              <a:rPr lang="es-ES" sz="1200" dirty="0">
                <a:solidFill>
                  <a:prstClr val="black"/>
                </a:solidFill>
                <a:latin typeface="Network Rail Sans" panose="02000000040000020004" pitchFamily="2" charset="0"/>
                <a:hlinkClick r:id="rId6"/>
              </a:rPr>
              <a:t>Rebecca.Jones@networkrail.co.uk</a:t>
            </a:r>
            <a:endParaRPr lang="es-ES" sz="1200" dirty="0">
              <a:solidFill>
                <a:prstClr val="black"/>
              </a:solidFill>
              <a:latin typeface="Network Rail Sans" panose="02000000040000020004" pitchFamily="2" charset="0"/>
            </a:endParaRPr>
          </a:p>
        </p:txBody>
      </p:sp>
    </p:spTree>
    <p:extLst>
      <p:ext uri="{BB962C8B-B14F-4D97-AF65-F5344CB8AC3E}">
        <p14:creationId xmlns:p14="http://schemas.microsoft.com/office/powerpoint/2010/main" val="200501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74548" y="47708"/>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6" name="Rectangle 15">
            <a:extLst>
              <a:ext uri="{FF2B5EF4-FFF2-40B4-BE49-F238E27FC236}">
                <a16:creationId xmlns:a16="http://schemas.microsoft.com/office/drawing/2014/main" id="{3E6AC094-096E-428A-AA8C-11766B33E151}"/>
              </a:ext>
            </a:extLst>
          </p:cNvPr>
          <p:cNvSpPr/>
          <p:nvPr/>
        </p:nvSpPr>
        <p:spPr>
          <a:xfrm>
            <a:off x="2293339" y="6146516"/>
            <a:ext cx="5347491"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dirty="0">
                <a:solidFill>
                  <a:schemeClr val="bg1"/>
                </a:solidFill>
                <a:latin typeface="Network Rail Sans" panose="02000000040000020004" pitchFamily="2" charset="0"/>
                <a:cs typeface="Times New Roman" panose="02020603050405020304" pitchFamily="18" charset="0"/>
              </a:rPr>
              <a:t>Samaritans Listening Guide can be found </a:t>
            </a:r>
            <a:r>
              <a:rPr lang="en-GB" sz="2000" b="1" dirty="0">
                <a:solidFill>
                  <a:schemeClr val="bg1"/>
                </a:solidFill>
                <a:latin typeface="Network Rail Sans" panose="02000000040000020004" pitchFamily="2"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here</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2" charset="0"/>
              <a:cs typeface="Times New Roman" panose="02020603050405020304" pitchFamily="18" charset="0"/>
            </a:endParaRP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6332433"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bg1">
                    <a:lumMod val="50000"/>
                  </a:schemeClr>
                </a:solidFill>
                <a:latin typeface="Network Rail Sans" panose="02000000040000020004" pitchFamily="2" charset="0"/>
              </a:rPr>
              <a:t>September – Connecting with Others </a:t>
            </a:r>
            <a:endPar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ndParaRPr>
          </a:p>
        </p:txBody>
      </p:sp>
      <p:pic>
        <p:nvPicPr>
          <p:cNvPr id="21" name="Picture 20" descr="Image result for discuss white icon">
            <a:extLst>
              <a:ext uri="{FF2B5EF4-FFF2-40B4-BE49-F238E27FC236}">
                <a16:creationId xmlns:a16="http://schemas.microsoft.com/office/drawing/2014/main" id="{B38B3F29-8DA7-4987-B90C-DCE7D22CDBA4}"/>
              </a:ext>
            </a:extLst>
          </p:cNvPr>
          <p:cNvPicPr>
            <a:picLocks noChangeAspect="1" noChangeArrowheads="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vector graphics&#10;&#10;Description automatically generated">
            <a:extLst>
              <a:ext uri="{FF2B5EF4-FFF2-40B4-BE49-F238E27FC236}">
                <a16:creationId xmlns:a16="http://schemas.microsoft.com/office/drawing/2014/main" id="{807A55C6-4E95-4A1C-8810-BA0A6B1834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444" y="4061742"/>
            <a:ext cx="1955328" cy="1955328"/>
          </a:xfrm>
          <a:prstGeom prst="rect">
            <a:avLst/>
          </a:prstGeom>
        </p:spPr>
      </p:pic>
      <p:sp>
        <p:nvSpPr>
          <p:cNvPr id="3" name="Rectangle 2">
            <a:extLst>
              <a:ext uri="{FF2B5EF4-FFF2-40B4-BE49-F238E27FC236}">
                <a16:creationId xmlns:a16="http://schemas.microsoft.com/office/drawing/2014/main" id="{5D9D1232-824D-48C9-8C83-B99435A0F788}"/>
              </a:ext>
            </a:extLst>
          </p:cNvPr>
          <p:cNvSpPr/>
          <p:nvPr/>
        </p:nvSpPr>
        <p:spPr>
          <a:xfrm>
            <a:off x="397743" y="1489151"/>
            <a:ext cx="8314742" cy="1169551"/>
          </a:xfrm>
          <a:prstGeom prst="rect">
            <a:avLst/>
          </a:prstGeom>
        </p:spPr>
        <p:txBody>
          <a:bodyPr wrap="square">
            <a:spAutoFit/>
          </a:bodyPr>
          <a:lstStyle/>
          <a:p>
            <a:pPr algn="ctr"/>
            <a:r>
              <a:rPr lang="en-GB" sz="1400" b="1" i="1" dirty="0">
                <a:solidFill>
                  <a:schemeClr val="accent5">
                    <a:lumMod val="50000"/>
                  </a:schemeClr>
                </a:solidFill>
                <a:latin typeface="Network Rail Sans" panose="02000000040000020004" pitchFamily="2" charset="0"/>
              </a:rPr>
              <a:t>“</a:t>
            </a:r>
            <a:r>
              <a:rPr lang="en-GB" sz="1400" b="1" dirty="0">
                <a:solidFill>
                  <a:schemeClr val="accent5">
                    <a:lumMod val="50000"/>
                  </a:schemeClr>
                </a:solidFill>
                <a:latin typeface="Network Rail Sans" panose="02000000040000020004" pitchFamily="2" charset="0"/>
              </a:rPr>
              <a:t>Heroes didn’t leap tall buildings or stop bullets with an outstretched hand; they didn’t wear boots and capes. They bled, and they bruised, and their superpowers were as simple as listening, or loving. Heroes were ordinary people who knew that even if their own lives were impossibly knotted, they could untangle someone else’s. And maybe that one act could lead someone to rescue you right back</a:t>
            </a:r>
            <a:r>
              <a:rPr lang="en-GB" sz="1400" b="1" i="1" dirty="0">
                <a:solidFill>
                  <a:schemeClr val="accent5">
                    <a:lumMod val="50000"/>
                  </a:schemeClr>
                </a:solidFill>
                <a:latin typeface="Network Rail Sans" panose="02000000040000020004" pitchFamily="2" charset="0"/>
              </a:rPr>
              <a:t>.”</a:t>
            </a:r>
            <a:r>
              <a:rPr lang="en-GB" sz="1400" b="1" dirty="0">
                <a:solidFill>
                  <a:schemeClr val="accent5">
                    <a:lumMod val="50000"/>
                  </a:schemeClr>
                </a:solidFill>
                <a:latin typeface="Network Rail Sans" panose="02000000040000020004" pitchFamily="2" charset="0"/>
              </a:rPr>
              <a:t> – </a:t>
            </a:r>
          </a:p>
          <a:p>
            <a:pPr algn="r"/>
            <a:r>
              <a:rPr lang="en-GB" sz="1400" b="1" dirty="0">
                <a:solidFill>
                  <a:schemeClr val="accent5">
                    <a:lumMod val="50000"/>
                  </a:schemeClr>
                </a:solidFill>
                <a:latin typeface="Network Rail Sans" panose="02000000040000020004" pitchFamily="2" charset="0"/>
              </a:rPr>
              <a:t>Jodi Picoult</a:t>
            </a:r>
          </a:p>
        </p:txBody>
      </p:sp>
      <p:sp>
        <p:nvSpPr>
          <p:cNvPr id="10" name="TextBox 9">
            <a:extLst>
              <a:ext uri="{FF2B5EF4-FFF2-40B4-BE49-F238E27FC236}">
                <a16:creationId xmlns:a16="http://schemas.microsoft.com/office/drawing/2014/main" id="{E37EA857-0034-4E2A-A1A5-1BAC82BB97F8}"/>
              </a:ext>
            </a:extLst>
          </p:cNvPr>
          <p:cNvSpPr txBox="1"/>
          <p:nvPr/>
        </p:nvSpPr>
        <p:spPr>
          <a:xfrm>
            <a:off x="1614888" y="3043584"/>
            <a:ext cx="6130248" cy="1169551"/>
          </a:xfrm>
          <a:prstGeom prst="rect">
            <a:avLst/>
          </a:prstGeom>
          <a:noFill/>
          <a:ln w="41275" cmpd="thinThick">
            <a:solidFill>
              <a:schemeClr val="accent1"/>
            </a:solidFill>
          </a:ln>
        </p:spPr>
        <p:txBody>
          <a:bodyPr wrap="square" rtlCol="0">
            <a:spAutoFit/>
          </a:bodyPr>
          <a:lstStyle/>
          <a:p>
            <a:pPr algn="ctr"/>
            <a:endParaRPr lang="en-GB" b="1" dirty="0">
              <a:solidFill>
                <a:schemeClr val="accent5">
                  <a:lumMod val="50000"/>
                </a:schemeClr>
              </a:solidFill>
              <a:latin typeface="Network Rail Sans" panose="02000000040000020004" pitchFamily="2" charset="0"/>
            </a:endParaRPr>
          </a:p>
          <a:p>
            <a:pPr algn="ctr"/>
            <a:r>
              <a:rPr lang="en-GB" sz="1600" b="1" dirty="0">
                <a:solidFill>
                  <a:schemeClr val="accent5">
                    <a:lumMod val="50000"/>
                  </a:schemeClr>
                </a:solidFill>
                <a:latin typeface="Network Rail Sans" panose="02000000040000020004" pitchFamily="2" charset="0"/>
              </a:rPr>
              <a:t>What: </a:t>
            </a:r>
            <a:r>
              <a:rPr lang="en-GB" sz="1600" dirty="0">
                <a:solidFill>
                  <a:schemeClr val="accent5">
                    <a:lumMod val="50000"/>
                  </a:schemeClr>
                </a:solidFill>
                <a:latin typeface="Network Rail Sans" panose="02000000040000020004" pitchFamily="2" charset="0"/>
              </a:rPr>
              <a:t>Virtual Lunch and Learn</a:t>
            </a:r>
          </a:p>
          <a:p>
            <a:pPr algn="ctr"/>
            <a:r>
              <a:rPr lang="en-GB" sz="1600" b="1" dirty="0">
                <a:solidFill>
                  <a:schemeClr val="accent5">
                    <a:lumMod val="50000"/>
                  </a:schemeClr>
                </a:solidFill>
                <a:latin typeface="Network Rail Sans" panose="02000000040000020004" pitchFamily="2" charset="0"/>
              </a:rPr>
              <a:t>When:</a:t>
            </a:r>
            <a:r>
              <a:rPr lang="en-GB" sz="1600" dirty="0">
                <a:solidFill>
                  <a:schemeClr val="accent5">
                    <a:lumMod val="50000"/>
                  </a:schemeClr>
                </a:solidFill>
                <a:latin typeface="Network Rail Sans" panose="02000000040000020004" pitchFamily="2" charset="0"/>
              </a:rPr>
              <a:t> Friday 10 September 2021 from 12:30 to 13:30</a:t>
            </a:r>
          </a:p>
          <a:p>
            <a:pPr algn="ctr"/>
            <a:r>
              <a:rPr lang="en-GB" sz="1600" b="1" dirty="0">
                <a:solidFill>
                  <a:schemeClr val="accent5">
                    <a:lumMod val="50000"/>
                  </a:schemeClr>
                </a:solidFill>
                <a:latin typeface="Network Rail Sans" panose="02000000040000020004" pitchFamily="2" charset="0"/>
              </a:rPr>
              <a:t>Topic:</a:t>
            </a:r>
            <a:r>
              <a:rPr lang="en-GB" sz="1600" dirty="0">
                <a:solidFill>
                  <a:schemeClr val="accent5">
                    <a:lumMod val="50000"/>
                  </a:schemeClr>
                </a:solidFill>
                <a:latin typeface="Network Rail Sans" panose="02000000040000020004" pitchFamily="2" charset="0"/>
              </a:rPr>
              <a:t> Learn to Listen (Samaritans)</a:t>
            </a:r>
          </a:p>
          <a:p>
            <a:pPr algn="ctr"/>
            <a:endParaRPr lang="en-GB" dirty="0">
              <a:solidFill>
                <a:schemeClr val="accent5">
                  <a:lumMod val="50000"/>
                </a:schemeClr>
              </a:solidFill>
              <a:latin typeface="Network Rail Sans" panose="02000000040000020004" pitchFamily="2" charset="0"/>
            </a:endParaRPr>
          </a:p>
        </p:txBody>
      </p:sp>
    </p:spTree>
    <p:extLst>
      <p:ext uri="{BB962C8B-B14F-4D97-AF65-F5344CB8AC3E}">
        <p14:creationId xmlns:p14="http://schemas.microsoft.com/office/powerpoint/2010/main" val="159320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74548" y="47708"/>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6" name="Rectangle 15">
            <a:extLst>
              <a:ext uri="{FF2B5EF4-FFF2-40B4-BE49-F238E27FC236}">
                <a16:creationId xmlns:a16="http://schemas.microsoft.com/office/drawing/2014/main" id="{3E6AC094-096E-428A-AA8C-11766B33E151}"/>
              </a:ext>
            </a:extLst>
          </p:cNvPr>
          <p:cNvSpPr/>
          <p:nvPr/>
        </p:nvSpPr>
        <p:spPr>
          <a:xfrm>
            <a:off x="3573079" y="6146516"/>
            <a:ext cx="2788007"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dirty="0">
                <a:solidFill>
                  <a:schemeClr val="bg1"/>
                </a:solidFill>
                <a:latin typeface="Network Rail Sans" panose="02000000040000020004" pitchFamily="2" charset="0"/>
                <a:cs typeface="Times New Roman" panose="02020603050405020304" pitchFamily="18" charset="0"/>
              </a:rPr>
              <a:t>Mental Health Training</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2" charset="0"/>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6332433"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bg1">
                    <a:lumMod val="50000"/>
                  </a:schemeClr>
                </a:solidFill>
                <a:latin typeface="Network Rail Sans" panose="02000000040000020004" pitchFamily="2" charset="0"/>
              </a:rPr>
              <a:t>Mental Health Training</a:t>
            </a:r>
            <a:endPar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ndParaRPr>
          </a:p>
        </p:txBody>
      </p:sp>
      <p:pic>
        <p:nvPicPr>
          <p:cNvPr id="21" name="Picture 20" descr="Image result for discuss white icon">
            <a:extLst>
              <a:ext uri="{FF2B5EF4-FFF2-40B4-BE49-F238E27FC236}">
                <a16:creationId xmlns:a16="http://schemas.microsoft.com/office/drawing/2014/main" id="{B38B3F29-8DA7-4987-B90C-DCE7D22CDBA4}"/>
              </a:ext>
            </a:extLst>
          </p:cNvPr>
          <p:cNvPicPr>
            <a:picLocks noChangeAspect="1" noChangeArrowheads="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F170FFB2-D83F-432D-95CC-B6D81CAF7B93}"/>
              </a:ext>
            </a:extLst>
          </p:cNvPr>
          <p:cNvGraphicFramePr>
            <a:graphicFrameLocks noGrp="1"/>
          </p:cNvGraphicFramePr>
          <p:nvPr>
            <p:extLst>
              <p:ext uri="{D42A27DB-BD31-4B8C-83A1-F6EECF244321}">
                <p14:modId xmlns:p14="http://schemas.microsoft.com/office/powerpoint/2010/main" val="3792655845"/>
              </p:ext>
            </p:extLst>
          </p:nvPr>
        </p:nvGraphicFramePr>
        <p:xfrm>
          <a:off x="472966" y="1650054"/>
          <a:ext cx="8198067" cy="3011250"/>
        </p:xfrm>
        <a:graphic>
          <a:graphicData uri="http://schemas.openxmlformats.org/drawingml/2006/table">
            <a:tbl>
              <a:tblPr/>
              <a:tblGrid>
                <a:gridCol w="1744716">
                  <a:extLst>
                    <a:ext uri="{9D8B030D-6E8A-4147-A177-3AD203B41FA5}">
                      <a16:colId xmlns:a16="http://schemas.microsoft.com/office/drawing/2014/main" val="285048879"/>
                    </a:ext>
                  </a:extLst>
                </a:gridCol>
                <a:gridCol w="848248">
                  <a:extLst>
                    <a:ext uri="{9D8B030D-6E8A-4147-A177-3AD203B41FA5}">
                      <a16:colId xmlns:a16="http://schemas.microsoft.com/office/drawing/2014/main" val="3731655948"/>
                    </a:ext>
                  </a:extLst>
                </a:gridCol>
                <a:gridCol w="1376100">
                  <a:extLst>
                    <a:ext uri="{9D8B030D-6E8A-4147-A177-3AD203B41FA5}">
                      <a16:colId xmlns:a16="http://schemas.microsoft.com/office/drawing/2014/main" val="2686175912"/>
                    </a:ext>
                  </a:extLst>
                </a:gridCol>
                <a:gridCol w="1185652">
                  <a:extLst>
                    <a:ext uri="{9D8B030D-6E8A-4147-A177-3AD203B41FA5}">
                      <a16:colId xmlns:a16="http://schemas.microsoft.com/office/drawing/2014/main" val="2731700520"/>
                    </a:ext>
                  </a:extLst>
                </a:gridCol>
                <a:gridCol w="3043351">
                  <a:extLst>
                    <a:ext uri="{9D8B030D-6E8A-4147-A177-3AD203B41FA5}">
                      <a16:colId xmlns:a16="http://schemas.microsoft.com/office/drawing/2014/main" val="2283077981"/>
                    </a:ext>
                  </a:extLst>
                </a:gridCol>
              </a:tblGrid>
              <a:tr h="380778">
                <a:tc>
                  <a:txBody>
                    <a:bodyPr/>
                    <a:lstStyle/>
                    <a:p>
                      <a:pPr algn="l" rtl="0" fontAlgn="base"/>
                      <a:r>
                        <a:rPr lang="en-GB" sz="1400" b="1" i="0" dirty="0">
                          <a:solidFill>
                            <a:srgbClr val="FFFFFF"/>
                          </a:solidFill>
                          <a:effectLst/>
                          <a:latin typeface="Calibri" panose="020F0502020204030204" pitchFamily="34" charset="0"/>
                        </a:rPr>
                        <a:t>Courses:​</a:t>
                      </a:r>
                      <a:endParaRPr lang="en-GB" sz="1400" b="1" i="0" dirty="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1" i="0" dirty="0">
                          <a:solidFill>
                            <a:srgbClr val="FFFFFF"/>
                          </a:solidFill>
                          <a:effectLst/>
                          <a:latin typeface="Calibri" panose="020F0502020204030204" pitchFamily="34" charset="0"/>
                        </a:rPr>
                        <a:t>Date:​</a:t>
                      </a:r>
                      <a:endParaRPr lang="en-GB" sz="1400" b="1" i="0" dirty="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1" i="0">
                          <a:solidFill>
                            <a:srgbClr val="FFFFFF"/>
                          </a:solidFill>
                          <a:effectLst/>
                          <a:latin typeface="Calibri" panose="020F0502020204030204" pitchFamily="34" charset="0"/>
                        </a:rPr>
                        <a:t>Time:​</a:t>
                      </a:r>
                      <a:endParaRPr lang="en-GB" sz="1400" b="1" i="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1" i="0">
                          <a:solidFill>
                            <a:srgbClr val="FFFFFF"/>
                          </a:solidFill>
                          <a:effectLst/>
                          <a:latin typeface="Calibri" panose="020F0502020204030204" pitchFamily="34" charset="0"/>
                        </a:rPr>
                        <a:t>Training:​</a:t>
                      </a:r>
                      <a:endParaRPr lang="en-GB" sz="1400" b="1" i="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1" i="0" dirty="0">
                          <a:solidFill>
                            <a:srgbClr val="FFFFFF"/>
                          </a:solidFill>
                          <a:effectLst/>
                          <a:latin typeface="Calibri" panose="020F0502020204030204" pitchFamily="34" charset="0"/>
                        </a:rPr>
                        <a:t>Link to booking page:​</a:t>
                      </a:r>
                      <a:endParaRPr lang="en-GB" sz="1400" b="1" i="0" dirty="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4056835787"/>
                  </a:ext>
                </a:extLst>
              </a:tr>
              <a:tr h="572261">
                <a:tc>
                  <a:txBody>
                    <a:bodyPr/>
                    <a:lstStyle/>
                    <a:p>
                      <a:pPr algn="l" rtl="0" fontAlgn="base"/>
                      <a:r>
                        <a:rPr lang="en-GB" sz="1400" b="1" i="0" dirty="0">
                          <a:solidFill>
                            <a:srgbClr val="FFFFFF"/>
                          </a:solidFill>
                          <a:effectLst/>
                          <a:latin typeface="Calibri" panose="020F0502020204030204" pitchFamily="34" charset="0"/>
                        </a:rPr>
                        <a:t>Back on Track​*</a:t>
                      </a:r>
                      <a:endParaRPr lang="en-GB" sz="1400" b="1" i="0" dirty="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0" i="0" dirty="0">
                          <a:solidFill>
                            <a:srgbClr val="000000"/>
                          </a:solidFill>
                          <a:effectLst/>
                          <a:latin typeface="Calibri" panose="020F0502020204030204" pitchFamily="34" charset="0"/>
                        </a:rPr>
                        <a:t>24 Sept 2021​</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tc>
                  <a:txBody>
                    <a:bodyPr/>
                    <a:lstStyle/>
                    <a:p>
                      <a:pPr algn="l" rtl="0" fontAlgn="base"/>
                      <a:r>
                        <a:rPr lang="en-GB" sz="1400" b="0" i="0" dirty="0">
                          <a:solidFill>
                            <a:srgbClr val="000000"/>
                          </a:solidFill>
                          <a:effectLst/>
                          <a:latin typeface="Calibri" panose="020F0502020204030204" pitchFamily="34" charset="0"/>
                        </a:rPr>
                        <a:t>10:00– 13:00​</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tc>
                  <a:txBody>
                    <a:bodyPr/>
                    <a:lstStyle/>
                    <a:p>
                      <a:pPr algn="l" rtl="0" fontAlgn="base"/>
                      <a:r>
                        <a:rPr lang="en-GB" sz="1400" b="0" i="0" dirty="0">
                          <a:solidFill>
                            <a:srgbClr val="000000"/>
                          </a:solidFill>
                          <a:effectLst/>
                          <a:latin typeface="Calibri" panose="020F0502020204030204" pitchFamily="34" charset="0"/>
                        </a:rPr>
                        <a:t>Online​</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tc>
                  <a:txBody>
                    <a:bodyPr/>
                    <a:lstStyle/>
                    <a:p>
                      <a:pPr algn="l" rtl="0" fontAlgn="auto"/>
                      <a:r>
                        <a:rPr lang="en-GB" sz="1400" b="0" i="0" u="sng" strike="noStrike">
                          <a:solidFill>
                            <a:srgbClr val="0563C1"/>
                          </a:solidFill>
                          <a:effectLst/>
                          <a:latin typeface="Calibri" panose="020F0502020204030204" pitchFamily="34" charset="0"/>
                          <a:hlinkClick r:id="rId4"/>
                        </a:rPr>
                        <a:t>https://www.eventbrite.co.uk/e/155946479117</a:t>
                      </a:r>
                      <a:r>
                        <a:rPr lang="en-GB" sz="1400" b="0" i="0">
                          <a:solidFill>
                            <a:srgbClr val="000000"/>
                          </a:solidFill>
                          <a:effectLst/>
                          <a:latin typeface="Calibri" panose="020F0502020204030204" pitchFamily="34" charset="0"/>
                        </a:rPr>
                        <a:t>​</a:t>
                      </a:r>
                    </a:p>
                    <a:p>
                      <a:pPr algn="l" rtl="0" fontAlgn="base"/>
                      <a:r>
                        <a:rPr lang="en-GB" sz="1400" b="0" i="0">
                          <a:solidFill>
                            <a:srgbClr val="000000"/>
                          </a:solidFill>
                          <a:effectLst/>
                          <a:latin typeface="Calibri" panose="020F0502020204030204" pitchFamily="34" charset="0"/>
                        </a:rPr>
                        <a:t> ​</a:t>
                      </a:r>
                      <a:endParaRPr lang="en-GB" sz="1400" b="0" i="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2578966910"/>
                  </a:ext>
                </a:extLst>
              </a:tr>
              <a:tr h="584744">
                <a:tc>
                  <a:txBody>
                    <a:bodyPr/>
                    <a:lstStyle/>
                    <a:p>
                      <a:pPr algn="l" rtl="0" fontAlgn="base"/>
                      <a:r>
                        <a:rPr lang="en-GB" sz="1400" b="1" i="0" dirty="0">
                          <a:solidFill>
                            <a:srgbClr val="FFFFFF"/>
                          </a:solidFill>
                          <a:effectLst/>
                          <a:latin typeface="Calibri" panose="020F0502020204030204" pitchFamily="34" charset="0"/>
                        </a:rPr>
                        <a:t>Managing Suicidal Contacts ​</a:t>
                      </a:r>
                      <a:endParaRPr lang="en-GB" sz="1400" b="1" i="0" dirty="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0" i="0" dirty="0">
                          <a:solidFill>
                            <a:srgbClr val="000000"/>
                          </a:solidFill>
                          <a:effectLst/>
                          <a:latin typeface="Calibri" panose="020F0502020204030204" pitchFamily="34" charset="0"/>
                        </a:rPr>
                        <a:t>08 Oct 2021​</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tc>
                  <a:txBody>
                    <a:bodyPr/>
                    <a:lstStyle/>
                    <a:p>
                      <a:pPr algn="l" rtl="0" fontAlgn="base"/>
                      <a:r>
                        <a:rPr lang="en-GB" sz="1400" b="0" i="0" dirty="0">
                          <a:solidFill>
                            <a:srgbClr val="000000"/>
                          </a:solidFill>
                          <a:effectLst/>
                          <a:latin typeface="Calibri" panose="020F0502020204030204" pitchFamily="34" charset="0"/>
                        </a:rPr>
                        <a:t>10:00– 13:00​</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tc>
                  <a:txBody>
                    <a:bodyPr/>
                    <a:lstStyle/>
                    <a:p>
                      <a:pPr algn="l" rtl="0" fontAlgn="base"/>
                      <a:r>
                        <a:rPr lang="en-GB" sz="1400" b="0" i="0" dirty="0">
                          <a:solidFill>
                            <a:srgbClr val="000000"/>
                          </a:solidFill>
                          <a:effectLst/>
                          <a:latin typeface="Calibri" panose="020F0502020204030204" pitchFamily="34" charset="0"/>
                        </a:rPr>
                        <a:t>Online​</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tc>
                  <a:txBody>
                    <a:bodyPr/>
                    <a:lstStyle/>
                    <a:p>
                      <a:pPr algn="l" rtl="0" fontAlgn="auto"/>
                      <a:r>
                        <a:rPr lang="en-GB" sz="1400" b="0" i="0" u="sng" strike="noStrike" dirty="0">
                          <a:solidFill>
                            <a:srgbClr val="0563C1"/>
                          </a:solidFill>
                          <a:effectLst/>
                          <a:latin typeface="Calibri" panose="020F0502020204030204" pitchFamily="34" charset="0"/>
                          <a:hlinkClick r:id="rId5"/>
                        </a:rPr>
                        <a:t>https://www.eventbrite.co.uk/e/155980725549</a:t>
                      </a:r>
                      <a:r>
                        <a:rPr lang="en-GB" sz="1400" b="0" i="0" dirty="0">
                          <a:solidFill>
                            <a:srgbClr val="000000"/>
                          </a:solidFill>
                          <a:effectLst/>
                          <a:latin typeface="Calibri" panose="020F0502020204030204" pitchFamily="34" charset="0"/>
                        </a:rPr>
                        <a:t>​</a:t>
                      </a:r>
                    </a:p>
                    <a:p>
                      <a:pPr algn="l" rtl="0" fontAlgn="base"/>
                      <a:r>
                        <a:rPr lang="en-GB" sz="1400" b="0" i="0" dirty="0">
                          <a:solidFill>
                            <a:srgbClr val="000000"/>
                          </a:solidFill>
                          <a:effectLst/>
                          <a:latin typeface="Calibri" panose="020F0502020204030204" pitchFamily="34" charset="0"/>
                        </a:rPr>
                        <a:t>​</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2600134408"/>
                  </a:ext>
                </a:extLst>
              </a:tr>
              <a:tr h="572261">
                <a:tc>
                  <a:txBody>
                    <a:bodyPr/>
                    <a:lstStyle/>
                    <a:p>
                      <a:pPr algn="l" rtl="0" fontAlgn="base"/>
                      <a:r>
                        <a:rPr lang="en-GB" sz="1400" b="1" i="0" dirty="0">
                          <a:solidFill>
                            <a:srgbClr val="FFFFFF"/>
                          </a:solidFill>
                          <a:effectLst/>
                          <a:latin typeface="Calibri" panose="020F0502020204030204" pitchFamily="34" charset="0"/>
                        </a:rPr>
                        <a:t>Back on Track​*</a:t>
                      </a:r>
                      <a:endParaRPr lang="en-GB" sz="1400" b="1" i="0" dirty="0">
                        <a:solidFill>
                          <a:srgbClr val="FFFFFF"/>
                        </a:solidFill>
                        <a:effectLst/>
                      </a:endParaRPr>
                    </a:p>
                    <a:p>
                      <a:pPr algn="l" rtl="0" fontAlgn="base"/>
                      <a:r>
                        <a:rPr lang="en-GB" sz="1400" b="1" i="0" dirty="0">
                          <a:solidFill>
                            <a:srgbClr val="FFFFFF"/>
                          </a:solidFill>
                          <a:effectLst/>
                          <a:latin typeface="Calibri" panose="020F0502020204030204" pitchFamily="34" charset="0"/>
                        </a:rPr>
                        <a:t>​</a:t>
                      </a:r>
                      <a:endParaRPr lang="en-GB" sz="1400" b="1" i="0" dirty="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0" i="0" dirty="0">
                          <a:solidFill>
                            <a:srgbClr val="000000"/>
                          </a:solidFill>
                          <a:effectLst/>
                          <a:latin typeface="Calibri" panose="020F0502020204030204" pitchFamily="34" charset="0"/>
                        </a:rPr>
                        <a:t>22 Oct 2021​</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tc>
                  <a:txBody>
                    <a:bodyPr/>
                    <a:lstStyle/>
                    <a:p>
                      <a:pPr algn="l" rtl="0" fontAlgn="base"/>
                      <a:r>
                        <a:rPr lang="en-GB" sz="1400" b="0" i="0">
                          <a:solidFill>
                            <a:srgbClr val="000000"/>
                          </a:solidFill>
                          <a:effectLst/>
                          <a:latin typeface="Calibri" panose="020F0502020204030204" pitchFamily="34" charset="0"/>
                        </a:rPr>
                        <a:t>10:00– 13:00​</a:t>
                      </a:r>
                      <a:endParaRPr lang="en-GB" sz="1400" b="0" i="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tc>
                  <a:txBody>
                    <a:bodyPr/>
                    <a:lstStyle/>
                    <a:p>
                      <a:pPr algn="l" rtl="0" fontAlgn="base"/>
                      <a:r>
                        <a:rPr lang="en-GB" sz="1400" b="0" i="0" dirty="0">
                          <a:solidFill>
                            <a:srgbClr val="000000"/>
                          </a:solidFill>
                          <a:effectLst/>
                          <a:latin typeface="Calibri" panose="020F0502020204030204" pitchFamily="34" charset="0"/>
                        </a:rPr>
                        <a:t>Online​</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tc>
                  <a:txBody>
                    <a:bodyPr/>
                    <a:lstStyle/>
                    <a:p>
                      <a:pPr algn="l" rtl="0" fontAlgn="auto"/>
                      <a:r>
                        <a:rPr lang="en-GB" sz="1400" b="0" i="0" u="sng" strike="noStrike" dirty="0">
                          <a:solidFill>
                            <a:srgbClr val="0563C1"/>
                          </a:solidFill>
                          <a:effectLst/>
                          <a:latin typeface="Calibri" panose="020F0502020204030204" pitchFamily="34" charset="0"/>
                          <a:hlinkClick r:id="rId6"/>
                        </a:rPr>
                        <a:t>https://www.eventbrite.co.uk/e/156066311539</a:t>
                      </a:r>
                      <a:r>
                        <a:rPr lang="en-GB" sz="1400" b="0" i="0" dirty="0">
                          <a:solidFill>
                            <a:srgbClr val="000000"/>
                          </a:solidFill>
                          <a:effectLst/>
                          <a:latin typeface="Calibri" panose="020F0502020204030204" pitchFamily="34" charset="0"/>
                        </a:rPr>
                        <a:t>​</a:t>
                      </a:r>
                    </a:p>
                    <a:p>
                      <a:pPr algn="l" rtl="0" fontAlgn="base"/>
                      <a:r>
                        <a:rPr lang="en-GB" sz="1400" b="0" i="0" dirty="0">
                          <a:solidFill>
                            <a:srgbClr val="000000"/>
                          </a:solidFill>
                          <a:effectLst/>
                          <a:latin typeface="Calibri" panose="020F0502020204030204" pitchFamily="34" charset="0"/>
                        </a:rPr>
                        <a:t>​</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1868312564"/>
                  </a:ext>
                </a:extLst>
              </a:tr>
              <a:tr h="615599">
                <a:tc>
                  <a:txBody>
                    <a:bodyPr/>
                    <a:lstStyle/>
                    <a:p>
                      <a:pPr algn="l" rtl="0" fontAlgn="base"/>
                      <a:r>
                        <a:rPr lang="en-GB" sz="1400" b="1" i="0">
                          <a:solidFill>
                            <a:srgbClr val="FFFFFF"/>
                          </a:solidFill>
                          <a:effectLst/>
                          <a:latin typeface="Calibri" panose="020F0502020204030204" pitchFamily="34" charset="0"/>
                        </a:rPr>
                        <a:t>Managing Suicidal Contacts ​</a:t>
                      </a:r>
                      <a:endParaRPr lang="en-GB" sz="1400" b="1" i="0">
                        <a:solidFill>
                          <a:srgbClr val="FFFFFF"/>
                        </a:solidFill>
                        <a:effectLst/>
                      </a:endParaRPr>
                    </a:p>
                    <a:p>
                      <a:pPr algn="l" rtl="0" fontAlgn="base"/>
                      <a:r>
                        <a:rPr lang="en-GB" sz="1400" b="1" i="0">
                          <a:solidFill>
                            <a:srgbClr val="FFFFFF"/>
                          </a:solidFill>
                          <a:effectLst/>
                          <a:latin typeface="Calibri" panose="020F0502020204030204" pitchFamily="34" charset="0"/>
                        </a:rPr>
                        <a:t>​</a:t>
                      </a:r>
                      <a:endParaRPr lang="en-GB" sz="1400" b="1" i="0">
                        <a:solidFill>
                          <a:srgbClr val="FFFFFF"/>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rtl="0" fontAlgn="base"/>
                      <a:r>
                        <a:rPr lang="en-GB" sz="1400" b="0" i="0">
                          <a:solidFill>
                            <a:srgbClr val="000000"/>
                          </a:solidFill>
                          <a:effectLst/>
                          <a:latin typeface="Calibri" panose="020F0502020204030204" pitchFamily="34" charset="0"/>
                        </a:rPr>
                        <a:t>05 Nov 2021​</a:t>
                      </a:r>
                      <a:endParaRPr lang="en-GB" sz="1400" b="0" i="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tc>
                  <a:txBody>
                    <a:bodyPr/>
                    <a:lstStyle/>
                    <a:p>
                      <a:pPr algn="l" rtl="0" fontAlgn="base"/>
                      <a:r>
                        <a:rPr lang="en-GB" sz="1400" b="0" i="0">
                          <a:solidFill>
                            <a:srgbClr val="000000"/>
                          </a:solidFill>
                          <a:effectLst/>
                          <a:latin typeface="Calibri" panose="020F0502020204030204" pitchFamily="34" charset="0"/>
                        </a:rPr>
                        <a:t>10:00– 13:00​</a:t>
                      </a:r>
                      <a:endParaRPr lang="en-GB" sz="1400" b="0" i="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tc>
                  <a:txBody>
                    <a:bodyPr/>
                    <a:lstStyle/>
                    <a:p>
                      <a:pPr algn="l" rtl="0" fontAlgn="base"/>
                      <a:r>
                        <a:rPr lang="en-GB" sz="1400" b="0" i="0" dirty="0">
                          <a:solidFill>
                            <a:srgbClr val="000000"/>
                          </a:solidFill>
                          <a:effectLst/>
                          <a:latin typeface="Calibri" panose="020F0502020204030204" pitchFamily="34" charset="0"/>
                        </a:rPr>
                        <a:t>Online​</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tc>
                  <a:txBody>
                    <a:bodyPr/>
                    <a:lstStyle/>
                    <a:p>
                      <a:pPr algn="l" rtl="0" fontAlgn="auto"/>
                      <a:r>
                        <a:rPr lang="en-GB" sz="1400" b="0" i="0" u="sng" strike="noStrike" dirty="0">
                          <a:solidFill>
                            <a:srgbClr val="0563C1"/>
                          </a:solidFill>
                          <a:effectLst/>
                          <a:latin typeface="Calibri" panose="020F0502020204030204" pitchFamily="34" charset="0"/>
                          <a:hlinkClick r:id="rId7"/>
                        </a:rPr>
                        <a:t>https://www.eventbrite.co.uk/e/156066634505</a:t>
                      </a:r>
                      <a:r>
                        <a:rPr lang="en-GB" sz="1400" b="0" i="0" dirty="0">
                          <a:solidFill>
                            <a:srgbClr val="000000"/>
                          </a:solidFill>
                          <a:effectLst/>
                          <a:latin typeface="Calibri" panose="020F0502020204030204" pitchFamily="34" charset="0"/>
                        </a:rPr>
                        <a:t>​</a:t>
                      </a:r>
                    </a:p>
                    <a:p>
                      <a:pPr algn="l" rtl="0" fontAlgn="base"/>
                      <a:r>
                        <a:rPr lang="en-GB" sz="1400" b="0" i="0" dirty="0">
                          <a:solidFill>
                            <a:srgbClr val="000000"/>
                          </a:solidFill>
                          <a:effectLst/>
                          <a:latin typeface="Calibri" panose="020F0502020204030204" pitchFamily="34" charset="0"/>
                        </a:rPr>
                        <a:t>​</a:t>
                      </a:r>
                      <a:endParaRPr lang="en-GB" sz="1400" b="0" i="0" dirty="0">
                        <a:solidFill>
                          <a:srgbClr val="000000"/>
                        </a:solidFill>
                        <a:effectLst/>
                      </a:endParaRPr>
                    </a:p>
                  </a:txBody>
                  <a:tcPr marL="17538" marR="17538" marT="8769" marB="876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2298008544"/>
                  </a:ext>
                </a:extLst>
              </a:tr>
            </a:tbl>
          </a:graphicData>
        </a:graphic>
      </p:graphicFrame>
      <p:sp>
        <p:nvSpPr>
          <p:cNvPr id="2" name="Rectangle 1">
            <a:extLst>
              <a:ext uri="{FF2B5EF4-FFF2-40B4-BE49-F238E27FC236}">
                <a16:creationId xmlns:a16="http://schemas.microsoft.com/office/drawing/2014/main" id="{27239B2D-720C-4447-B88E-9BBF1E123C78}"/>
              </a:ext>
            </a:extLst>
          </p:cNvPr>
          <p:cNvSpPr/>
          <p:nvPr/>
        </p:nvSpPr>
        <p:spPr>
          <a:xfrm>
            <a:off x="472966" y="4922874"/>
            <a:ext cx="8198067" cy="52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Network Rail Sans" panose="02000000040000020004" pitchFamily="2" charset="0"/>
              </a:rPr>
              <a:t>*Back on Track course is aimed at all employees who may be exposed to traumatic events on the railway or employees who could emotionally support others following a traumatic event on the railway. </a:t>
            </a:r>
          </a:p>
        </p:txBody>
      </p:sp>
    </p:spTree>
    <p:extLst>
      <p:ext uri="{BB962C8B-B14F-4D97-AF65-F5344CB8AC3E}">
        <p14:creationId xmlns:p14="http://schemas.microsoft.com/office/powerpoint/2010/main" val="211692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74548" y="47708"/>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lvl="0">
              <a:defRPr/>
            </a:pPr>
            <a:r>
              <a:rPr lang="en-GB" sz="2800" dirty="0">
                <a:solidFill>
                  <a:prstClr val="white">
                    <a:lumMod val="50000"/>
                  </a:prstClr>
                </a:solidFill>
                <a:latin typeface="Network Rail Sans" panose="02000000040000020004" pitchFamily="50" charset="0"/>
              </a:rPr>
              <a:t>Everyone Week needs you!</a:t>
            </a:r>
          </a:p>
        </p:txBody>
      </p:sp>
      <p:sp>
        <p:nvSpPr>
          <p:cNvPr id="16" name="Rectangle 15">
            <a:extLst>
              <a:ext uri="{FF2B5EF4-FFF2-40B4-BE49-F238E27FC236}">
                <a16:creationId xmlns:a16="http://schemas.microsoft.com/office/drawing/2014/main" id="{3E6AC094-096E-428A-AA8C-11766B33E151}"/>
              </a:ext>
            </a:extLst>
          </p:cNvPr>
          <p:cNvSpPr/>
          <p:nvPr/>
        </p:nvSpPr>
        <p:spPr>
          <a:xfrm>
            <a:off x="2889783" y="6146516"/>
            <a:ext cx="4154599" cy="400110"/>
          </a:xfrm>
          <a:prstGeom prst="rect">
            <a:avLst/>
          </a:prstGeom>
        </p:spPr>
        <p:txBody>
          <a:bodyPr wrap="none">
            <a:spAutoFit/>
          </a:bodyPr>
          <a:lstStyle/>
          <a:p>
            <a:pPr lvl="0" algn="ctr">
              <a:defRPr/>
            </a:pPr>
            <a:r>
              <a:rPr lang="en-GB" sz="2000" b="1" dirty="0">
                <a:solidFill>
                  <a:prstClr val="white"/>
                </a:solidFill>
                <a:latin typeface="Network Rail Sans" panose="02000000040000020004" pitchFamily="2" charset="0"/>
                <a:cs typeface="Times New Roman" panose="02020603050405020304" pitchFamily="18" charset="0"/>
              </a:rPr>
              <a:t>To find out more, please </a:t>
            </a:r>
            <a:r>
              <a:rPr lang="en-GB" sz="2000" b="1" dirty="0">
                <a:solidFill>
                  <a:prstClr val="white">
                    <a:lumMod val="95000"/>
                  </a:prstClr>
                </a:solidFill>
                <a:latin typeface="Network Rail Sans" panose="02000000040000020004"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contact</a:t>
            </a:r>
            <a:r>
              <a:rPr lang="en-GB" sz="2000" b="1" dirty="0">
                <a:solidFill>
                  <a:prstClr val="white"/>
                </a:solidFill>
                <a:latin typeface="Network Rail Sans" panose="02000000040000020004" pitchFamily="2" charset="0"/>
                <a:cs typeface="Times New Roman" panose="02020603050405020304" pitchFamily="18" charset="0"/>
              </a:rPr>
              <a:t> us.</a:t>
            </a: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6332433"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spcBef>
                <a:spcPts val="0"/>
              </a:spcBef>
              <a:spcAft>
                <a:spcPts val="0"/>
              </a:spcAft>
              <a:defRPr/>
            </a:pPr>
            <a:r>
              <a:rPr lang="en-GB" sz="2000" b="1" dirty="0">
                <a:solidFill>
                  <a:prstClr val="white">
                    <a:lumMod val="50000"/>
                  </a:prstClr>
                </a:solidFill>
                <a:latin typeface="Network Rail Sans" panose="02000000040000020004" pitchFamily="2" charset="0"/>
              </a:rPr>
              <a:t>Help your peers by sharing your wellbeing story</a:t>
            </a:r>
          </a:p>
        </p:txBody>
      </p:sp>
      <p:pic>
        <p:nvPicPr>
          <p:cNvPr id="8" name="Picture 7">
            <a:extLst>
              <a:ext uri="{FF2B5EF4-FFF2-40B4-BE49-F238E27FC236}">
                <a16:creationId xmlns:a16="http://schemas.microsoft.com/office/drawing/2014/main" id="{988D4FB9-710C-42C7-848E-DA5700257693}"/>
              </a:ext>
            </a:extLst>
          </p:cNvPr>
          <p:cNvPicPr>
            <a:picLocks noChangeAspect="1"/>
          </p:cNvPicPr>
          <p:nvPr/>
        </p:nvPicPr>
        <p:blipFill>
          <a:blip r:embed="rId4"/>
          <a:stretch>
            <a:fillRect/>
          </a:stretch>
        </p:blipFill>
        <p:spPr>
          <a:xfrm>
            <a:off x="3588103" y="1753050"/>
            <a:ext cx="2021941" cy="2138831"/>
          </a:xfrm>
          <a:prstGeom prst="rect">
            <a:avLst/>
          </a:prstGeom>
        </p:spPr>
      </p:pic>
      <p:sp>
        <p:nvSpPr>
          <p:cNvPr id="9" name="Oval 8">
            <a:extLst>
              <a:ext uri="{FF2B5EF4-FFF2-40B4-BE49-F238E27FC236}">
                <a16:creationId xmlns:a16="http://schemas.microsoft.com/office/drawing/2014/main" id="{F629CE46-ECE5-4E54-868E-8E5905471349}"/>
              </a:ext>
            </a:extLst>
          </p:cNvPr>
          <p:cNvSpPr/>
          <p:nvPr/>
        </p:nvSpPr>
        <p:spPr>
          <a:xfrm>
            <a:off x="1111725" y="1651261"/>
            <a:ext cx="1451979" cy="11487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Your story is important </a:t>
            </a:r>
          </a:p>
        </p:txBody>
      </p:sp>
      <p:sp>
        <p:nvSpPr>
          <p:cNvPr id="10" name="Oval 9">
            <a:extLst>
              <a:ext uri="{FF2B5EF4-FFF2-40B4-BE49-F238E27FC236}">
                <a16:creationId xmlns:a16="http://schemas.microsoft.com/office/drawing/2014/main" id="{BA79C460-DD34-4585-AF3D-D28A60DA673C}"/>
              </a:ext>
            </a:extLst>
          </p:cNvPr>
          <p:cNvSpPr/>
          <p:nvPr/>
        </p:nvSpPr>
        <p:spPr>
          <a:xfrm>
            <a:off x="5932474" y="3658281"/>
            <a:ext cx="1879886" cy="133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Your story could help break the stigma around mental illness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D7CC32DF-AEBF-4ECB-BC7C-96D6A233E22B}"/>
              </a:ext>
            </a:extLst>
          </p:cNvPr>
          <p:cNvSpPr/>
          <p:nvPr/>
        </p:nvSpPr>
        <p:spPr>
          <a:xfrm>
            <a:off x="6364460" y="1537277"/>
            <a:ext cx="1751350" cy="1404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Your story could help others with similar experiences </a:t>
            </a:r>
          </a:p>
        </p:txBody>
      </p:sp>
      <p:sp>
        <p:nvSpPr>
          <p:cNvPr id="14" name="Oval 13">
            <a:extLst>
              <a:ext uri="{FF2B5EF4-FFF2-40B4-BE49-F238E27FC236}">
                <a16:creationId xmlns:a16="http://schemas.microsoft.com/office/drawing/2014/main" id="{430DA12A-F185-4ACE-AFF3-C723A48B95E1}"/>
              </a:ext>
            </a:extLst>
          </p:cNvPr>
          <p:cNvSpPr/>
          <p:nvPr/>
        </p:nvSpPr>
        <p:spPr>
          <a:xfrm>
            <a:off x="672395" y="4054889"/>
            <a:ext cx="1580935" cy="1404000"/>
          </a:xfrm>
          <a:prstGeom prst="ellipse">
            <a:avLst/>
          </a:prstGeom>
          <a:solidFill>
            <a:srgbClr val="4523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Telling your story could be a form of self-therapy</a:t>
            </a:r>
          </a:p>
        </p:txBody>
      </p:sp>
      <p:sp>
        <p:nvSpPr>
          <p:cNvPr id="15" name="Oval 14">
            <a:extLst>
              <a:ext uri="{FF2B5EF4-FFF2-40B4-BE49-F238E27FC236}">
                <a16:creationId xmlns:a16="http://schemas.microsoft.com/office/drawing/2014/main" id="{B4108334-4891-442B-8E5D-BC89375D5F46}"/>
              </a:ext>
            </a:extLst>
          </p:cNvPr>
          <p:cNvSpPr/>
          <p:nvPr/>
        </p:nvSpPr>
        <p:spPr>
          <a:xfrm>
            <a:off x="3889544" y="4557477"/>
            <a:ext cx="1580935" cy="1107011"/>
          </a:xfrm>
          <a:prstGeom prst="ellipse">
            <a:avLst/>
          </a:prstGeom>
          <a:solidFill>
            <a:srgbClr val="CC15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Your story could inform your peers</a:t>
            </a:r>
          </a:p>
        </p:txBody>
      </p:sp>
      <p:sp>
        <p:nvSpPr>
          <p:cNvPr id="17" name="TextBox 16">
            <a:extLst>
              <a:ext uri="{FF2B5EF4-FFF2-40B4-BE49-F238E27FC236}">
                <a16:creationId xmlns:a16="http://schemas.microsoft.com/office/drawing/2014/main" id="{740FEE06-63E9-4EBC-8367-EE48727C6F8D}"/>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8" name="Oval 17">
            <a:extLst>
              <a:ext uri="{FF2B5EF4-FFF2-40B4-BE49-F238E27FC236}">
                <a16:creationId xmlns:a16="http://schemas.microsoft.com/office/drawing/2014/main" id="{149DE460-F244-4EEA-81E2-AADC7A721358}"/>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381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Resource Library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Safety Bulletins, Alerts, Advice and Shared Learning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90460" y="1492553"/>
            <a:ext cx="8579104" cy="368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7" action="ppaction://hlinkfile"/>
              </a:rPr>
              <a:t>Safety-Advice-NRA21-11-Safe-use-of-ballast-brushes.pdf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8" action="ppaction://hlinkfile"/>
              </a:rPr>
              <a:t>Safety-Advice-NRA21-12-Capacitor-failure-at-Waverley-signalling-centre.pdf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9" action="ppaction://hlinkfile"/>
              </a:rPr>
              <a:t>Shared-Learning-NRL21-02-Learning-from-others-A-serious-train-accident-near-miss.pdf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p:txBody>
      </p:sp>
      <p:sp>
        <p:nvSpPr>
          <p:cNvPr id="11" name="TextBox 10">
            <a:extLst>
              <a:ext uri="{FF2B5EF4-FFF2-40B4-BE49-F238E27FC236}">
                <a16:creationId xmlns:a16="http://schemas.microsoft.com/office/drawing/2014/main" id="{437707CD-0C10-4A07-96B9-57B090AC4A9A}"/>
              </a:ext>
            </a:extLst>
          </p:cNvPr>
          <p:cNvSpPr txBox="1"/>
          <p:nvPr/>
        </p:nvSpPr>
        <p:spPr>
          <a:xfrm>
            <a:off x="791580" y="6121779"/>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Resource</a:t>
            </a:r>
            <a:r>
              <a:rPr lang="en-GB" sz="2000" b="1" dirty="0">
                <a:solidFill>
                  <a:prstClr val="white"/>
                </a:solidFill>
                <a:latin typeface="Network Rail Sans" panose="02000000040000020004" pitchFamily="50" charset="0"/>
              </a:rPr>
              <a:t> Library</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pic>
        <p:nvPicPr>
          <p:cNvPr id="14" name="Picture 13" descr="Image result for discuss white icon">
            <a:extLst>
              <a:ext uri="{FF2B5EF4-FFF2-40B4-BE49-F238E27FC236}">
                <a16:creationId xmlns:a16="http://schemas.microsoft.com/office/drawing/2014/main" id="{0A9ED09F-3CEC-4550-B0C1-F8B6F82EF69A}"/>
              </a:ext>
            </a:extLst>
          </p:cNvPr>
          <p:cNvPicPr>
            <a:picLocks noChangeAspect="1" noChangeArrowheads="1"/>
          </p:cNvPicPr>
          <p:nvPr/>
        </p:nvPicPr>
        <p:blipFill>
          <a:blip r:embed="rId10"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342" y="6121779"/>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0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3"/>
            <a:ext cx="6048672" cy="2999398"/>
            <a:chOff x="1763688" y="2565402"/>
            <a:chExt cx="6048672" cy="208773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065753"/>
              <a:chOff x="1475656" y="1700808"/>
              <a:chExt cx="6048672" cy="2065753"/>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497360" y="1838508"/>
                <a:ext cx="6026968" cy="192805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effectLst/>
                    <a:uLnTx/>
                    <a:uFillTx/>
                    <a:latin typeface="Network Rail Sans" panose="02000000040000020004"/>
                    <a:ea typeface="+mn-ea"/>
                    <a:cs typeface="Arial" panose="020B0604020202020204" pitchFamily="34" charset="0"/>
                  </a:rPr>
                  <a:t>Remember to record that you received your Safety </a:t>
                </a:r>
                <a:r>
                  <a:rPr lang="en-GB" altLang="en-US" sz="2400" dirty="0">
                    <a:latin typeface="Network Rail Sans" panose="02000000040000020004"/>
                    <a:cs typeface="Arial" panose="020B0604020202020204" pitchFamily="34" charset="0"/>
                  </a:rPr>
                  <a:t>Cascade</a:t>
                </a:r>
                <a:r>
                  <a:rPr kumimoji="0" lang="en-GB" altLang="en-US" sz="2400" b="0" i="0" u="none" strike="noStrike" kern="1200" cap="none" spc="0" normalizeH="0" baseline="0" noProof="0" dirty="0">
                    <a:ln>
                      <a:noFill/>
                    </a:ln>
                    <a:effectLst/>
                    <a:uLnTx/>
                    <a:uFillTx/>
                    <a:latin typeface="Network Rail Sans" panose="02000000040000020004"/>
                    <a:ea typeface="+mn-ea"/>
                    <a:cs typeface="Arial" panose="020B0604020202020204" pitchFamily="34" charset="0"/>
                  </a:rPr>
                  <a:t> and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Alternatively you can record you received the Briefing via the dedicated per</a:t>
                </a:r>
                <a:r>
                  <a:rPr lang="en-GB" altLang="en-US" sz="2200" dirty="0">
                    <a:solidFill>
                      <a:srgbClr val="1F497D"/>
                    </a:solidFill>
                    <a:latin typeface="Arial" panose="020B0604020202020204" pitchFamily="34" charset="0"/>
                    <a:cs typeface="Arial" panose="020B0604020202020204" pitchFamily="34" charset="0"/>
                  </a:rPr>
                  <a:t>son in your Business Unit.</a:t>
                </a: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Accidents and Operational Close Calls Period 5</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193986"/>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21987" y="1224412"/>
            <a:ext cx="5162687" cy="4708981"/>
          </a:xfrm>
          <a:prstGeom prst="rect">
            <a:avLst/>
          </a:prstGeom>
          <a:noFill/>
        </p:spPr>
        <p:txBody>
          <a:bodyPr wrap="square" lIns="91440" tIns="45720" rIns="91440" bIns="45720" rtlCol="0" anchor="t">
            <a:spAutoFit/>
          </a:bodyPr>
          <a:lstStyle/>
          <a:p>
            <a:pPr marR="0" lvl="0" algn="l" defTabSz="914400" rtl="0" eaLnBrk="0" fontAlgn="base" latinLnBrk="0" hangingPunct="0">
              <a:lnSpc>
                <a:spcPct val="100000"/>
              </a:lnSpc>
              <a:spcBef>
                <a:spcPct val="0"/>
              </a:spcBef>
              <a:spcAft>
                <a:spcPts val="600"/>
              </a:spcAft>
              <a:buClrTx/>
              <a:buSzTx/>
              <a:tabLst/>
              <a:defRPr/>
            </a:pPr>
            <a:r>
              <a:rPr lang="en-GB" b="1" u="sng" dirty="0">
                <a:solidFill>
                  <a:srgbClr val="000000"/>
                </a:solidFill>
                <a:latin typeface="Network Rail Sans" panose="02000000040000020004" pitchFamily="2" charset="0"/>
                <a:cs typeface="Arial" panose="020B0604020202020204" pitchFamily="34" charset="0"/>
              </a:rPr>
              <a:t>Significant Accidents</a:t>
            </a:r>
          </a:p>
          <a:p>
            <a:pPr marR="0" lvl="0" algn="l" defTabSz="914400" rtl="0" eaLnBrk="0" fontAlgn="base" latinLnBrk="0" hangingPunct="0">
              <a:lnSpc>
                <a:spcPct val="100000"/>
              </a:lnSpc>
              <a:spcBef>
                <a:spcPct val="0"/>
              </a:spcBef>
              <a:spcAft>
                <a:spcPts val="600"/>
              </a:spcAft>
              <a:buClrTx/>
              <a:buSzTx/>
              <a:tabLst/>
              <a:defRPr/>
            </a:pPr>
            <a:r>
              <a:rPr lang="en-GB" b="1" dirty="0">
                <a:solidFill>
                  <a:srgbClr val="000000"/>
                </a:solidFill>
                <a:latin typeface="Network Rail Sans" panose="02000000040000020004" pitchFamily="2" charset="0"/>
                <a:cs typeface="Arial" panose="020B0604020202020204" pitchFamily="34" charset="0"/>
              </a:rPr>
              <a:t>27/07/2021 </a:t>
            </a:r>
            <a:r>
              <a:rPr lang="en-GB" dirty="0">
                <a:solidFill>
                  <a:srgbClr val="000000"/>
                </a:solidFill>
                <a:latin typeface="Network Rail Sans" panose="02000000040000020004" pitchFamily="2" charset="0"/>
                <a:cs typeface="Arial" panose="020B0604020202020204" pitchFamily="34" charset="0"/>
              </a:rPr>
              <a:t>(Inner DU) a member of staff was involved in a road traffic collision on the countryside of the A3 road near </a:t>
            </a:r>
            <a:r>
              <a:rPr lang="en-GB" dirty="0" err="1">
                <a:solidFill>
                  <a:srgbClr val="000000"/>
                </a:solidFill>
                <a:latin typeface="Network Rail Sans" panose="02000000040000020004" pitchFamily="2" charset="0"/>
                <a:cs typeface="Arial" panose="020B0604020202020204" pitchFamily="34" charset="0"/>
              </a:rPr>
              <a:t>Haslemere</a:t>
            </a:r>
            <a:r>
              <a:rPr lang="en-GB" dirty="0">
                <a:solidFill>
                  <a:srgbClr val="000000"/>
                </a:solidFill>
                <a:latin typeface="Network Rail Sans" panose="02000000040000020004" pitchFamily="2" charset="0"/>
                <a:cs typeface="Arial" panose="020B0604020202020204" pitchFamily="34" charset="0"/>
              </a:rPr>
              <a:t> heading towards Portsmouth when the van he was driving traversed an area of water on the road and aquaplaned. Control of the vehicle was lost, it veered off the road and hit a tree., causing the airbag to deploy before turning over onto its roof. The individual sustained fractures to 4 out of 5 metatarsals in his left foot. </a:t>
            </a:r>
            <a:r>
              <a:rPr lang="en-GB" b="1" dirty="0">
                <a:solidFill>
                  <a:srgbClr val="000000"/>
                </a:solidFill>
                <a:latin typeface="Network Rail Sans" panose="02000000040000020004" pitchFamily="2" charset="0"/>
                <a:cs typeface="Arial" panose="020B0604020202020204" pitchFamily="34" charset="0"/>
              </a:rPr>
              <a:t>Investigation ongoing.</a:t>
            </a:r>
          </a:p>
          <a:p>
            <a:pPr lvl="0">
              <a:spcAft>
                <a:spcPts val="600"/>
              </a:spcAft>
              <a:defRPr/>
            </a:pPr>
            <a:r>
              <a:rPr lang="en-GB" b="1" u="sng" dirty="0">
                <a:solidFill>
                  <a:srgbClr val="000000"/>
                </a:solidFill>
                <a:latin typeface="Network Rail Sans" panose="02000000040000020004" pitchFamily="2" charset="0"/>
                <a:cs typeface="Arial" panose="020B0604020202020204" pitchFamily="34" charset="0"/>
              </a:rPr>
              <a:t>Other Accidents</a:t>
            </a: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25/07/2021 </a:t>
            </a:r>
            <a:r>
              <a:rPr lang="en-GB" dirty="0">
                <a:solidFill>
                  <a:srgbClr val="000000"/>
                </a:solidFill>
                <a:latin typeface="Network Rail Sans" panose="02000000040000020004" pitchFamily="2" charset="0"/>
                <a:cs typeface="Arial" panose="020B0604020202020204" pitchFamily="34" charset="0"/>
              </a:rPr>
              <a:t>(Inner DU) a contractor working on behalf of the maintenance team was unloading tools at Wimbledon station when his right hand was struck by a bag of keys causing pain, swelling and bruising. </a:t>
            </a:r>
            <a:r>
              <a:rPr lang="en-GB" b="1" dirty="0">
                <a:solidFill>
                  <a:srgbClr val="000000"/>
                </a:solidFill>
                <a:latin typeface="Network Rail Sans" panose="02000000040000020004" pitchFamily="2" charset="0"/>
                <a:cs typeface="Arial" panose="020B0604020202020204" pitchFamily="34" charset="0"/>
              </a:rPr>
              <a:t>More information on Slide 5.</a:t>
            </a: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28/07/2021 </a:t>
            </a:r>
            <a:r>
              <a:rPr lang="en-GB" dirty="0">
                <a:solidFill>
                  <a:srgbClr val="000000"/>
                </a:solidFill>
                <a:latin typeface="Network Rail Sans" panose="02000000040000020004" pitchFamily="2" charset="0"/>
                <a:cs typeface="Arial" panose="020B0604020202020204" pitchFamily="34" charset="0"/>
              </a:rPr>
              <a:t>(Inner DU) a member of staff assisting with digging out of wet beds, ballast replacement and track geometry works at Waterloo level crossing, was bringing a simplex jack to the site of work when he stumbled on the freshly dug out ballast crib and fell towards the GRP barrier separating LOC cases from the open line.  He struck his right arm and suffered minor bruising. </a:t>
            </a:r>
            <a:r>
              <a:rPr lang="en-GB" b="1" dirty="0">
                <a:solidFill>
                  <a:srgbClr val="000000"/>
                </a:solidFill>
                <a:latin typeface="Network Rail Sans" panose="02000000040000020004" pitchFamily="2" charset="0"/>
                <a:cs typeface="Arial" panose="020B0604020202020204" pitchFamily="34" charset="0"/>
              </a:rPr>
              <a:t>Good site lighting provided but the individual failed to notice the empty crib as he was distracted by looking at the location where he was going to be placing the jack. Importance of situational awareness and continuous scanning of the underfoot conditions. </a:t>
            </a: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03/08/2021 </a:t>
            </a:r>
            <a:r>
              <a:rPr lang="en-GB" dirty="0">
                <a:solidFill>
                  <a:srgbClr val="000000"/>
                </a:solidFill>
                <a:latin typeface="Network Rail Sans" panose="02000000040000020004" pitchFamily="2" charset="0"/>
                <a:cs typeface="Arial" panose="020B0604020202020204" pitchFamily="34" charset="0"/>
              </a:rPr>
              <a:t>(Inner DU) a late report of an accident at Brookwood resulting in a finger laceration. A member of staff trapped one of the knuckles on his right hand whilst putting together a stressing kit, between a stressing arm and the holding down screw for a conductor rail pot. </a:t>
            </a:r>
            <a:r>
              <a:rPr lang="en-GB" dirty="0">
                <a:solidFill>
                  <a:srgbClr val="FF0000"/>
                </a:solidFill>
                <a:latin typeface="Network Rail Sans" panose="02000000040000020004" pitchFamily="2" charset="0"/>
                <a:cs typeface="Arial" panose="020B0604020202020204" pitchFamily="34" charset="0"/>
              </a:rPr>
              <a:t>The failure to report the accident meant the Golden Hour process was not followed and we were unable to apply due diligence and manage the injury appropriately. </a:t>
            </a:r>
            <a:r>
              <a:rPr lang="en-GB" b="1" dirty="0">
                <a:solidFill>
                  <a:schemeClr val="tx1"/>
                </a:solidFill>
                <a:latin typeface="Network Rail Sans" panose="02000000040000020004" pitchFamily="2" charset="0"/>
                <a:cs typeface="Arial" panose="020B0604020202020204" pitchFamily="34" charset="0"/>
              </a:rPr>
              <a:t>Investigation ongoing.</a:t>
            </a:r>
            <a:endParaRPr lang="en-GB" b="1" dirty="0">
              <a:solidFill>
                <a:srgbClr val="000000"/>
              </a:solidFill>
              <a:latin typeface="Network Rail Sans" panose="02000000040000020004" pitchFamily="2" charset="0"/>
              <a:cs typeface="Arial" panose="020B0604020202020204" pitchFamily="34" charset="0"/>
            </a:endParaRPr>
          </a:p>
        </p:txBody>
      </p:sp>
      <p:sp>
        <p:nvSpPr>
          <p:cNvPr id="13" name="TextBox 12">
            <a:extLst>
              <a:ext uri="{FF2B5EF4-FFF2-40B4-BE49-F238E27FC236}">
                <a16:creationId xmlns:a16="http://schemas.microsoft.com/office/drawing/2014/main" id="{1F851545-AA83-4D74-BE8A-FF718FCDC898}"/>
              </a:ext>
            </a:extLst>
          </p:cNvPr>
          <p:cNvSpPr txBox="1"/>
          <p:nvPr/>
        </p:nvSpPr>
        <p:spPr>
          <a:xfrm>
            <a:off x="166945" y="5373216"/>
            <a:ext cx="3562573" cy="461665"/>
          </a:xfrm>
          <a:prstGeom prst="rect">
            <a:avLst/>
          </a:prstGeom>
          <a:solidFill>
            <a:schemeClr val="accent5">
              <a:lumMod val="20000"/>
              <a:lumOff val="80000"/>
            </a:schemeClr>
          </a:solidFill>
          <a:ln w="19050">
            <a:solidFill>
              <a:schemeClr val="tx1"/>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a:rPr>
              <a:t>Fatality Weighted Injuries (FWI)</a:t>
            </a:r>
          </a:p>
          <a:p>
            <a:pPr>
              <a:defRPr/>
            </a:pPr>
            <a:r>
              <a:rPr lang="en-GB" sz="1200" b="1" dirty="0">
                <a:solidFill>
                  <a:schemeClr val="tx1"/>
                </a:solidFill>
                <a:latin typeface="Network Rail Sans"/>
              </a:rPr>
              <a:t>0.295 MAA </a:t>
            </a:r>
            <a:r>
              <a:rPr kumimoji="0" lang="en-GB" sz="1200" b="1" i="0" u="none" strike="noStrike" kern="1200" cap="none" spc="0" normalizeH="0" baseline="0" noProof="0" dirty="0">
                <a:ln>
                  <a:noFill/>
                </a:ln>
                <a:solidFill>
                  <a:schemeClr val="tx1"/>
                </a:solidFill>
                <a:effectLst/>
                <a:uLnTx/>
                <a:uFillTx/>
                <a:latin typeface="Network Rail Sans"/>
              </a:rPr>
              <a:t>against target of 0.059 for </a:t>
            </a:r>
            <a:r>
              <a:rPr lang="en-GB" sz="1200" b="1" dirty="0">
                <a:solidFill>
                  <a:schemeClr val="tx1"/>
                </a:solidFill>
                <a:latin typeface="Network Rail Sans"/>
              </a:rPr>
              <a:t>the</a:t>
            </a:r>
            <a:r>
              <a:rPr kumimoji="0" lang="en-GB" sz="1200" b="1" i="0" u="none" strike="noStrike" kern="1200" cap="none" spc="0" normalizeH="0" baseline="0" noProof="0" dirty="0">
                <a:ln>
                  <a:noFill/>
                </a:ln>
                <a:solidFill>
                  <a:schemeClr val="tx1"/>
                </a:solidFill>
                <a:effectLst/>
                <a:uLnTx/>
                <a:uFillTx/>
                <a:latin typeface="Network Rail Sans"/>
              </a:rPr>
              <a:t> route</a:t>
            </a:r>
            <a:endParaRPr lang="en-GB" sz="1200" b="1" i="0" u="none" strike="noStrike" kern="1200" cap="none" spc="0" normalizeH="0" baseline="0" noProof="0" dirty="0">
              <a:ln>
                <a:noFill/>
              </a:ln>
              <a:solidFill>
                <a:schemeClr val="tx1"/>
              </a:solidFill>
              <a:effectLst/>
              <a:uLnTx/>
              <a:uFillTx/>
              <a:latin typeface="Network Rail Sans"/>
            </a:endParaRPr>
          </a:p>
        </p:txBody>
      </p:sp>
      <p:sp>
        <p:nvSpPr>
          <p:cNvPr id="15" name="TextBox 14">
            <a:extLst>
              <a:ext uri="{FF2B5EF4-FFF2-40B4-BE49-F238E27FC236}">
                <a16:creationId xmlns:a16="http://schemas.microsoft.com/office/drawing/2014/main" id="{1FBE42D7-CDAB-4ED5-817F-3BD5069B75FA}"/>
              </a:ext>
            </a:extLst>
          </p:cNvPr>
          <p:cNvSpPr txBox="1"/>
          <p:nvPr/>
        </p:nvSpPr>
        <p:spPr>
          <a:xfrm>
            <a:off x="791580" y="6022853"/>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21" name="Picture 20" descr="Image result for discuss white icon">
            <a:extLst>
              <a:ext uri="{FF2B5EF4-FFF2-40B4-BE49-F238E27FC236}">
                <a16:creationId xmlns:a16="http://schemas.microsoft.com/office/drawing/2014/main" id="{796BB83E-29C9-46E5-B106-74BF85A767FE}"/>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8004" y="611602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4114E8FD-E09B-4F37-B4BC-AB13E8A23A5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8" name="Picture 17">
            <a:extLst>
              <a:ext uri="{FF2B5EF4-FFF2-40B4-BE49-F238E27FC236}">
                <a16:creationId xmlns:a16="http://schemas.microsoft.com/office/drawing/2014/main" id="{6A043FD3-9B1D-49ED-A512-7C927BBADA5B}"/>
              </a:ext>
            </a:extLst>
          </p:cNvPr>
          <p:cNvPicPr/>
          <p:nvPr/>
        </p:nvPicPr>
        <p:blipFill rotWithShape="1">
          <a:blip r:embed="rId8"/>
          <a:srcRect l="55479" t="20512" r="29744" b="28157"/>
          <a:stretch/>
        </p:blipFill>
        <p:spPr bwMode="auto">
          <a:xfrm>
            <a:off x="159326" y="1317014"/>
            <a:ext cx="3570193" cy="3971923"/>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87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Accidents and Operational Close Calls  Period 5 </a:t>
            </a:r>
            <a:r>
              <a:rPr lang="en-GB" sz="2000" b="1" dirty="0">
                <a:solidFill>
                  <a:prstClr val="white">
                    <a:lumMod val="50000"/>
                  </a:prstClr>
                </a:solidFill>
                <a:latin typeface="Network Rail Sans" panose="02000000040000020004" pitchFamily="2" charset="0"/>
              </a:rPr>
              <a:t>cont.</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458EA9-96B1-40AA-A45D-94E33EEA8727}"/>
              </a:ext>
            </a:extLst>
          </p:cNvPr>
          <p:cNvSpPr txBox="1"/>
          <p:nvPr/>
        </p:nvSpPr>
        <p:spPr>
          <a:xfrm>
            <a:off x="135172" y="1268760"/>
            <a:ext cx="8873656" cy="4693593"/>
          </a:xfrm>
          <a:prstGeom prst="rect">
            <a:avLst/>
          </a:prstGeom>
          <a:noFill/>
        </p:spPr>
        <p:txBody>
          <a:bodyPr wrap="square" lIns="91440" tIns="45720" rIns="91440" bIns="45720" rtlCol="0" anchor="t">
            <a:spAutoFit/>
          </a:bodyPr>
          <a:lstStyle/>
          <a:p>
            <a:pPr lvl="0">
              <a:spcAft>
                <a:spcPts val="600"/>
              </a:spcAft>
              <a:defRPr/>
            </a:pPr>
            <a:r>
              <a:rPr lang="en-GB" b="1" u="sng" dirty="0">
                <a:solidFill>
                  <a:schemeClr val="tx1"/>
                </a:solidFill>
                <a:latin typeface="Network Rail Sans" panose="02000000040000020004" pitchFamily="2" charset="0"/>
                <a:cs typeface="Arial" panose="020B0604020202020204" pitchFamily="34" charset="0"/>
              </a:rPr>
              <a:t>Other Accidents cont.</a:t>
            </a:r>
          </a:p>
          <a:p>
            <a:pPr>
              <a:spcAft>
                <a:spcPts val="600"/>
              </a:spcAft>
              <a:defRPr/>
            </a:pPr>
            <a:r>
              <a:rPr lang="en-GB" b="1" dirty="0">
                <a:solidFill>
                  <a:srgbClr val="000000"/>
                </a:solidFill>
                <a:latin typeface="Network Rail Sans" panose="02000000040000020004" pitchFamily="2" charset="0"/>
                <a:cs typeface="Arial" panose="020B0604020202020204" pitchFamily="34" charset="0"/>
              </a:rPr>
              <a:t>02/08/2021 </a:t>
            </a:r>
            <a:r>
              <a:rPr lang="en-GB" dirty="0">
                <a:solidFill>
                  <a:srgbClr val="000000"/>
                </a:solidFill>
                <a:latin typeface="Network Rail Sans" panose="02000000040000020004" pitchFamily="2" charset="0"/>
                <a:cs typeface="Arial" panose="020B0604020202020204" pitchFamily="34" charset="0"/>
              </a:rPr>
              <a:t>(Inner DU) a member of staff sustained bruising to his back, right shoulder, right hand and right knee as a result of a STF accident at the S&amp;C storage yard at Basingstoke. The individual was measuring a crossing when he stepped back onto a vegetation  stump that was covered by a plastic bag, tripped over and fell backwards. </a:t>
            </a:r>
            <a:r>
              <a:rPr lang="en-GB" b="1" dirty="0">
                <a:solidFill>
                  <a:srgbClr val="000000"/>
                </a:solidFill>
                <a:latin typeface="Network Rail Sans" panose="02000000040000020004" pitchFamily="2" charset="0"/>
                <a:cs typeface="Arial" panose="020B0604020202020204" pitchFamily="34" charset="0"/>
              </a:rPr>
              <a:t>The overgrown vegetation in the area posed a risk but the crossing needed to be measured quickly so a decision was made to carry on with the task despite the poor underfoot conditions.  Importance of reporting of unsafe conditions and applying the WorkSafe Procedure when work can’t be done safely.</a:t>
            </a:r>
          </a:p>
          <a:p>
            <a:pPr>
              <a:spcAft>
                <a:spcPts val="600"/>
              </a:spcAft>
              <a:defRPr/>
            </a:pPr>
            <a:r>
              <a:rPr lang="en-GB" b="1" dirty="0">
                <a:solidFill>
                  <a:srgbClr val="000000"/>
                </a:solidFill>
                <a:latin typeface="Network Rail Sans" panose="02000000040000020004" pitchFamily="2" charset="0"/>
                <a:cs typeface="Arial" panose="020B0604020202020204" pitchFamily="34" charset="0"/>
              </a:rPr>
              <a:t>08/08/2021 </a:t>
            </a:r>
            <a:r>
              <a:rPr lang="en-GB" dirty="0">
                <a:solidFill>
                  <a:srgbClr val="000000"/>
                </a:solidFill>
                <a:latin typeface="Network Rail Sans" panose="02000000040000020004" pitchFamily="2" charset="0"/>
                <a:cs typeface="Arial" panose="020B0604020202020204" pitchFamily="34" charset="0"/>
              </a:rPr>
              <a:t>(Inner DU) a member of staff experienced minor lower back discomfort whilst  a team of 4 were lifting an ironman off the rails at Twickenham . The individual was immediately told to leave the track and rest and was able to return to work on the next shift without any further issues. </a:t>
            </a:r>
            <a:r>
              <a:rPr lang="en-GB" b="1" dirty="0">
                <a:solidFill>
                  <a:srgbClr val="000000"/>
                </a:solidFill>
                <a:latin typeface="Network Rail Sans" panose="02000000040000020004" pitchFamily="2" charset="0"/>
                <a:cs typeface="Arial" panose="020B0604020202020204" pitchFamily="34" charset="0"/>
              </a:rPr>
              <a:t>The individual has no pre-existing conditions and his usual duties are Basic Visual Inspections which require little manual handling, all his relevant competencies are in date. Importance of knowing your own limits and not attempting to push through the pain. </a:t>
            </a:r>
          </a:p>
          <a:p>
            <a:pPr>
              <a:spcAft>
                <a:spcPts val="600"/>
              </a:spcAft>
              <a:defRPr/>
            </a:pPr>
            <a:r>
              <a:rPr lang="en-GB" b="1" dirty="0">
                <a:solidFill>
                  <a:srgbClr val="000000"/>
                </a:solidFill>
                <a:latin typeface="Network Rail Sans" panose="02000000040000020004" pitchFamily="2" charset="0"/>
                <a:cs typeface="Arial" panose="020B0604020202020204" pitchFamily="34" charset="0"/>
              </a:rPr>
              <a:t>13/08/2021 </a:t>
            </a:r>
            <a:r>
              <a:rPr lang="en-GB" dirty="0">
                <a:solidFill>
                  <a:srgbClr val="000000"/>
                </a:solidFill>
                <a:latin typeface="Network Rail Sans" panose="02000000040000020004" pitchFamily="2" charset="0"/>
                <a:cs typeface="Arial" panose="020B0604020202020204" pitchFamily="34" charset="0"/>
              </a:rPr>
              <a:t>(Operations) a no injury low speed road traffic accident involving a NWR vehicle and an employee’s private vehicle within the Basingstoke ROC car park.</a:t>
            </a:r>
            <a:endParaRPr lang="en-GB" b="1" u="sng" dirty="0">
              <a:solidFill>
                <a:schemeClr val="tx1"/>
              </a:solidFill>
              <a:latin typeface="Network Rail Sans" panose="02000000040000020004" pitchFamily="2" charset="0"/>
              <a:cs typeface="Arial" panose="020B0604020202020204" pitchFamily="34" charset="0"/>
            </a:endParaRPr>
          </a:p>
          <a:p>
            <a:pPr lvl="0">
              <a:spcAft>
                <a:spcPts val="600"/>
              </a:spcAft>
              <a:defRPr/>
            </a:pPr>
            <a:r>
              <a:rPr kumimoji="0" lang="en-GB" b="1" i="0" u="sng"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Operational Close Calls</a:t>
            </a:r>
          </a:p>
          <a:p>
            <a:pPr lvl="0">
              <a:spcAft>
                <a:spcPts val="600"/>
              </a:spcAft>
              <a:defRPr/>
            </a:pPr>
            <a:r>
              <a:rPr lang="en-GB" b="1" dirty="0">
                <a:solidFill>
                  <a:schemeClr val="tx1"/>
                </a:solidFill>
                <a:latin typeface="Network Rail Sans" panose="02000000040000020004" pitchFamily="2" charset="0"/>
                <a:cs typeface="Arial" panose="020B0604020202020204" pitchFamily="34" charset="0"/>
              </a:rPr>
              <a:t>27/07/2021 </a:t>
            </a:r>
            <a:r>
              <a:rPr lang="en-GB" dirty="0">
                <a:solidFill>
                  <a:schemeClr val="tx1"/>
                </a:solidFill>
                <a:latin typeface="Network Rail Sans" panose="02000000040000020004" pitchFamily="2" charset="0"/>
                <a:cs typeface="Arial" panose="020B0604020202020204" pitchFamily="34" charset="0"/>
              </a:rPr>
              <a:t>(Operations) a Line Blockage (LB) Irregularity reported at </a:t>
            </a:r>
            <a:r>
              <a:rPr lang="en-GB" dirty="0" err="1">
                <a:solidFill>
                  <a:schemeClr val="tx1"/>
                </a:solidFill>
                <a:latin typeface="Network Rail Sans" panose="02000000040000020004" pitchFamily="2" charset="0"/>
                <a:cs typeface="Arial" panose="020B0604020202020204" pitchFamily="34" charset="0"/>
              </a:rPr>
              <a:t>Haslemere</a:t>
            </a:r>
            <a:r>
              <a:rPr lang="en-GB" dirty="0">
                <a:solidFill>
                  <a:schemeClr val="tx1"/>
                </a:solidFill>
                <a:latin typeface="Network Rail Sans" panose="02000000040000020004" pitchFamily="2" charset="0"/>
                <a:cs typeface="Arial" panose="020B0604020202020204" pitchFamily="34" charset="0"/>
              </a:rPr>
              <a:t>. The signaller had granted the LB on the Up Main Line  from signal EW6 at </a:t>
            </a:r>
            <a:r>
              <a:rPr lang="en-GB" dirty="0" err="1">
                <a:solidFill>
                  <a:schemeClr val="tx1"/>
                </a:solidFill>
                <a:latin typeface="Network Rail Sans" panose="02000000040000020004" pitchFamily="2" charset="0"/>
                <a:cs typeface="Arial" panose="020B0604020202020204" pitchFamily="34" charset="0"/>
              </a:rPr>
              <a:t>Haslemere</a:t>
            </a:r>
            <a:r>
              <a:rPr lang="en-GB" dirty="0">
                <a:solidFill>
                  <a:schemeClr val="tx1"/>
                </a:solidFill>
                <a:latin typeface="Network Rail Sans" panose="02000000040000020004" pitchFamily="2" charset="0"/>
                <a:cs typeface="Arial" panose="020B0604020202020204" pitchFamily="34" charset="0"/>
              </a:rPr>
              <a:t> to signal WZ208 at </a:t>
            </a:r>
            <a:r>
              <a:rPr lang="en-GB" dirty="0" err="1">
                <a:solidFill>
                  <a:schemeClr val="tx1"/>
                </a:solidFill>
                <a:latin typeface="Network Rail Sans" panose="02000000040000020004" pitchFamily="2" charset="0"/>
                <a:cs typeface="Arial" panose="020B0604020202020204" pitchFamily="34" charset="0"/>
              </a:rPr>
              <a:t>Witley</a:t>
            </a:r>
            <a:r>
              <a:rPr lang="en-GB" dirty="0">
                <a:solidFill>
                  <a:schemeClr val="tx1"/>
                </a:solidFill>
                <a:latin typeface="Network Rail Sans" panose="02000000040000020004" pitchFamily="2" charset="0"/>
                <a:cs typeface="Arial" panose="020B0604020202020204" pitchFamily="34" charset="0"/>
              </a:rPr>
              <a:t> and routed a train into </a:t>
            </a:r>
            <a:r>
              <a:rPr lang="en-GB" dirty="0" err="1">
                <a:solidFill>
                  <a:schemeClr val="tx1"/>
                </a:solidFill>
                <a:latin typeface="Network Rail Sans" panose="02000000040000020004" pitchFamily="2" charset="0"/>
                <a:cs typeface="Arial" panose="020B0604020202020204" pitchFamily="34" charset="0"/>
              </a:rPr>
              <a:t>Haslemere</a:t>
            </a:r>
            <a:r>
              <a:rPr lang="en-GB" dirty="0">
                <a:solidFill>
                  <a:schemeClr val="tx1"/>
                </a:solidFill>
                <a:latin typeface="Network Rail Sans" panose="02000000040000020004" pitchFamily="2" charset="0"/>
                <a:cs typeface="Arial" panose="020B0604020202020204" pitchFamily="34" charset="0"/>
              </a:rPr>
              <a:t> platform 2 through the blocking limits whilst the team were working at </a:t>
            </a:r>
            <a:r>
              <a:rPr lang="en-GB" dirty="0" err="1">
                <a:solidFill>
                  <a:schemeClr val="tx1"/>
                </a:solidFill>
                <a:latin typeface="Network Rail Sans" panose="02000000040000020004" pitchFamily="2" charset="0"/>
                <a:cs typeface="Arial" panose="020B0604020202020204" pitchFamily="34" charset="0"/>
              </a:rPr>
              <a:t>Witley</a:t>
            </a:r>
            <a:r>
              <a:rPr lang="en-GB" dirty="0">
                <a:solidFill>
                  <a:schemeClr val="tx1"/>
                </a:solidFill>
                <a:latin typeface="Network Rail Sans" panose="02000000040000020004" pitchFamily="2" charset="0"/>
                <a:cs typeface="Arial" panose="020B0604020202020204" pitchFamily="34" charset="0"/>
              </a:rPr>
              <a:t>. </a:t>
            </a:r>
            <a:r>
              <a:rPr lang="en-GB" b="1" dirty="0">
                <a:solidFill>
                  <a:schemeClr val="tx1"/>
                </a:solidFill>
                <a:latin typeface="Network Rail Sans" panose="02000000040000020004" pitchFamily="2" charset="0"/>
                <a:cs typeface="Arial" panose="020B0604020202020204" pitchFamily="34" charset="0"/>
              </a:rPr>
              <a:t>Investigation ongoing.</a:t>
            </a:r>
          </a:p>
          <a:p>
            <a:pPr lvl="0">
              <a:spcAft>
                <a:spcPts val="600"/>
              </a:spcAft>
              <a:defRPr/>
            </a:pPr>
            <a:r>
              <a:rPr kumimoji="0" lang="en-GB" b="1" i="0"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12/08/2021 </a:t>
            </a:r>
            <a:r>
              <a:rPr kumimoji="0" lang="en-GB" i="0"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(Operations) a member </a:t>
            </a:r>
            <a:r>
              <a:rPr lang="en-GB" dirty="0">
                <a:solidFill>
                  <a:schemeClr val="tx1"/>
                </a:solidFill>
                <a:latin typeface="Network Rail Sans" panose="02000000040000020004" pitchFamily="2" charset="0"/>
                <a:cs typeface="Arial" panose="020B0604020202020204" pitchFamily="34" charset="0"/>
              </a:rPr>
              <a:t>of public entered the Ashtead CCTV Level Crossing after the sequence had been initiated for the passage of SWR service 2D31. The Signaller then pressed crossing clearance and failed to notice that a person was trapped within the confines of the crossing. After the passage of the train, the barriers were raised, and the member of public exited the crossing, no near miss was declared. </a:t>
            </a:r>
            <a:r>
              <a:rPr lang="en-GB" b="1" dirty="0">
                <a:solidFill>
                  <a:schemeClr val="tx1"/>
                </a:solidFill>
                <a:latin typeface="Network Rail Sans" panose="02000000040000020004" pitchFamily="2" charset="0"/>
                <a:cs typeface="Arial" panose="020B0604020202020204" pitchFamily="34" charset="0"/>
              </a:rPr>
              <a:t>Investigation ongoing. </a:t>
            </a:r>
          </a:p>
          <a:p>
            <a:pPr lvl="0">
              <a:spcAft>
                <a:spcPts val="600"/>
              </a:spcAft>
              <a:defRPr/>
            </a:pPr>
            <a:r>
              <a:rPr kumimoji="0" lang="en-GB" b="1" i="0"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17/08/2021 </a:t>
            </a:r>
            <a:r>
              <a:rPr kumimoji="0" lang="en-GB" i="0"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(Outer DU) on track equipment interfering with </a:t>
            </a:r>
            <a:r>
              <a:rPr lang="en-GB" dirty="0">
                <a:solidFill>
                  <a:schemeClr val="tx1"/>
                </a:solidFill>
                <a:latin typeface="Network Rail Sans" panose="02000000040000020004" pitchFamily="2" charset="0"/>
                <a:cs typeface="Arial" panose="020B0604020202020204" pitchFamily="34" charset="0"/>
              </a:rPr>
              <a:t>l</a:t>
            </a:r>
            <a:r>
              <a:rPr kumimoji="0" lang="en-GB" i="0" strike="noStrike" kern="1200" cap="none" spc="0" normalizeH="0" baseline="0" noProof="0" dirty="0" err="1">
                <a:ln>
                  <a:noFill/>
                </a:ln>
                <a:solidFill>
                  <a:schemeClr val="tx1"/>
                </a:solidFill>
                <a:effectLst/>
                <a:uLnTx/>
                <a:uFillTx/>
                <a:latin typeface="Network Rail Sans" panose="02000000040000020004" pitchFamily="2" charset="0"/>
                <a:cs typeface="Arial" panose="020B0604020202020204" pitchFamily="34" charset="0"/>
              </a:rPr>
              <a:t>evel</a:t>
            </a:r>
            <a:r>
              <a:rPr kumimoji="0" lang="en-GB" i="0"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 crossing controls at Du</a:t>
            </a:r>
            <a:r>
              <a:rPr lang="en-GB" dirty="0" err="1">
                <a:solidFill>
                  <a:schemeClr val="tx1"/>
                </a:solidFill>
                <a:latin typeface="Network Rail Sans" panose="02000000040000020004" pitchFamily="2" charset="0"/>
                <a:cs typeface="Arial" panose="020B0604020202020204" pitchFamily="34" charset="0"/>
              </a:rPr>
              <a:t>nbridge</a:t>
            </a:r>
            <a:r>
              <a:rPr lang="en-GB" dirty="0">
                <a:solidFill>
                  <a:schemeClr val="tx1"/>
                </a:solidFill>
                <a:latin typeface="Network Rail Sans" panose="02000000040000020004" pitchFamily="2" charset="0"/>
                <a:cs typeface="Arial" panose="020B0604020202020204" pitchFamily="34" charset="0"/>
              </a:rPr>
              <a:t> CCTV Level Crossing. The Salisbury Signaller reported that PO track circuit was failing and affecting the crossing within the possession item 115 as a result of trolleys, horses and ironmen being on the line. Once they were removed the track circuit and the Level Crossing cleared. No Level Crossing attendant was booked for this activity. </a:t>
            </a:r>
            <a:r>
              <a:rPr lang="en-GB" b="1" dirty="0">
                <a:solidFill>
                  <a:schemeClr val="tx1"/>
                </a:solidFill>
                <a:latin typeface="Network Rail Sans" panose="02000000040000020004" pitchFamily="2" charset="0"/>
                <a:cs typeface="Arial" panose="020B0604020202020204" pitchFamily="34" charset="0"/>
              </a:rPr>
              <a:t>Investigation ongoing.</a:t>
            </a:r>
            <a:endParaRPr kumimoji="0" lang="en-GB" b="1" i="0" u="sng"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endParaRPr>
          </a:p>
        </p:txBody>
      </p:sp>
      <p:sp>
        <p:nvSpPr>
          <p:cNvPr id="11" name="TextBox 10">
            <a:extLst>
              <a:ext uri="{FF2B5EF4-FFF2-40B4-BE49-F238E27FC236}">
                <a16:creationId xmlns:a16="http://schemas.microsoft.com/office/drawing/2014/main" id="{546B23CB-25A9-4F3F-8A06-4A7D9E200253}"/>
              </a:ext>
            </a:extLst>
          </p:cNvPr>
          <p:cNvSpPr txBox="1"/>
          <p:nvPr/>
        </p:nvSpPr>
        <p:spPr>
          <a:xfrm>
            <a:off x="899591" y="599426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14" name="Picture 13" descr="Image result for discuss white icon">
            <a:extLst>
              <a:ext uri="{FF2B5EF4-FFF2-40B4-BE49-F238E27FC236}">
                <a16:creationId xmlns:a16="http://schemas.microsoft.com/office/drawing/2014/main" id="{4E7017B4-A5C0-4505-965B-5DF1E7DEA030}"/>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179" y="609329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2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7143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Network Rail Sans" panose="02000000040000020004" pitchFamily="2" charset="0"/>
              </a:rPr>
              <a:t>Learning from Previous </a:t>
            </a:r>
            <a:r>
              <a:rPr lang="en-GB" sz="2800" dirty="0">
                <a:latin typeface="Network Rail Sans" panose="02000000040000020004" pitchFamily="2" charset="0"/>
              </a:rPr>
              <a:t>Accidents</a:t>
            </a:r>
            <a:endParaRPr kumimoji="0" lang="en-GB" sz="2800" b="1" i="0" u="none" strike="noStrike" kern="1200" cap="none" spc="0" normalizeH="0" baseline="0" noProof="0" dirty="0">
              <a:ln>
                <a:noFill/>
              </a:ln>
              <a:effectLst/>
              <a:uLnTx/>
              <a:uFillTx/>
              <a:latin typeface="Network Rail Sans" panose="02000000040000020004" pitchFamily="2"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28600" y="1366635"/>
            <a:ext cx="8686800" cy="28469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b="1" i="0" u="none" strike="noStrike" kern="1200" cap="none" spc="0" normalizeH="0" baseline="0" noProof="0" dirty="0">
                <a:ln>
                  <a:noFill/>
                </a:ln>
                <a:solidFill>
                  <a:srgbClr val="000000"/>
                </a:solidFill>
                <a:effectLst/>
                <a:uLnTx/>
                <a:uFillTx/>
                <a:latin typeface="Network Rail Sans" panose="02000000040000020004" pitchFamily="2" charset="0"/>
                <a:cs typeface="Arial" panose="020B0604020202020204" pitchFamily="34" charset="0"/>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dirty="0">
                <a:solidFill>
                  <a:srgbClr val="000000"/>
                </a:solidFill>
                <a:latin typeface="Network Rail Sans" panose="02000000040000020004" pitchFamily="2" charset="0"/>
                <a:cs typeface="Arial" panose="020B0604020202020204" pitchFamily="34" charset="0"/>
              </a:rPr>
              <a:t>On 06/07/2021 at approx. 1341hrs, a member of staff from the Inner D&amp;P Section sustained a burn to his left lower arm/hand and an arc eye as a result of a flashover in the DC Annex building, where he was carrying out protection circuit testing of the Siemens DC differential system between Sheerwater Substation and Sheerwater DC Annex. The test involved the use of a millivolt injection set to simulate current fluctuations between the substation and the DC Annex system.</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u="sng" dirty="0">
                <a:solidFill>
                  <a:srgbClr val="000000"/>
                </a:solidFill>
                <a:latin typeface="Network Rail Sans" panose="02000000040000020004" pitchFamily="2" charset="0"/>
                <a:cs typeface="Arial" panose="020B0604020202020204" pitchFamily="34" charset="0"/>
              </a:rPr>
              <a:t>A technical investigation was completed together with a Level 1 safety investigation and the following was established</a:t>
            </a:r>
            <a:r>
              <a:rPr lang="en-GB" dirty="0">
                <a:solidFill>
                  <a:srgbClr val="000000"/>
                </a:solidFill>
                <a:latin typeface="Network Rail Sans" panose="02000000040000020004" pitchFamily="2" charset="0"/>
                <a:cs typeface="Arial" panose="020B0604020202020204" pitchFamily="34" charset="0"/>
              </a:rPr>
              <a:t>:</a:t>
            </a:r>
          </a:p>
          <a:p>
            <a:pPr marL="171450" lvl="0" indent="-171450">
              <a:spcAft>
                <a:spcPts val="600"/>
              </a:spcAft>
              <a:buFont typeface="Arial" panose="020B0604020202020204" pitchFamily="34" charset="0"/>
              <a:buChar char="•"/>
              <a:defRPr/>
            </a:pPr>
            <a:r>
              <a:rPr lang="en-GB" dirty="0">
                <a:solidFill>
                  <a:srgbClr val="000000"/>
                </a:solidFill>
                <a:latin typeface="Network Rail Sans" panose="02000000040000020004" pitchFamily="2" charset="0"/>
                <a:cs typeface="Arial" panose="020B0604020202020204" pitchFamily="34" charset="0"/>
              </a:rPr>
              <a:t>Sheerwater Substation was upgraded from a Track Paralleling Hut (TP Hut) in 2005. The AC module and transformer/rectifier set are located approx. 350m from the original TP Hut and six 750V 1000</a:t>
            </a:r>
            <a:r>
              <a:rPr lang="en-GB" dirty="0">
                <a:solidFill>
                  <a:schemeClr val="tx1"/>
                </a:solidFill>
                <a:latin typeface="Network Rail Sans" panose="02000000040000020004" pitchFamily="2" charset="0"/>
              </a:rPr>
              <a:t>mm</a:t>
            </a:r>
            <a:r>
              <a:rPr lang="en-GB" baseline="30000" dirty="0">
                <a:solidFill>
                  <a:schemeClr val="tx1"/>
                </a:solidFill>
                <a:latin typeface="Network Rail Sans" panose="02000000040000020004" pitchFamily="2" charset="0"/>
              </a:rPr>
              <a:t>2 </a:t>
            </a:r>
            <a:r>
              <a:rPr lang="en-GB" dirty="0">
                <a:solidFill>
                  <a:schemeClr val="tx1"/>
                </a:solidFill>
                <a:latin typeface="Network Rail Sans" panose="02000000040000020004" pitchFamily="2" charset="0"/>
              </a:rPr>
              <a:t>interconnector cables were installed to extend the DC busbar. A Siemens DC differential system was installed to protect the DC interconnector.</a:t>
            </a:r>
          </a:p>
          <a:p>
            <a:pPr marL="171450" lvl="0" indent="-171450">
              <a:spcAft>
                <a:spcPts val="600"/>
              </a:spcAft>
              <a:buFont typeface="Arial" panose="020B0604020202020204" pitchFamily="34" charset="0"/>
              <a:buChar char="•"/>
              <a:defRPr/>
            </a:pPr>
            <a:r>
              <a:rPr lang="en-GB" dirty="0">
                <a:solidFill>
                  <a:schemeClr val="tx1"/>
                </a:solidFill>
                <a:latin typeface="Network Rail Sans" panose="02000000040000020004" pitchFamily="2" charset="0"/>
                <a:cs typeface="Arial" panose="020B0604020202020204" pitchFamily="34" charset="0"/>
              </a:rPr>
              <a:t>The investigation established a wiring error as a result of the shunt and buffer amplifier connections being reversed on the test block and this was not mirrored in the schematic drawing. The methodology of testing the DC isolated circuit was based on the available drawing.</a:t>
            </a:r>
          </a:p>
          <a:p>
            <a:pPr marL="171450" lvl="0" indent="-171450">
              <a:spcAft>
                <a:spcPts val="600"/>
              </a:spcAft>
              <a:buFont typeface="Arial" panose="020B0604020202020204" pitchFamily="34" charset="0"/>
              <a:buChar char="•"/>
              <a:defRPr/>
            </a:pPr>
            <a:r>
              <a:rPr lang="en-GB" dirty="0">
                <a:solidFill>
                  <a:schemeClr val="tx1"/>
                </a:solidFill>
                <a:latin typeface="Network Rail Sans" panose="02000000040000020004" pitchFamily="2" charset="0"/>
                <a:cs typeface="Arial" panose="020B0604020202020204" pitchFamily="34" charset="0"/>
              </a:rPr>
              <a:t>The individual correctly withdrew the links and connected the millivolt leads and whilst completing the set up, a disconnected lead came into contact with the frame of the DC switchboard and flashed over to earth. The test point was found to be live at 750V, even though the links had been removed.</a:t>
            </a: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The technical briefing can be found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7" action="ppaction://hlinkpres?slideindex=1&amp;slidetitle=">
                  <a:extLst>
                    <a:ext uri="{A12FA001-AC4F-418D-AE19-62706E023703}">
                      <ahyp:hlinkClr xmlns:ahyp="http://schemas.microsoft.com/office/drawing/2018/hyperlinkcolor" val="tx"/>
                    </a:ext>
                  </a:extLst>
                </a:hlinkClick>
              </a:rPr>
              <a:t>here</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13795" y="753755"/>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rPr>
              <a:t>Burn to hand and arc eye at Sheerwater Substation (P4)</a:t>
            </a:r>
          </a:p>
        </p:txBody>
      </p:sp>
      <p:sp>
        <p:nvSpPr>
          <p:cNvPr id="10" name="Rectangle 9">
            <a:extLst>
              <a:ext uri="{FF2B5EF4-FFF2-40B4-BE49-F238E27FC236}">
                <a16:creationId xmlns:a16="http://schemas.microsoft.com/office/drawing/2014/main" id="{4758863D-6F0C-45D6-8612-310402338B81}"/>
              </a:ext>
            </a:extLst>
          </p:cNvPr>
          <p:cNvSpPr/>
          <p:nvPr/>
        </p:nvSpPr>
        <p:spPr>
          <a:xfrm>
            <a:off x="228600" y="4311441"/>
            <a:ext cx="8715270" cy="155983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8000"/>
              </a:lnSpc>
              <a:spcAft>
                <a:spcPts val="0"/>
              </a:spcAft>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What we can learn:</a:t>
            </a:r>
          </a:p>
          <a:p>
            <a:pPr marL="171450" lvl="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The wiring error could not had been reasonably foreseen. The Lifesaving Rule “Never assume equipment is isolated – always test before touch” is not directly applicable to the activity of connecting test leads to an isolated protection circuit. It is however, best practice and a reasonable extension of the principle. STAFF ARE THEREFORE REMINDED TO ALWAYS TEST ISOLATED PROTECTION CIRCUITS BEFORE APPLYING TEST LEADS OR EQUIPMENT.</a:t>
            </a:r>
          </a:p>
          <a:p>
            <a:pPr marL="171450" lvl="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The test leads used on the day were not insulated and therefore unprotected. When the lead came into contact with the switchboard, this caused the flashover. STAFF ARE REMINDED TO USE INSULATED TEST LEADS.</a:t>
            </a:r>
          </a:p>
          <a:p>
            <a:pPr marL="171450" lvl="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Class 00 gloves worn together with the Arc Flash PPE would have protected hands/wrists from flash burns.</a:t>
            </a:r>
          </a:p>
        </p:txBody>
      </p:sp>
    </p:spTree>
    <p:extLst>
      <p:ext uri="{BB962C8B-B14F-4D97-AF65-F5344CB8AC3E}">
        <p14:creationId xmlns:p14="http://schemas.microsoft.com/office/powerpoint/2010/main" val="282950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7143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Network Rail Sans" panose="02000000040000020004" pitchFamily="2" charset="0"/>
              </a:rPr>
              <a:t>Learning from Previous </a:t>
            </a:r>
            <a:r>
              <a:rPr lang="en-GB" sz="2800" dirty="0">
                <a:latin typeface="Network Rail Sans" panose="02000000040000020004" pitchFamily="2" charset="0"/>
              </a:rPr>
              <a:t>Accidents</a:t>
            </a:r>
            <a:endParaRPr kumimoji="0" lang="en-GB" sz="2800" b="1" i="0" u="none" strike="noStrike" kern="1200" cap="none" spc="0" normalizeH="0" baseline="0" noProof="0" dirty="0">
              <a:ln>
                <a:noFill/>
              </a:ln>
              <a:effectLst/>
              <a:uLnTx/>
              <a:uFillTx/>
              <a:latin typeface="Network Rail Sans" panose="02000000040000020004" pitchFamily="2"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28600" y="1340218"/>
            <a:ext cx="5442735" cy="143116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b="1" i="0" u="none" strike="noStrike" kern="1200" cap="none" spc="0" normalizeH="0" baseline="0" noProof="0" dirty="0">
                <a:ln>
                  <a:noFill/>
                </a:ln>
                <a:solidFill>
                  <a:srgbClr val="000000"/>
                </a:solidFill>
                <a:effectLst/>
                <a:uLnTx/>
                <a:uFillTx/>
                <a:latin typeface="Network Rail Sans" panose="02000000040000020004" pitchFamily="2" charset="0"/>
                <a:cs typeface="Arial" panose="020B0604020202020204" pitchFamily="34" charset="0"/>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dirty="0">
                <a:solidFill>
                  <a:srgbClr val="000000"/>
                </a:solidFill>
                <a:latin typeface="Network Rail Sans" panose="02000000040000020004" pitchFamily="2" charset="0"/>
                <a:cs typeface="Arial" panose="020B0604020202020204" pitchFamily="34" charset="0"/>
              </a:rPr>
              <a:t>Over the course of just two weeks, the Wessex Inner DU suffered three finger injuries of varying severity.</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dirty="0">
                <a:solidFill>
                  <a:srgbClr val="000000"/>
                </a:solidFill>
                <a:latin typeface="Network Rail Sans" panose="02000000040000020004" pitchFamily="2" charset="0"/>
                <a:cs typeface="Arial" panose="020B0604020202020204" pitchFamily="34" charset="0"/>
              </a:rPr>
              <a:t>During the first event, a member of staff suffered a hairline fracture to the tip of his right middle finger when a metal lid, weighing approx. 30kg (see image) which was covering some smoking cables that were being investigated, slipped from the T-pattern drain lifting key and onto his hand, which he inadvertently placed under the edge of the lid.</a:t>
            </a:r>
            <a:endParaRPr lang="en-GB" dirty="0">
              <a:solidFill>
                <a:schemeClr val="tx1"/>
              </a:solidFill>
              <a:latin typeface="Network Rail Sans" panose="02000000040000020004" pitchFamily="2" charset="0"/>
              <a:cs typeface="Arial" panose="020B0604020202020204" pitchFamily="34" charset="0"/>
            </a:endParaRP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13795" y="753755"/>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rPr>
              <a:t>Finger injuries and manual handling (P4 &amp; P5)</a:t>
            </a:r>
          </a:p>
        </p:txBody>
      </p:sp>
      <p:sp>
        <p:nvSpPr>
          <p:cNvPr id="10" name="Rectangle 9">
            <a:extLst>
              <a:ext uri="{FF2B5EF4-FFF2-40B4-BE49-F238E27FC236}">
                <a16:creationId xmlns:a16="http://schemas.microsoft.com/office/drawing/2014/main" id="{4758863D-6F0C-45D6-8612-310402338B81}"/>
              </a:ext>
            </a:extLst>
          </p:cNvPr>
          <p:cNvSpPr/>
          <p:nvPr/>
        </p:nvSpPr>
        <p:spPr>
          <a:xfrm>
            <a:off x="254501" y="4152967"/>
            <a:ext cx="8715270" cy="173581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8000"/>
              </a:lnSpc>
              <a:spcAft>
                <a:spcPts val="0"/>
              </a:spcAft>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What we can learn:</a:t>
            </a:r>
          </a:p>
          <a:p>
            <a:pPr marL="17145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rPr>
              <a:t>How do we maintain focus throughout our shift? Accidents can and do happen before we get on or after we have left the track, how can we adopt our practices to minimise this? </a:t>
            </a:r>
          </a:p>
          <a:p>
            <a:pPr marL="17145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rPr>
              <a:t>Consider the need for manual handling in some of the tasks we undertake, can it be removed? If it can’t be removed, what can we do to reduce, isolate or control the manual handling?</a:t>
            </a:r>
          </a:p>
          <a:p>
            <a:pPr marL="17145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rPr>
              <a:t>Do we have sufficient resources to carry out the manual handling safely? Or in some cases, are we importing more risk by having too many people trying to load kit on to vans, trolleys at the same time?</a:t>
            </a:r>
          </a:p>
          <a:p>
            <a:pPr marL="171450" indent="-171450">
              <a:lnSpc>
                <a:spcPct val="108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rPr>
              <a:t>Do our staff have access to gloves adequate for the task and are these worn when clear of the track? Whilst wearing of gloves may not prevent incidents, they may reduce the severity of the injury. </a:t>
            </a:r>
          </a:p>
          <a:p>
            <a:pPr lvl="0">
              <a:lnSpc>
                <a:spcPct val="108000"/>
              </a:lnSpc>
              <a:spcAft>
                <a:spcPts val="0"/>
              </a:spcAft>
              <a:defRPr/>
            </a:pPr>
            <a:endPar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FA29CE9-85C6-41A1-89D6-478DB6675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7536" y="1492068"/>
            <a:ext cx="1828800" cy="2438400"/>
          </a:xfrm>
          <a:prstGeom prst="rect">
            <a:avLst/>
          </a:prstGeom>
          <a:noFill/>
          <a:ln>
            <a:noFill/>
          </a:ln>
        </p:spPr>
      </p:pic>
      <p:pic>
        <p:nvPicPr>
          <p:cNvPr id="14" name="Picture 13">
            <a:extLst>
              <a:ext uri="{FF2B5EF4-FFF2-40B4-BE49-F238E27FC236}">
                <a16:creationId xmlns:a16="http://schemas.microsoft.com/office/drawing/2014/main" id="{EA8D2CCE-ADC1-4AFE-B094-7C4357F6DF83}"/>
              </a:ext>
            </a:extLst>
          </p:cNvPr>
          <p:cNvPicPr/>
          <p:nvPr/>
        </p:nvPicPr>
        <p:blipFill>
          <a:blip r:embed="rId9"/>
          <a:stretch>
            <a:fillRect/>
          </a:stretch>
        </p:blipFill>
        <p:spPr>
          <a:xfrm>
            <a:off x="5907640" y="1430424"/>
            <a:ext cx="1207430" cy="1339600"/>
          </a:xfrm>
          <a:prstGeom prst="rect">
            <a:avLst/>
          </a:prstGeom>
        </p:spPr>
      </p:pic>
      <p:sp>
        <p:nvSpPr>
          <p:cNvPr id="3" name="Rectangle 2">
            <a:extLst>
              <a:ext uri="{FF2B5EF4-FFF2-40B4-BE49-F238E27FC236}">
                <a16:creationId xmlns:a16="http://schemas.microsoft.com/office/drawing/2014/main" id="{1CE03A77-F76D-42DB-B099-F89DE37BCBD7}"/>
              </a:ext>
            </a:extLst>
          </p:cNvPr>
          <p:cNvSpPr/>
          <p:nvPr/>
        </p:nvSpPr>
        <p:spPr>
          <a:xfrm>
            <a:off x="228600" y="2712662"/>
            <a:ext cx="6886470" cy="13113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dirty="0">
                <a:solidFill>
                  <a:schemeClr val="tx1"/>
                </a:solidFill>
                <a:latin typeface="Network Rail Sans" panose="02000000040000020004" pitchFamily="2" charset="0"/>
              </a:rPr>
              <a:t>The other two hand/finger injuries occurred during the loading of tools and equipment, after work had been completed.  In one, a contract member of staff was struck by a </a:t>
            </a:r>
            <a:r>
              <a:rPr lang="en-GB" dirty="0" err="1">
                <a:solidFill>
                  <a:schemeClr val="tx1"/>
                </a:solidFill>
                <a:latin typeface="Network Rail Sans" panose="02000000040000020004" pitchFamily="2" charset="0"/>
              </a:rPr>
              <a:t>Pandrol</a:t>
            </a:r>
            <a:r>
              <a:rPr lang="en-GB" dirty="0">
                <a:solidFill>
                  <a:schemeClr val="tx1"/>
                </a:solidFill>
                <a:latin typeface="Network Rail Sans" panose="02000000040000020004" pitchFamily="2" charset="0"/>
              </a:rPr>
              <a:t> clip as he was loading another tool onto a flatbed vehicle and, in the other, a member of staff crushed his gloved finger between a stressing ram and a saddle, whilst sliding the ram along the flatbed to make room for more tools.</a:t>
            </a:r>
          </a:p>
          <a:p>
            <a:r>
              <a:rPr lang="en-GB" dirty="0">
                <a:solidFill>
                  <a:schemeClr val="tx1"/>
                </a:solidFill>
                <a:latin typeface="Network Rail Sans" panose="02000000040000020004" pitchFamily="2" charset="0"/>
              </a:rPr>
              <a:t>Fortunately, the injuries suffered in the other accidents were less severe than the first one, but each incident highlights the need to focus throughout the entirety of our shifts and reminds us yet again that accidents don’t just occur ‘On or near the line’.</a:t>
            </a:r>
          </a:p>
        </p:txBody>
      </p:sp>
    </p:spTree>
    <p:extLst>
      <p:ext uri="{BB962C8B-B14F-4D97-AF65-F5344CB8AC3E}">
        <p14:creationId xmlns:p14="http://schemas.microsoft.com/office/powerpoint/2010/main" val="85260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Network Rail Sans" panose="02000000040000020004" pitchFamily="2" charset="0"/>
              </a:rPr>
              <a:t>Learning from Previous Incidents</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B28EEE8-E1A4-444C-9839-620DB1C52823}"/>
              </a:ext>
            </a:extLst>
          </p:cNvPr>
          <p:cNvSpPr/>
          <p:nvPr/>
        </p:nvSpPr>
        <p:spPr>
          <a:xfrm>
            <a:off x="383783" y="1359855"/>
            <a:ext cx="8252682" cy="30008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GB" b="1" dirty="0">
                <a:solidFill>
                  <a:schemeClr val="tx1"/>
                </a:solidFill>
                <a:latin typeface="Network Rail Sans" panose="02000000040000020004" pitchFamily="2" charset="0"/>
                <a:ea typeface="Calibri" panose="020F0502020204030204" pitchFamily="34" charset="0"/>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On 28/05/2021 at approx. 1635hrs, a Team Leader (TL) who was acting as the COSS/</a:t>
            </a:r>
            <a:r>
              <a:rPr kumimoji="0" lang="en-GB" i="0" u="none" strike="noStrike" kern="1200" cap="none" spc="0" normalizeH="0" baseline="0" noProof="0" dirty="0" err="1">
                <a:ln>
                  <a:noFill/>
                </a:ln>
                <a:solidFill>
                  <a:schemeClr val="tx1"/>
                </a:solidFill>
                <a:effectLst/>
                <a:uLnTx/>
                <a:uFillTx/>
                <a:latin typeface="Network Rail Sans" panose="02000000040000020004" pitchFamily="2" charset="0"/>
                <a:ea typeface="Calibri" panose="020F0502020204030204" pitchFamily="34" charset="0"/>
                <a:cs typeface="+mn-cs"/>
              </a:rPr>
              <a:t>PiC</a:t>
            </a: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 authorised 2 members of staff to cross the open Up Redhill line (RSJ) at Deer Leap Bridge to gain an access to the line blockage (LB) that </a:t>
            </a:r>
            <a:r>
              <a:rPr lang="en-GB" dirty="0">
                <a:solidFill>
                  <a:schemeClr val="tx1"/>
                </a:solidFill>
                <a:latin typeface="Network Rail Sans" panose="02000000040000020004" pitchFamily="2" charset="0"/>
                <a:ea typeface="Calibri" panose="020F0502020204030204" pitchFamily="34" charset="0"/>
              </a:rPr>
              <a:t>was in place on the Down Redhill line, after establishing with the Guildford Signaller that there were no trains running.</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After completing the work within the LB the COSS crossed the open Up line with the rest of the team (3 staff) to gain access to their vehicle whilst observing there were no trains before crossing the line.</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u="sng" dirty="0">
                <a:solidFill>
                  <a:schemeClr val="tx1"/>
                </a:solidFill>
                <a:latin typeface="Network Rail Sans" panose="02000000040000020004" pitchFamily="2" charset="0"/>
                <a:ea typeface="Calibri" panose="020F0502020204030204" pitchFamily="34" charset="0"/>
              </a:rPr>
              <a:t>The investigation established the following:</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i="0"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The COSS did not contact the Signaller to make a line side LB request for the Up line due to time constraints. He felt under pressure to get the work done as quickly as possible.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GB" dirty="0">
                <a:solidFill>
                  <a:schemeClr val="tx1"/>
                </a:solidFill>
                <a:latin typeface="Network Rail Sans" panose="02000000040000020004" pitchFamily="2" charset="0"/>
                <a:ea typeface="Calibri" panose="020F0502020204030204" pitchFamily="34" charset="0"/>
              </a:rPr>
              <a:t>The COSS was under the impression that by contacting the Signaller to check there were no trains running, he had a protection in place. There was no planned LB for the Up line.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i="0"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The planned </a:t>
            </a:r>
            <a:r>
              <a:rPr lang="en-GB" dirty="0">
                <a:solidFill>
                  <a:schemeClr val="tx1"/>
                </a:solidFill>
                <a:latin typeface="Network Rail Sans" panose="02000000040000020004" pitchFamily="2" charset="0"/>
                <a:ea typeface="Calibri" panose="020F0502020204030204" pitchFamily="34" charset="0"/>
              </a:rPr>
              <a:t>LB on the Down line was too long and if the distance had been shortened at the planning stage, it would had given the team more time to perform the maintenance.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i="0"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The team </a:t>
            </a:r>
            <a:r>
              <a:rPr kumimoji="0" lang="en-GB" i="0" strike="noStrike" kern="1200" cap="none" spc="0" normalizeH="0" baseline="0" noProof="0" dirty="0" err="1">
                <a:ln>
                  <a:noFill/>
                </a:ln>
                <a:solidFill>
                  <a:schemeClr val="tx1"/>
                </a:solidFill>
                <a:effectLst/>
                <a:uLnTx/>
                <a:uFillTx/>
                <a:latin typeface="Network Rail Sans" panose="02000000040000020004" pitchFamily="2" charset="0"/>
                <a:ea typeface="Calibri" panose="020F0502020204030204" pitchFamily="34" charset="0"/>
                <a:cs typeface="+mn-cs"/>
              </a:rPr>
              <a:t>wer</a:t>
            </a:r>
            <a:r>
              <a:rPr lang="en-GB" dirty="0">
                <a:solidFill>
                  <a:schemeClr val="tx1"/>
                </a:solidFill>
                <a:latin typeface="Network Rail Sans" panose="02000000040000020004" pitchFamily="2" charset="0"/>
                <a:ea typeface="Calibri" panose="020F0502020204030204" pitchFamily="34" charset="0"/>
              </a:rPr>
              <a:t>e 10 hours into their 12-hour shift.</a:t>
            </a:r>
            <a:endParaRPr kumimoji="0" lang="en-GB" i="0"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endParaRPr>
          </a:p>
        </p:txBody>
      </p:sp>
      <p:sp>
        <p:nvSpPr>
          <p:cNvPr id="22" name="Rectangle 21">
            <a:extLst>
              <a:ext uri="{FF2B5EF4-FFF2-40B4-BE49-F238E27FC236}">
                <a16:creationId xmlns:a16="http://schemas.microsoft.com/office/drawing/2014/main" id="{55776721-6485-4764-93B9-A11C717615A4}"/>
              </a:ext>
            </a:extLst>
          </p:cNvPr>
          <p:cNvSpPr/>
          <p:nvPr/>
        </p:nvSpPr>
        <p:spPr>
          <a:xfrm>
            <a:off x="1513796" y="789284"/>
            <a:ext cx="6545476" cy="3614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Unsafe Working between </a:t>
            </a:r>
            <a:r>
              <a:rPr kumimoji="0" lang="en-GB" sz="2000" b="1" i="0" u="none" strike="noStrike" kern="1200" cap="none" spc="0" normalizeH="0" baseline="0" noProof="0" dirty="0" err="1">
                <a:ln>
                  <a:noFill/>
                </a:ln>
                <a:solidFill>
                  <a:schemeClr val="bg1">
                    <a:lumMod val="50000"/>
                  </a:schemeClr>
                </a:solidFill>
                <a:effectLst/>
                <a:uLnTx/>
                <a:uFillTx/>
                <a:latin typeface="Network Rail Sans" panose="02000000040000020004" pitchFamily="2" charset="0"/>
                <a:ea typeface="+mn-ea"/>
                <a:cs typeface="+mn-cs"/>
              </a:rPr>
              <a:t>Gomshall</a:t>
            </a: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 and Reigate (P2) </a:t>
            </a:r>
          </a:p>
        </p:txBody>
      </p:sp>
      <p:sp>
        <p:nvSpPr>
          <p:cNvPr id="24" name="Rectangle 23">
            <a:extLst>
              <a:ext uri="{FF2B5EF4-FFF2-40B4-BE49-F238E27FC236}">
                <a16:creationId xmlns:a16="http://schemas.microsoft.com/office/drawing/2014/main" id="{6F683D95-EDA9-47FD-A662-462407C7B207}"/>
              </a:ext>
            </a:extLst>
          </p:cNvPr>
          <p:cNvSpPr/>
          <p:nvPr/>
        </p:nvSpPr>
        <p:spPr>
          <a:xfrm>
            <a:off x="493752" y="4451770"/>
            <a:ext cx="8252683" cy="134285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600"/>
              </a:spcAft>
              <a:buClrTx/>
              <a:buSzTx/>
              <a:buFontTx/>
              <a:buNone/>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The importance of collaboration between the Responsible Manager, </a:t>
            </a:r>
            <a:r>
              <a:rPr lang="en-GB" b="1" dirty="0" err="1">
                <a:solidFill>
                  <a:schemeClr val="tx1"/>
                </a:solidFill>
                <a:latin typeface="Network Rail Sans" panose="02000000040000020004" pitchFamily="2" charset="0"/>
                <a:ea typeface="Calibri" panose="020F0502020204030204" pitchFamily="34" charset="0"/>
                <a:cs typeface="Times New Roman" panose="02020603050405020304" pitchFamily="18" charset="0"/>
              </a:rPr>
              <a:t>PiC</a:t>
            </a: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 and Planner to confirm that the planned LBs contain the appropriate access points, correct signals and that all lines are taken into consideration to facilitate movements to and from the site of work. Consider the size of the line blockage that is required to complete the work.</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Impact of fatigue on our performance and decision making.</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Challenging any unsafe conditions or acts and applying the Work Safe Procedure.</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endPar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56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03559"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Network Rail Sans" panose="02000000040000020004" pitchFamily="2" charset="0"/>
              </a:rPr>
              <a:t>Learning from Previous Incidents</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B28EEE8-E1A4-444C-9839-620DB1C52823}"/>
              </a:ext>
            </a:extLst>
          </p:cNvPr>
          <p:cNvSpPr/>
          <p:nvPr/>
        </p:nvSpPr>
        <p:spPr>
          <a:xfrm>
            <a:off x="383782" y="1411225"/>
            <a:ext cx="6264696" cy="30931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GB" b="1" dirty="0">
                <a:solidFill>
                  <a:schemeClr val="tx1"/>
                </a:solidFill>
                <a:latin typeface="Network Rail Sans" panose="02000000040000020004" pitchFamily="2" charset="0"/>
                <a:ea typeface="Calibri" panose="020F0502020204030204" pitchFamily="34" charset="0"/>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On 25/06/2021 at approx. 0125hrs a 4-men team were undertaking essential vegetation clearance in the Down </a:t>
            </a:r>
            <a:r>
              <a:rPr lang="en-GB" dirty="0">
                <a:solidFill>
                  <a:schemeClr val="tx1"/>
                </a:solidFill>
                <a:latin typeface="Network Rail Sans" panose="02000000040000020004" pitchFamily="2" charset="0"/>
                <a:ea typeface="Calibri" panose="020F0502020204030204" pitchFamily="34" charset="0"/>
              </a:rPr>
              <a:t>Portsmouth </a:t>
            </a: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Cess (SDP2) at approx. 85m70ch between Fareham and </a:t>
            </a:r>
            <a:r>
              <a:rPr kumimoji="0" lang="en-GB" i="0" u="none" strike="noStrike" kern="1200" cap="none" spc="0" normalizeH="0" baseline="0" noProof="0" dirty="0" err="1">
                <a:ln>
                  <a:noFill/>
                </a:ln>
                <a:solidFill>
                  <a:schemeClr val="tx1"/>
                </a:solidFill>
                <a:effectLst/>
                <a:uLnTx/>
                <a:uFillTx/>
                <a:latin typeface="Network Rail Sans" panose="02000000040000020004" pitchFamily="2" charset="0"/>
                <a:ea typeface="Calibri" panose="020F0502020204030204" pitchFamily="34" charset="0"/>
                <a:cs typeface="+mn-cs"/>
              </a:rPr>
              <a:t>Porchester</a:t>
            </a: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  using a line blockage protection. One member of the team was using an insulated pole saw kit to cut and clear high level vegetation and branches overhanging the track whilst being positioned on the embankment. </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dirty="0">
                <a:solidFill>
                  <a:schemeClr val="tx1"/>
                </a:solidFill>
                <a:latin typeface="Network Rail Sans" panose="02000000040000020004" pitchFamily="2" charset="0"/>
                <a:ea typeface="Calibri" panose="020F0502020204030204" pitchFamily="34" charset="0"/>
              </a:rPr>
              <a:t>Whilst cutting a high branch the saw snagged and in an attempt to free it, the individual lost his footing and slipped, letting go off the pole, which fell across both Up and Down lines. As the pole hit the running rails the metal head came into contact with the live conductor rail on the Up line, causing flash burns to the running rail and superficial damage to the conductor rail.</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u="sng" dirty="0">
                <a:solidFill>
                  <a:schemeClr val="tx1"/>
                </a:solidFill>
                <a:latin typeface="Network Rail Sans" panose="02000000040000020004" pitchFamily="2" charset="0"/>
                <a:ea typeface="Calibri" panose="020F0502020204030204" pitchFamily="34" charset="0"/>
              </a:rPr>
              <a:t>The investigation established the following:</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GB" dirty="0">
                <a:solidFill>
                  <a:schemeClr val="tx1"/>
                </a:solidFill>
                <a:latin typeface="Network Rail Sans" panose="02000000040000020004" pitchFamily="2" charset="0"/>
                <a:ea typeface="Calibri" panose="020F0502020204030204" pitchFamily="34" charset="0"/>
              </a:rPr>
              <a:t>The pole saws are known to fall due to their length and exclusion zones are set up. However in this case no adequate mitigation measures were implemented to remove the risk of striking the live conductor rail.</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The team worked in the same way teams have traditionally worked in the past.</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GB" dirty="0">
                <a:solidFill>
                  <a:schemeClr val="tx1"/>
                </a:solidFill>
                <a:latin typeface="Network Rail Sans" panose="02000000040000020004" pitchFamily="2" charset="0"/>
                <a:ea typeface="Calibri" panose="020F0502020204030204" pitchFamily="34" charset="0"/>
              </a:rPr>
              <a:t>The ground on the embankment was slightly sodden as a result of rainy conditions.</a:t>
            </a:r>
            <a:endParaRPr kumimoji="0" lang="en-GB"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endParaRPr>
          </a:p>
        </p:txBody>
      </p:sp>
      <p:sp>
        <p:nvSpPr>
          <p:cNvPr id="22" name="Rectangle 21">
            <a:extLst>
              <a:ext uri="{FF2B5EF4-FFF2-40B4-BE49-F238E27FC236}">
                <a16:creationId xmlns:a16="http://schemas.microsoft.com/office/drawing/2014/main" id="{55776721-6485-4764-93B9-A11C717615A4}"/>
              </a:ext>
            </a:extLst>
          </p:cNvPr>
          <p:cNvSpPr/>
          <p:nvPr/>
        </p:nvSpPr>
        <p:spPr>
          <a:xfrm>
            <a:off x="1503559" y="789285"/>
            <a:ext cx="6729573" cy="3305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Equipment </a:t>
            </a:r>
            <a:r>
              <a:rPr lang="en-GB" sz="2000" b="1" dirty="0">
                <a:solidFill>
                  <a:schemeClr val="bg1">
                    <a:lumMod val="50000"/>
                  </a:schemeClr>
                </a:solidFill>
                <a:latin typeface="Network Rail Sans" panose="02000000040000020004" pitchFamily="2" charset="0"/>
              </a:rPr>
              <a:t>in contact with a </a:t>
            </a: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live conductor rail (P3)  </a:t>
            </a:r>
          </a:p>
        </p:txBody>
      </p:sp>
      <p:sp>
        <p:nvSpPr>
          <p:cNvPr id="24" name="Rectangle 23">
            <a:extLst>
              <a:ext uri="{FF2B5EF4-FFF2-40B4-BE49-F238E27FC236}">
                <a16:creationId xmlns:a16="http://schemas.microsoft.com/office/drawing/2014/main" id="{6F683D95-EDA9-47FD-A662-462407C7B207}"/>
              </a:ext>
            </a:extLst>
          </p:cNvPr>
          <p:cNvSpPr/>
          <p:nvPr/>
        </p:nvSpPr>
        <p:spPr>
          <a:xfrm>
            <a:off x="308632" y="4617665"/>
            <a:ext cx="8617827" cy="102294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600"/>
              </a:spcAft>
              <a:buClrTx/>
              <a:buSzTx/>
              <a:buFontTx/>
              <a:buNone/>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Importance of thorough scoping visit to identify if an isolation is required to mitigate the risk of equipment coming into contact with a live conductor rail. Please refer to NR/L3/MTC/RCS0216/GA20.</a:t>
            </a:r>
          </a:p>
          <a:p>
            <a:pPr marL="171450" marR="0" lvl="0" indent="-171450" algn="l" defTabSz="914400" rtl="0" eaLnBrk="0" fontAlgn="base" latinLnBrk="0" hangingPunct="0">
              <a:lnSpc>
                <a:spcPct val="107000"/>
              </a:lnSpc>
              <a:spcBef>
                <a:spcPct val="0"/>
              </a:spcBef>
              <a:spcAft>
                <a:spcPts val="600"/>
              </a:spcAft>
              <a:buClrTx/>
              <a:buSzTx/>
              <a:buFont typeface="Wingdings" panose="05000000000000000000" pitchFamily="2" charset="2"/>
              <a:buChar char="Ø"/>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Awareness of underfoot conditions on site and taking adverse weather into consideration.</a:t>
            </a:r>
          </a:p>
        </p:txBody>
      </p:sp>
      <p:pic>
        <p:nvPicPr>
          <p:cNvPr id="7" name="Picture 6">
            <a:extLst>
              <a:ext uri="{FF2B5EF4-FFF2-40B4-BE49-F238E27FC236}">
                <a16:creationId xmlns:a16="http://schemas.microsoft.com/office/drawing/2014/main" id="{58FF92D5-9297-41C6-9E38-0FEDF4FC96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5997" y="1428461"/>
            <a:ext cx="2160462" cy="2880616"/>
          </a:xfrm>
          <a:prstGeom prst="rect">
            <a:avLst/>
          </a:prstGeom>
        </p:spPr>
      </p:pic>
    </p:spTree>
    <p:extLst>
      <p:ext uri="{BB962C8B-B14F-4D97-AF65-F5344CB8AC3E}">
        <p14:creationId xmlns:p14="http://schemas.microsoft.com/office/powerpoint/2010/main" val="329143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06559" y="-89992"/>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Network Rail Sans" panose="02000000040000020004" pitchFamily="2" charset="0"/>
              </a:rPr>
              <a:t>Learning from Previous Incidents</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B28EEE8-E1A4-444C-9839-620DB1C52823}"/>
              </a:ext>
            </a:extLst>
          </p:cNvPr>
          <p:cNvSpPr/>
          <p:nvPr/>
        </p:nvSpPr>
        <p:spPr>
          <a:xfrm>
            <a:off x="383783" y="1349580"/>
            <a:ext cx="5369745" cy="201593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GB" b="1" dirty="0">
                <a:solidFill>
                  <a:schemeClr val="tx1"/>
                </a:solidFill>
                <a:latin typeface="Network Rail Sans" panose="02000000040000020004" pitchFamily="2" charset="0"/>
                <a:ea typeface="Calibri" panose="020F0502020204030204" pitchFamily="34" charset="0"/>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On 20/07/2021 at approx. 0137hrs, after the possession Item 21 between Waterloo and Queenstown Road/Nine Elms Jn was granted, the Person in Charge of the Possession (PICOP) </a:t>
            </a:r>
            <a:r>
              <a:rPr kumimoji="0" lang="en-GB" i="0" u="none" strike="noStrike" kern="1200" cap="none" spc="0" normalizeH="0" baseline="0" noProof="0" dirty="0" err="1">
                <a:ln>
                  <a:noFill/>
                </a:ln>
                <a:solidFill>
                  <a:schemeClr val="tx1"/>
                </a:solidFill>
                <a:effectLst/>
                <a:uLnTx/>
                <a:uFillTx/>
                <a:latin typeface="Network Rail Sans" panose="02000000040000020004" pitchFamily="2" charset="0"/>
                <a:ea typeface="Calibri" panose="020F0502020204030204" pitchFamily="34" charset="0"/>
                <a:cs typeface="+mn-cs"/>
              </a:rPr>
              <a:t>wa</a:t>
            </a:r>
            <a:r>
              <a:rPr lang="en-GB" dirty="0">
                <a:solidFill>
                  <a:schemeClr val="tx1"/>
                </a:solidFill>
                <a:latin typeface="Network Rail Sans" panose="02000000040000020004" pitchFamily="2" charset="0"/>
                <a:ea typeface="Calibri" panose="020F0502020204030204" pitchFamily="34" charset="0"/>
              </a:rPr>
              <a:t>s informed that an empty coaching stock 5P88 had struck a possession limit board (PLB) on the Up Chatham line (VIR) just before Linford Street Jn and that there was a PLB in place adjacent on the Down Chatham line.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i="0" u="sng"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The investigation established the following:</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GB" dirty="0">
                <a:solidFill>
                  <a:schemeClr val="tx1"/>
                </a:solidFill>
                <a:latin typeface="Network Rail Sans" panose="02000000040000020004" pitchFamily="2" charset="0"/>
                <a:ea typeface="Calibri" panose="020F0502020204030204" pitchFamily="34" charset="0"/>
              </a:rPr>
              <a:t>The Possession Support Staff (PSS) had placed the PLB’s and detonator protection on the Chatham lines outside of the possession limits instead of the planned Up/Down Waterloo Curves (AHG), resulting in the 5P88 striking one of the PLBs.</a:t>
            </a:r>
            <a:endParaRPr kumimoji="0" lang="en-GB" i="0"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endParaRPr>
          </a:p>
        </p:txBody>
      </p:sp>
      <p:sp>
        <p:nvSpPr>
          <p:cNvPr id="22" name="Rectangle 21">
            <a:extLst>
              <a:ext uri="{FF2B5EF4-FFF2-40B4-BE49-F238E27FC236}">
                <a16:creationId xmlns:a16="http://schemas.microsoft.com/office/drawing/2014/main" id="{55776721-6485-4764-93B9-A11C717615A4}"/>
              </a:ext>
            </a:extLst>
          </p:cNvPr>
          <p:cNvSpPr/>
          <p:nvPr/>
        </p:nvSpPr>
        <p:spPr>
          <a:xfrm>
            <a:off x="1506559" y="573912"/>
            <a:ext cx="6729573" cy="3305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Possession limit boards and detonator protection placed on open lines at Linford Street Jn (P4)</a:t>
            </a:r>
          </a:p>
        </p:txBody>
      </p:sp>
      <p:sp>
        <p:nvSpPr>
          <p:cNvPr id="24" name="Rectangle 23">
            <a:extLst>
              <a:ext uri="{FF2B5EF4-FFF2-40B4-BE49-F238E27FC236}">
                <a16:creationId xmlns:a16="http://schemas.microsoft.com/office/drawing/2014/main" id="{6F683D95-EDA9-47FD-A662-462407C7B207}"/>
              </a:ext>
            </a:extLst>
          </p:cNvPr>
          <p:cNvSpPr/>
          <p:nvPr/>
        </p:nvSpPr>
        <p:spPr>
          <a:xfrm>
            <a:off x="390674" y="4423771"/>
            <a:ext cx="8362651" cy="1426014"/>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600"/>
              </a:spcAft>
              <a:buClrTx/>
              <a:buSzTx/>
              <a:buFontTx/>
              <a:buNone/>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Ensuring suitability and individual understanding of Possession Pack/SWP and compliance with Standard 019.</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Checking the relevant PSS have fully understood the briefings and the appropriate processes are followed to prevent a reoccurrence.</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Confirming all PLB and detonator protection are correctly placed and completely removed and counted at the end of the task.</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The contract labour supplier implementing an internal assurance mechanism for managing sub-contractors and </a:t>
            </a: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implementing an assurance regime to review the quality of PICOP briefings to PSS and PSS understanding of the briefings. </a:t>
            </a:r>
          </a:p>
        </p:txBody>
      </p:sp>
      <p:pic>
        <p:nvPicPr>
          <p:cNvPr id="11" name="Picture 10">
            <a:extLst>
              <a:ext uri="{FF2B5EF4-FFF2-40B4-BE49-F238E27FC236}">
                <a16:creationId xmlns:a16="http://schemas.microsoft.com/office/drawing/2014/main" id="{7D2B9B42-4CB1-465D-8FB6-05BE855259A4}"/>
              </a:ext>
            </a:extLst>
          </p:cNvPr>
          <p:cNvPicPr/>
          <p:nvPr/>
        </p:nvPicPr>
        <p:blipFill>
          <a:blip r:embed="rId8"/>
          <a:stretch>
            <a:fillRect/>
          </a:stretch>
        </p:blipFill>
        <p:spPr>
          <a:xfrm>
            <a:off x="5964069" y="1376967"/>
            <a:ext cx="3072130" cy="1682750"/>
          </a:xfrm>
          <a:prstGeom prst="rect">
            <a:avLst/>
          </a:prstGeom>
        </p:spPr>
      </p:pic>
      <p:sp>
        <p:nvSpPr>
          <p:cNvPr id="5" name="Rectangle 4">
            <a:extLst>
              <a:ext uri="{FF2B5EF4-FFF2-40B4-BE49-F238E27FC236}">
                <a16:creationId xmlns:a16="http://schemas.microsoft.com/office/drawing/2014/main" id="{7B2FF6C5-D120-4FCD-B95D-0A8EC7B18FB9}"/>
              </a:ext>
            </a:extLst>
          </p:cNvPr>
          <p:cNvSpPr/>
          <p:nvPr/>
        </p:nvSpPr>
        <p:spPr>
          <a:xfrm>
            <a:off x="383783" y="3304725"/>
            <a:ext cx="8362651" cy="1098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dirty="0">
                <a:solidFill>
                  <a:schemeClr val="tx1"/>
                </a:solidFill>
                <a:latin typeface="Network Rail Sans" panose="02000000040000020004" pitchFamily="2" charset="0"/>
              </a:rPr>
              <a:t>The PSS was unaware he had stepped into the open lines and further confirmed that it was his first time at this location.</a:t>
            </a:r>
          </a:p>
          <a:p>
            <a:pPr marL="171450" indent="-171450">
              <a:buFont typeface="Arial" panose="020B0604020202020204" pitchFamily="34" charset="0"/>
              <a:buChar char="•"/>
            </a:pPr>
            <a:r>
              <a:rPr lang="en-GB" dirty="0">
                <a:solidFill>
                  <a:schemeClr val="tx1"/>
                </a:solidFill>
                <a:latin typeface="Network Rail Sans" panose="02000000040000020004" pitchFamily="2" charset="0"/>
              </a:rPr>
              <a:t>The PSS was supplied with the correct paperwork but failed to verify and accept/reject his Safe Work Pack (SWP) in advance as per the 019 Standard.</a:t>
            </a:r>
          </a:p>
          <a:p>
            <a:pPr marL="171450" indent="-171450">
              <a:buFont typeface="Arial" panose="020B0604020202020204" pitchFamily="34" charset="0"/>
              <a:buChar char="•"/>
            </a:pPr>
            <a:r>
              <a:rPr lang="en-GB" dirty="0">
                <a:solidFill>
                  <a:schemeClr val="tx1"/>
                </a:solidFill>
                <a:latin typeface="Network Rail Sans" panose="02000000040000020004" pitchFamily="2" charset="0"/>
              </a:rPr>
              <a:t>The PSS received appropriate briefing prior to carrying out the task and did not ask any further questions to seek clarification. </a:t>
            </a:r>
          </a:p>
          <a:p>
            <a:endParaRPr lang="en-GB" sz="800" dirty="0">
              <a:solidFill>
                <a:schemeClr val="tx1"/>
              </a:solidFill>
              <a:latin typeface="Network Rail Sans" panose="02000000040000020004" pitchFamily="2" charset="0"/>
            </a:endParaRPr>
          </a:p>
          <a:p>
            <a:r>
              <a:rPr lang="en-GB" b="1" dirty="0">
                <a:solidFill>
                  <a:schemeClr val="bg1">
                    <a:lumMod val="50000"/>
                  </a:schemeClr>
                </a:solidFill>
                <a:latin typeface="Network Rail Sans" panose="02000000040000020004" pitchFamily="2" charset="0"/>
              </a:rPr>
              <a:t>The Safety Bulletin can be found </a:t>
            </a:r>
            <a:r>
              <a:rPr lang="en-GB" b="1" dirty="0">
                <a:solidFill>
                  <a:schemeClr val="bg1">
                    <a:lumMod val="50000"/>
                  </a:schemeClr>
                </a:solidFill>
                <a:latin typeface="Network Rail Sans" panose="02000000040000020004" pitchFamily="2" charset="0"/>
                <a:hlinkClick r:id="rId9" action="ppaction://hlinkfile">
                  <a:extLst>
                    <a:ext uri="{A12FA001-AC4F-418D-AE19-62706E023703}">
                      <ahyp:hlinkClr xmlns:ahyp="http://schemas.microsoft.com/office/drawing/2018/hyperlinkcolor" val="tx"/>
                    </a:ext>
                  </a:extLst>
                </a:hlinkClick>
              </a:rPr>
              <a:t>here</a:t>
            </a:r>
            <a:r>
              <a:rPr lang="en-GB" b="1" dirty="0">
                <a:solidFill>
                  <a:schemeClr val="bg1">
                    <a:lumMod val="50000"/>
                  </a:schemeClr>
                </a:solidFill>
                <a:latin typeface="Network Rail Sans" panose="02000000040000020004" pitchFamily="2" charset="0"/>
              </a:rPr>
              <a:t> </a:t>
            </a:r>
          </a:p>
        </p:txBody>
      </p:sp>
    </p:spTree>
    <p:extLst>
      <p:ext uri="{BB962C8B-B14F-4D97-AF65-F5344CB8AC3E}">
        <p14:creationId xmlns:p14="http://schemas.microsoft.com/office/powerpoint/2010/main" val="283016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8B8E6BD-A082-4F18-B5DA-4AAE511D0EA0}"/>
              </a:ext>
            </a:extLst>
          </p:cNvPr>
          <p:cNvSpPr txBox="1">
            <a:spLocks/>
          </p:cNvSpPr>
          <p:nvPr/>
        </p:nvSpPr>
        <p:spPr>
          <a:xfrm>
            <a:off x="685800" y="2924944"/>
            <a:ext cx="7772400" cy="282654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tint val="75000"/>
                  </a:prstClr>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A49986A4-2096-4747-A36A-071D2B46AD0F}"/>
              </a:ext>
            </a:extLst>
          </p:cNvPr>
          <p:cNvSpPr txBox="1"/>
          <p:nvPr/>
        </p:nvSpPr>
        <p:spPr>
          <a:xfrm>
            <a:off x="421240" y="1533146"/>
            <a:ext cx="5383660" cy="1123384"/>
          </a:xfrm>
          <a:prstGeom prst="rect">
            <a:avLst/>
          </a:prstGeom>
          <a:noFill/>
        </p:spPr>
        <p:txBody>
          <a:bodyPr wrap="square" rtlCol="0">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We are saying thank you</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Have you seen managers from across the region sharing their thanks in a new video? Visit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3"/>
              </a:rPr>
              <a:t>here to watch</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and there is no need to sign 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endParaRPr>
          </a:p>
        </p:txBody>
      </p:sp>
      <p:sp>
        <p:nvSpPr>
          <p:cNvPr id="11" name="TextBox 10">
            <a:extLst>
              <a:ext uri="{FF2B5EF4-FFF2-40B4-BE49-F238E27FC236}">
                <a16:creationId xmlns:a16="http://schemas.microsoft.com/office/drawing/2014/main" id="{90B9EECC-958B-4417-98C7-9686B112220C}"/>
              </a:ext>
            </a:extLst>
          </p:cNvPr>
          <p:cNvSpPr txBox="1"/>
          <p:nvPr/>
        </p:nvSpPr>
        <p:spPr>
          <a:xfrm>
            <a:off x="1493535" y="12591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 update</a:t>
            </a:r>
          </a:p>
        </p:txBody>
      </p:sp>
      <p:sp>
        <p:nvSpPr>
          <p:cNvPr id="12" name="TextBox 11">
            <a:extLst>
              <a:ext uri="{FF2B5EF4-FFF2-40B4-BE49-F238E27FC236}">
                <a16:creationId xmlns:a16="http://schemas.microsoft.com/office/drawing/2014/main" id="{6681BEC7-B8ED-45E5-ABDF-D74ABBE18DCC}"/>
              </a:ext>
            </a:extLst>
          </p:cNvPr>
          <p:cNvSpPr txBox="1"/>
          <p:nvPr/>
        </p:nvSpPr>
        <p:spPr>
          <a:xfrm>
            <a:off x="1547664" y="786736"/>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Round-up</a:t>
            </a:r>
          </a:p>
        </p:txBody>
      </p:sp>
      <p:cxnSp>
        <p:nvCxnSpPr>
          <p:cNvPr id="13" name="Straight Connector 12">
            <a:extLst>
              <a:ext uri="{FF2B5EF4-FFF2-40B4-BE49-F238E27FC236}">
                <a16:creationId xmlns:a16="http://schemas.microsoft.com/office/drawing/2014/main" id="{7C4BCA59-48E5-4BDD-B332-AD0DE26FD1A4}"/>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2FCC5C-F4C2-48C8-B942-5186EE9B19CE}"/>
              </a:ext>
            </a:extLst>
          </p:cNvPr>
          <p:cNvSpPr txBox="1"/>
          <p:nvPr/>
        </p:nvSpPr>
        <p:spPr>
          <a:xfrm>
            <a:off x="1493535" y="6071264"/>
            <a:ext cx="7326937"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charset="0"/>
                <a:ea typeface="+mn-ea"/>
                <a:cs typeface="+mn-cs"/>
              </a:rPr>
              <a:t>Contact the Wessex TWS team on </a:t>
            </a:r>
            <a:r>
              <a:rPr kumimoji="0" lang="en-GB" sz="1600" b="1" i="0" u="none" strike="noStrike" kern="1200" cap="none" spc="0" normalizeH="0" baseline="0" noProof="0" dirty="0">
                <a:ln>
                  <a:noFill/>
                </a:ln>
                <a:solidFill>
                  <a:schemeClr val="bg1"/>
                </a:solidFill>
                <a:effectLst/>
                <a:uLnTx/>
                <a:uFillTx/>
                <a:latin typeface="Arial" charset="0"/>
                <a:ea typeface="+mn-ea"/>
                <a:cs typeface="+mn-cs"/>
                <a:hlinkClick r:id="rId4">
                  <a:extLst>
                    <a:ext uri="{A12FA001-AC4F-418D-AE19-62706E023703}">
                      <ahyp:hlinkClr xmlns:ahyp="http://schemas.microsoft.com/office/drawing/2018/hyperlinkcolor" val="tx"/>
                    </a:ext>
                  </a:extLst>
                </a:hlinkClick>
              </a:rPr>
              <a:t>WessexTWS@networkrail.co.uk</a:t>
            </a:r>
            <a:endParaRPr kumimoji="0" lang="en-GB" sz="1600" b="1"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0C6898F-F174-4274-9339-18F4FD08407E}"/>
              </a:ext>
            </a:extLst>
          </p:cNvPr>
          <p:cNvSpPr txBox="1"/>
          <p:nvPr/>
        </p:nvSpPr>
        <p:spPr>
          <a:xfrm>
            <a:off x="421239" y="2480611"/>
            <a:ext cx="6192000"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Crossing the Line Procedure (CTLP) update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On 6 September 2021 the first Crossing the Line location in Wessex goes live at Pirbright Sub Station. The location has been risk assessed and staff briefed.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Details of the location can be found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5" action="ppaction://hlinkpres?slideindex=1&amp;slidetitle="/>
              </a:rPr>
              <a:t>here</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Thank you for sending your suggested locations for Crossing the Line Procedure.  We’re now risk assessing them and including int the process the relevant section manager, local operations manager, local TU H&amp;S reps (both signalling and track), Operational Risk Advisor (ORA) and Workforce H&amp;S Advisor.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Before a CTLP site can go live, Ops and Maintenance need to brief their staff.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Maintenance will also need to provide a list of authorised users to the TWS team.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If you would like to be briefed to use the process, please contact Martyn Shaftoe -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6"/>
              </a:rPr>
              <a:t>martyn.shaftoe@networkrail.co.uk</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a:t>
            </a: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26FA764D-1196-4EC7-837A-EA409748466E}"/>
              </a:ext>
            </a:extLst>
          </p:cNvPr>
          <p:cNvPicPr>
            <a:picLocks noChangeAspect="1"/>
          </p:cNvPicPr>
          <p:nvPr/>
        </p:nvPicPr>
        <p:blipFill>
          <a:blip r:embed="rId7"/>
          <a:stretch>
            <a:fillRect/>
          </a:stretch>
        </p:blipFill>
        <p:spPr>
          <a:xfrm>
            <a:off x="6761135" y="3260191"/>
            <a:ext cx="1761522" cy="2492896"/>
          </a:xfrm>
          <a:prstGeom prst="rect">
            <a:avLst/>
          </a:prstGeom>
        </p:spPr>
      </p:pic>
      <p:pic>
        <p:nvPicPr>
          <p:cNvPr id="3" name="Picture 2" descr="Text&#10;&#10;Description automatically generated">
            <a:extLst>
              <a:ext uri="{FF2B5EF4-FFF2-40B4-BE49-F238E27FC236}">
                <a16:creationId xmlns:a16="http://schemas.microsoft.com/office/drawing/2014/main" id="{F4231C11-77E9-4C49-849B-E397DC4A28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943" y="6226237"/>
            <a:ext cx="1011713" cy="287455"/>
          </a:xfrm>
          <a:prstGeom prst="rect">
            <a:avLst/>
          </a:prstGeom>
        </p:spPr>
      </p:pic>
      <p:pic>
        <p:nvPicPr>
          <p:cNvPr id="4" name="Picture 3">
            <a:extLst>
              <a:ext uri="{FF2B5EF4-FFF2-40B4-BE49-F238E27FC236}">
                <a16:creationId xmlns:a16="http://schemas.microsoft.com/office/drawing/2014/main" id="{06B6F338-FC7E-4505-A780-C3693F0B4DF7}"/>
              </a:ext>
            </a:extLst>
          </p:cNvPr>
          <p:cNvPicPr>
            <a:picLocks noChangeAspect="1"/>
          </p:cNvPicPr>
          <p:nvPr/>
        </p:nvPicPr>
        <p:blipFill>
          <a:blip r:embed="rId9"/>
          <a:stretch>
            <a:fillRect/>
          </a:stretch>
        </p:blipFill>
        <p:spPr>
          <a:xfrm>
            <a:off x="6297982" y="1417110"/>
            <a:ext cx="2600345" cy="1402866"/>
          </a:xfrm>
          <a:prstGeom prst="rect">
            <a:avLst/>
          </a:prstGeom>
        </p:spPr>
      </p:pic>
    </p:spTree>
    <p:extLst>
      <p:ext uri="{BB962C8B-B14F-4D97-AF65-F5344CB8AC3E}">
        <p14:creationId xmlns:p14="http://schemas.microsoft.com/office/powerpoint/2010/main" val="1702809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7.xml><?xml version="1.0" encoding="utf-8"?>
<a:theme xmlns:a="http://schemas.openxmlformats.org/drawingml/2006/main" name="5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2.xml><?xml version="1.0" encoding="utf-8"?>
<ds:datastoreItem xmlns:ds="http://schemas.openxmlformats.org/officeDocument/2006/customXml" ds:itemID="{83655AB9-DFF2-4238-BFB0-E921EC30E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BC187-73F2-4D7E-BE36-8283305D998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b9c3b65-a8e1-4122-bbc7-2a19ba1eb34d"/>
    <ds:schemaRef ds:uri="http://purl.org/dc/terms/"/>
    <ds:schemaRef ds:uri="1182365e-51d5-46c9-b491-c6cba440cd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26015</TotalTime>
  <Words>4587</Words>
  <Application>Microsoft Office PowerPoint</Application>
  <PresentationFormat>On-screen Show (4:3)</PresentationFormat>
  <Paragraphs>300</Paragraphs>
  <Slides>18</Slides>
  <Notes>17</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18</vt:i4>
      </vt:variant>
    </vt:vector>
  </HeadingPairs>
  <TitlesOfParts>
    <vt:vector size="31" baseType="lpstr">
      <vt:lpstr>Arial</vt:lpstr>
      <vt:lpstr>Calibri</vt:lpstr>
      <vt:lpstr>Calibri Light</vt:lpstr>
      <vt:lpstr>Network Rail Sans</vt:lpstr>
      <vt:lpstr>Wingdings</vt:lpstr>
      <vt:lpstr>2_Office Theme</vt:lpstr>
      <vt:lpstr>Blank front cover</vt:lpstr>
      <vt:lpstr>3_Office Theme</vt:lpstr>
      <vt:lpstr>7_Office Theme</vt:lpstr>
      <vt:lpstr>1_Office Theme</vt:lpstr>
      <vt:lpstr>4_Office Theme</vt:lpstr>
      <vt:lpstr>5_Office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Andrea De La Mothe</cp:lastModifiedBy>
  <cp:revision>34</cp:revision>
  <cp:lastPrinted>2019-06-27T14:00:02Z</cp:lastPrinted>
  <dcterms:created xsi:type="dcterms:W3CDTF">2018-03-02T12:05:12Z</dcterms:created>
  <dcterms:modified xsi:type="dcterms:W3CDTF">2021-08-31T15:50:56Z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2021-08-26T13:56:39Z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