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4"/>
    <p:sldMasterId id="2147484077" r:id="rId5"/>
    <p:sldMasterId id="2147484089" r:id="rId6"/>
    <p:sldMasterId id="2147484104" r:id="rId7"/>
    <p:sldMasterId id="2147484119" r:id="rId8"/>
    <p:sldMasterId id="2147484126" r:id="rId9"/>
    <p:sldMasterId id="2147484128" r:id="rId10"/>
    <p:sldMasterId id="2147484135" r:id="rId11"/>
    <p:sldMasterId id="2147484150" r:id="rId12"/>
  </p:sldMasterIdLst>
  <p:notesMasterIdLst>
    <p:notesMasterId r:id="rId21"/>
  </p:notesMasterIdLst>
  <p:handoutMasterIdLst>
    <p:handoutMasterId r:id="rId22"/>
  </p:handoutMasterIdLst>
  <p:sldIdLst>
    <p:sldId id="256" r:id="rId13"/>
    <p:sldId id="2571" r:id="rId14"/>
    <p:sldId id="2578" r:id="rId15"/>
    <p:sldId id="2579" r:id="rId16"/>
    <p:sldId id="2580" r:id="rId17"/>
    <p:sldId id="2581" r:id="rId18"/>
    <p:sldId id="2582" r:id="rId19"/>
    <p:sldId id="2583" r:id="rId20"/>
  </p:sldIdLst>
  <p:sldSz cx="9144000" cy="6858000" type="screen4x3"/>
  <p:notesSz cx="6797675" cy="9928225"/>
  <p:custDataLst>
    <p:tags r:id="rId23"/>
  </p:custDataLst>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521415D9-36F7-43E2-AB2F-B90AF26B5E84}">
      <p14:sectionLst xmlns:p14="http://schemas.microsoft.com/office/powerpoint/2010/main">
        <p14:section name="Default Section" id="{7618E53A-C01B-4DB0-B828-018D2B83BE73}">
          <p14:sldIdLst>
            <p14:sldId id="256"/>
            <p14:sldId id="2571"/>
            <p14:sldId id="2578"/>
            <p14:sldId id="2579"/>
            <p14:sldId id="2580"/>
            <p14:sldId id="2581"/>
            <p14:sldId id="2582"/>
            <p14:sldId id="25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ey Capstick" initials="TC" lastIdx="12" clrIdx="0">
    <p:extLst>
      <p:ext uri="{19B8F6BF-5375-455C-9EA6-DF929625EA0E}">
        <p15:presenceInfo xmlns:p15="http://schemas.microsoft.com/office/powerpoint/2012/main" userId="S::tcapstic@networkrail.co.uk::091ad6f2-cf95-4357-ac15-b7ee3880f581" providerId="AD"/>
      </p:ext>
    </p:extLst>
  </p:cmAuthor>
  <p:cmAuthor id="2" name="Achilleus Iheozor-Ejiofor" initials="AI" lastIdx="1" clrIdx="1">
    <p:extLst>
      <p:ext uri="{19B8F6BF-5375-455C-9EA6-DF929625EA0E}">
        <p15:presenceInfo xmlns:p15="http://schemas.microsoft.com/office/powerpoint/2012/main" userId="S::aiejiofo@networkrail.co.uk::5712568b-125a-4fb7-be38-ed1b44786f72" providerId="AD"/>
      </p:ext>
    </p:extLst>
  </p:cmAuthor>
  <p:cmAuthor id="3" name="Andrea De La Mothe" initials="ADLM" lastIdx="5" clrIdx="2">
    <p:extLst>
      <p:ext uri="{19B8F6BF-5375-455C-9EA6-DF929625EA0E}">
        <p15:presenceInfo xmlns:p15="http://schemas.microsoft.com/office/powerpoint/2012/main" userId="S::ADeLaM@networkrail.co.uk::96de3e10-38e9-4135-9e64-2e8a8f816a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89D"/>
    <a:srgbClr val="44546A"/>
    <a:srgbClr val="2272A5"/>
    <a:srgbClr val="8BB5D0"/>
    <a:srgbClr val="C9D02B"/>
    <a:srgbClr val="2E8EA2"/>
    <a:srgbClr val="2376AA"/>
    <a:srgbClr val="BCD4E4"/>
    <a:srgbClr val="D66D2B"/>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0952" autoAdjust="0"/>
  </p:normalViewPr>
  <p:slideViewPr>
    <p:cSldViewPr snapToGrid="0">
      <p:cViewPr varScale="1">
        <p:scale>
          <a:sx n="57" d="100"/>
          <a:sy n="57" d="100"/>
        </p:scale>
        <p:origin x="1544" y="32"/>
      </p:cViewPr>
      <p:guideLst>
        <p:guide orient="horz" pos="2160"/>
        <p:guide pos="288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3" name="Rectangle 3"/>
          <p:cNvSpPr>
            <a:spLocks noGrp="1" noChangeArrowheads="1"/>
          </p:cNvSpPr>
          <p:nvPr>
            <p:ph type="dt" sz="quarter" idx="1"/>
          </p:nvPr>
        </p:nvSpPr>
        <p:spPr bwMode="auto">
          <a:xfrm>
            <a:off x="3850444"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4" name="Rectangle 4"/>
          <p:cNvSpPr>
            <a:spLocks noGrp="1" noChangeArrowheads="1"/>
          </p:cNvSpPr>
          <p:nvPr>
            <p:ph type="ftr" sz="quarter" idx="2"/>
          </p:nvPr>
        </p:nvSpPr>
        <p:spPr bwMode="auto">
          <a:xfrm>
            <a:off x="1"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5" name="Rectangle 5"/>
          <p:cNvSpPr>
            <a:spLocks noGrp="1" noChangeArrowheads="1"/>
          </p:cNvSpPr>
          <p:nvPr>
            <p:ph type="sldNum" sz="quarter" idx="3"/>
          </p:nvPr>
        </p:nvSpPr>
        <p:spPr bwMode="auto">
          <a:xfrm>
            <a:off x="3850444"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dirty="0"/>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4099" name="Rectangle 3"/>
          <p:cNvSpPr>
            <a:spLocks noGrp="1" noChangeArrowheads="1"/>
          </p:cNvSpPr>
          <p:nvPr>
            <p:ph type="dt" idx="1"/>
          </p:nvPr>
        </p:nvSpPr>
        <p:spPr bwMode="auto">
          <a:xfrm>
            <a:off x="3850444"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84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1"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4103" name="Rectangle 7"/>
          <p:cNvSpPr>
            <a:spLocks noGrp="1" noChangeArrowheads="1"/>
          </p:cNvSpPr>
          <p:nvPr>
            <p:ph type="sldNum" sz="quarter" idx="5"/>
          </p:nvPr>
        </p:nvSpPr>
        <p:spPr bwMode="auto">
          <a:xfrm>
            <a:off x="3850444"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dirty="0"/>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FWI measure explained</a:t>
            </a:r>
          </a:p>
          <a:p>
            <a:endParaRPr lang="en-GB" dirty="0"/>
          </a:p>
          <a:p>
            <a:r>
              <a:rPr lang="en-GB" dirty="0"/>
              <a:t>Network Rail defines a work place injury as any injury sustained by staff, both direct employees and contractor/suppliers, while undertaking activities connected with Network Rail’s business.  </a:t>
            </a:r>
          </a:p>
          <a:p>
            <a:r>
              <a:rPr lang="en-GB" dirty="0"/>
              <a:t>All reported injuries are to be entered into SMIS, the companies corporate Safety Management Intelligence System.  </a:t>
            </a:r>
          </a:p>
          <a:p>
            <a:r>
              <a:rPr lang="en-GB" dirty="0"/>
              <a:t>Fatality weighted injury rate (FWIR) is a KPI that uses the following calculation: </a:t>
            </a:r>
          </a:p>
          <a:p>
            <a:r>
              <a:rPr lang="en-GB" dirty="0"/>
              <a:t>The number of fatalities, plus the (number of specified injuries / 10) plus the (number of 3+ lost day injuries / 200) plus the (number of all other injuries / 1000) divided by the hours worked, multiplied by 1,000,000, over the last 13 periods </a:t>
            </a:r>
          </a:p>
          <a:p>
            <a:r>
              <a:rPr lang="en-GB" dirty="0"/>
              <a:t>RIDDOR reporting shall be based on the requirements of the RIDDOR 2013 regulations and the ORR guidance http://orr.gov.uk/__data/assets/pdf_file/0010/2332/riddor-guidance.pdf.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88682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learning points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88338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30422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97407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FWI measure explained</a:t>
            </a:r>
          </a:p>
          <a:p>
            <a:endParaRPr lang="en-GB" dirty="0"/>
          </a:p>
          <a:p>
            <a:r>
              <a:rPr lang="en-GB" dirty="0"/>
              <a:t>Network Rail defines a work place injury as any injury sustained by staff, both direct employees and contractor/suppliers, while undertaking activities connected with Network Rail’s business.  </a:t>
            </a:r>
          </a:p>
          <a:p>
            <a:r>
              <a:rPr lang="en-GB" dirty="0"/>
              <a:t>All reported injuries are to be entered into SMIS, the companies corporate Safety Management Intelligence System.  </a:t>
            </a:r>
          </a:p>
          <a:p>
            <a:r>
              <a:rPr lang="en-GB" dirty="0"/>
              <a:t>Fatality weighted injury rate (FWIR) is a KPI that uses the following calculation: </a:t>
            </a:r>
          </a:p>
          <a:p>
            <a:r>
              <a:rPr lang="en-GB" dirty="0"/>
              <a:t>The number of fatalities, plus the (number of specified injuries / 10) plus the (number of 3+ lost day injuries / 200) plus the (number of all other injuries / 1000) divided by the hours worked, multiplied by 1,000,000, over the last 13 periods </a:t>
            </a:r>
          </a:p>
          <a:p>
            <a:r>
              <a:rPr lang="en-GB" dirty="0"/>
              <a:t>RIDDOR reporting shall be based on the requirements of the RIDDOR 2013 regulations and the ORR guidance http://orr.gov.uk/__data/assets/pdf_file/0010/2332/riddor-guidance.pdf.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430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15380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learning and immediate actions needed to be undertaken by your team. Click on the image above to access national bulletins on Safety Central.</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35118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2.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7.png"/><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2.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png"/><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7.png"/><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2.png"/><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3.png"/><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6.png"/><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7.png"/><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extLst>
              <p:ext uri="{D42A27DB-BD31-4B8C-83A1-F6EECF244321}">
                <p14:modId xmlns:p14="http://schemas.microsoft.com/office/powerpoint/2010/main" val="1448906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310003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extLst>
              <p:ext uri="{D42A27DB-BD31-4B8C-83A1-F6EECF244321}">
                <p14:modId xmlns:p14="http://schemas.microsoft.com/office/powerpoint/2010/main" val="2025795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027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extLst>
              <p:ext uri="{D42A27DB-BD31-4B8C-83A1-F6EECF244321}">
                <p14:modId xmlns:p14="http://schemas.microsoft.com/office/powerpoint/2010/main" val="491670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909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extLst>
              <p:ext uri="{D42A27DB-BD31-4B8C-83A1-F6EECF244321}">
                <p14:modId xmlns:p14="http://schemas.microsoft.com/office/powerpoint/2010/main" val="100815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898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771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extLst>
              <p:ext uri="{D42A27DB-BD31-4B8C-83A1-F6EECF244321}">
                <p14:modId xmlns:p14="http://schemas.microsoft.com/office/powerpoint/2010/main" val="3191427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454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6B66-40ED-4331-A0D7-1BA52CA958A3}"/>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B78B4A-451E-4990-AAF3-46BB9C30E4E1}"/>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490C57-BDCE-43CA-A642-A1D9B69825A4}"/>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25/10/2021</a:t>
            </a:fld>
            <a:endParaRPr lang="en-GB" dirty="0"/>
          </a:p>
        </p:txBody>
      </p:sp>
      <p:sp>
        <p:nvSpPr>
          <p:cNvPr id="5" name="Footer Placeholder 4">
            <a:extLst>
              <a:ext uri="{FF2B5EF4-FFF2-40B4-BE49-F238E27FC236}">
                <a16:creationId xmlns:a16="http://schemas.microsoft.com/office/drawing/2014/main" id="{2D514261-BF15-45C8-8D76-0EEA45013E4A}"/>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06FCAA44-8106-4ED6-8FF7-66CCD67D8E9F}"/>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51518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421A-FEBC-4127-A226-32FE04CD60A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0B390E-1C9F-4AA5-A404-68E7D3051DAC}"/>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C5EAE2-8C2F-465C-9929-A9DA97962B2C}"/>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25/10/2021</a:t>
            </a:fld>
            <a:endParaRPr lang="en-GB" dirty="0"/>
          </a:p>
        </p:txBody>
      </p:sp>
      <p:sp>
        <p:nvSpPr>
          <p:cNvPr id="5" name="Footer Placeholder 4">
            <a:extLst>
              <a:ext uri="{FF2B5EF4-FFF2-40B4-BE49-F238E27FC236}">
                <a16:creationId xmlns:a16="http://schemas.microsoft.com/office/drawing/2014/main" id="{87D3C80B-B777-4AFF-972F-58CC14DABB0F}"/>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B6C7CEE7-02F8-45DA-87F3-34EC7830F43D}"/>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938898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C2D8-E48E-4BC6-A756-14C003DDDDAB}"/>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BE7CB9-CCE5-488B-AB88-FE053495082D}"/>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6F150D-4FF6-4C21-907F-45F45AFB131E}"/>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25/10/2021</a:t>
            </a:fld>
            <a:endParaRPr lang="en-GB" dirty="0"/>
          </a:p>
        </p:txBody>
      </p:sp>
      <p:sp>
        <p:nvSpPr>
          <p:cNvPr id="5" name="Footer Placeholder 4">
            <a:extLst>
              <a:ext uri="{FF2B5EF4-FFF2-40B4-BE49-F238E27FC236}">
                <a16:creationId xmlns:a16="http://schemas.microsoft.com/office/drawing/2014/main" id="{CFD4A434-E6F7-4374-9549-96C7D701B905}"/>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C99F3ED4-FB94-4B90-9F83-B60BFDDF9FD0}"/>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18306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B25B-5AB9-43C7-8615-7095167A099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482681-7B6E-48A2-968A-60CF60AD602D}"/>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66B1A8-FDCD-4067-A4EC-1278C0E444FE}"/>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45A8E6-0357-424F-93EA-D91B0369B75B}"/>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25/10/2021</a:t>
            </a:fld>
            <a:endParaRPr lang="en-GB" dirty="0"/>
          </a:p>
        </p:txBody>
      </p:sp>
      <p:sp>
        <p:nvSpPr>
          <p:cNvPr id="6" name="Footer Placeholder 5">
            <a:extLst>
              <a:ext uri="{FF2B5EF4-FFF2-40B4-BE49-F238E27FC236}">
                <a16:creationId xmlns:a16="http://schemas.microsoft.com/office/drawing/2014/main" id="{5FFC361A-D107-43C9-852F-E8FE9210B037}"/>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F69782A4-58A5-4425-8CA4-0207F9A99991}"/>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693457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8C3D-9520-4C10-AACC-149CD478E61A}"/>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4FC8B0-7753-49E3-9B06-560430CDBBA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4E8743-C340-4944-827F-053CB74051FB}"/>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013AAB-8EFB-4FE2-99A1-80DA343E15B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91FDB2-B6EA-4283-AFA6-A06444F2F771}"/>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C26C4E-2537-4C80-B830-92CCE3A8E560}"/>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25/10/2021</a:t>
            </a:fld>
            <a:endParaRPr lang="en-GB" dirty="0"/>
          </a:p>
        </p:txBody>
      </p:sp>
      <p:sp>
        <p:nvSpPr>
          <p:cNvPr id="8" name="Footer Placeholder 7">
            <a:extLst>
              <a:ext uri="{FF2B5EF4-FFF2-40B4-BE49-F238E27FC236}">
                <a16:creationId xmlns:a16="http://schemas.microsoft.com/office/drawing/2014/main" id="{6E09066A-CBF5-4CDF-9EF0-EC71FD8E672B}"/>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89F35823-94E2-4810-8511-61F88C9340C4}"/>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292459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3311539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6C8E-79AE-4776-B3EF-EF18CE4F767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24047-04BD-4119-9FFA-417B40F8034A}"/>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25/10/2021</a:t>
            </a:fld>
            <a:endParaRPr lang="en-GB" dirty="0"/>
          </a:p>
        </p:txBody>
      </p:sp>
      <p:sp>
        <p:nvSpPr>
          <p:cNvPr id="4" name="Footer Placeholder 3">
            <a:extLst>
              <a:ext uri="{FF2B5EF4-FFF2-40B4-BE49-F238E27FC236}">
                <a16:creationId xmlns:a16="http://schemas.microsoft.com/office/drawing/2014/main" id="{ABB5F7E9-650E-4CB3-BE44-FEBE8105BB55}"/>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B8498819-2125-41DE-80E9-3663BF15FF7E}"/>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567186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F773A-9A36-42EE-A490-25F3F05F319C}"/>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25/10/2021</a:t>
            </a:fld>
            <a:endParaRPr lang="en-GB" dirty="0"/>
          </a:p>
        </p:txBody>
      </p:sp>
      <p:sp>
        <p:nvSpPr>
          <p:cNvPr id="3" name="Footer Placeholder 2">
            <a:extLst>
              <a:ext uri="{FF2B5EF4-FFF2-40B4-BE49-F238E27FC236}">
                <a16:creationId xmlns:a16="http://schemas.microsoft.com/office/drawing/2014/main" id="{2C3A0F2E-D544-4679-85A2-631EF30FCF64}"/>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58B903DC-5598-45C0-A888-2BE089F494AA}"/>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3424985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F4D0-427D-471F-89B2-79DA1140BAB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69A393-14BE-49E3-A659-B08A702F10A6}"/>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729134-1B7F-45BA-80B9-EE10997888D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79D31E-ECAB-4742-AD74-3A390F5F6889}"/>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25/10/2021</a:t>
            </a:fld>
            <a:endParaRPr lang="en-GB" dirty="0"/>
          </a:p>
        </p:txBody>
      </p:sp>
      <p:sp>
        <p:nvSpPr>
          <p:cNvPr id="6" name="Footer Placeholder 5">
            <a:extLst>
              <a:ext uri="{FF2B5EF4-FFF2-40B4-BE49-F238E27FC236}">
                <a16:creationId xmlns:a16="http://schemas.microsoft.com/office/drawing/2014/main" id="{48010503-1963-470D-B75B-4463A55A22C9}"/>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34E6A807-A48D-412A-8865-1F512BF93DEC}"/>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080623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BDB5-2FE8-4C66-9E91-D2A84F52C32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FD730A-B221-4C1B-ACF3-852AF656D352}"/>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CEC3398-2BAE-4FE9-978A-8FBC2F382AA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9D035-54BD-4EE0-9CBB-FC153F5347BB}"/>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25/10/2021</a:t>
            </a:fld>
            <a:endParaRPr lang="en-GB" dirty="0"/>
          </a:p>
        </p:txBody>
      </p:sp>
      <p:sp>
        <p:nvSpPr>
          <p:cNvPr id="6" name="Footer Placeholder 5">
            <a:extLst>
              <a:ext uri="{FF2B5EF4-FFF2-40B4-BE49-F238E27FC236}">
                <a16:creationId xmlns:a16="http://schemas.microsoft.com/office/drawing/2014/main" id="{0E2376AC-10B3-4D17-873A-E32696C0CD29}"/>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A7A18EDD-4CD6-40B3-B66D-6B0EABBA21E2}"/>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085061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A1F9-C634-4CB5-AFAF-FF52A315E00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880F3F-097B-4406-9A3F-1DFD70956963}"/>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3D466A-4DE5-48BB-983D-563DD18D61A7}"/>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25/10/2021</a:t>
            </a:fld>
            <a:endParaRPr lang="en-GB" dirty="0"/>
          </a:p>
        </p:txBody>
      </p:sp>
      <p:sp>
        <p:nvSpPr>
          <p:cNvPr id="5" name="Footer Placeholder 4">
            <a:extLst>
              <a:ext uri="{FF2B5EF4-FFF2-40B4-BE49-F238E27FC236}">
                <a16:creationId xmlns:a16="http://schemas.microsoft.com/office/drawing/2014/main" id="{9B7906F3-1166-448B-9796-34DD143322FE}"/>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7014ED7D-8378-4336-9B12-08AECE71ACFF}"/>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2799333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E46BF-629B-42CF-B698-94FDDF3B61F6}"/>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EA891C-B2F3-49F6-838D-CC03CF38715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B7C244-6914-4E68-9ED0-096DC87E5F43}"/>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25/10/2021</a:t>
            </a:fld>
            <a:endParaRPr lang="en-GB" dirty="0"/>
          </a:p>
        </p:txBody>
      </p:sp>
      <p:sp>
        <p:nvSpPr>
          <p:cNvPr id="5" name="Footer Placeholder 4">
            <a:extLst>
              <a:ext uri="{FF2B5EF4-FFF2-40B4-BE49-F238E27FC236}">
                <a16:creationId xmlns:a16="http://schemas.microsoft.com/office/drawing/2014/main" id="{32166AA7-CE1D-4135-82B3-3EAE6B12755E}"/>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F19300B8-17DD-490E-9C7F-5645CB2CBA14}"/>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20454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1823290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433350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26348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4778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385155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956494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980162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3981962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4253118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302900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7277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6936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078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144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395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extLst>
              <p:ext uri="{D42A27DB-BD31-4B8C-83A1-F6EECF244321}">
                <p14:modId xmlns:p14="http://schemas.microsoft.com/office/powerpoint/2010/main" val="3636476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2920490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extLst>
              <p:ext uri="{D42A27DB-BD31-4B8C-83A1-F6EECF244321}">
                <p14:modId xmlns:p14="http://schemas.microsoft.com/office/powerpoint/2010/main" val="298830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1393754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3846529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754356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extLst>
              <p:ext uri="{D42A27DB-BD31-4B8C-83A1-F6EECF244321}">
                <p14:modId xmlns:p14="http://schemas.microsoft.com/office/powerpoint/2010/main" val="865729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174736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extLst>
              <p:ext uri="{D42A27DB-BD31-4B8C-83A1-F6EECF244321}">
                <p14:modId xmlns:p14="http://schemas.microsoft.com/office/powerpoint/2010/main" val="2094912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1379832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404991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1985997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843470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128661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extLst>
              <p:ext uri="{D42A27DB-BD31-4B8C-83A1-F6EECF244321}">
                <p14:modId xmlns:p14="http://schemas.microsoft.com/office/powerpoint/2010/main" val="2164582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7583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extLst>
              <p:ext uri="{D42A27DB-BD31-4B8C-83A1-F6EECF244321}">
                <p14:modId xmlns:p14="http://schemas.microsoft.com/office/powerpoint/2010/main" val="1204833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3455931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extLst>
              <p:ext uri="{D42A27DB-BD31-4B8C-83A1-F6EECF244321}">
                <p14:modId xmlns:p14="http://schemas.microsoft.com/office/powerpoint/2010/main" val="2944185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92918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extLst>
              <p:ext uri="{D42A27DB-BD31-4B8C-83A1-F6EECF244321}">
                <p14:modId xmlns:p14="http://schemas.microsoft.com/office/powerpoint/2010/main" val="1547230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6259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902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extLst>
              <p:ext uri="{D42A27DB-BD31-4B8C-83A1-F6EECF244321}">
                <p14:modId xmlns:p14="http://schemas.microsoft.com/office/powerpoint/2010/main" val="2386999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6109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8"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914106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2710628" y="1501152"/>
            <a:ext cx="3722744" cy="4320073"/>
          </a:xfrm>
          <a:prstGeom prst="rect">
            <a:avLst/>
          </a:prstGeom>
          <a:solidFill>
            <a:schemeClr val="bg1"/>
          </a:solidFill>
        </p:spPr>
        <p:txBody>
          <a:bodyPr anchor="ctr">
            <a:normAutofit/>
          </a:bodyPr>
          <a:lstStyle>
            <a:lvl1pPr marL="0" indent="0" algn="ctr">
              <a:buNone/>
              <a:defRPr sz="495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10981683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1" name="Group 20"/>
          <p:cNvGrpSpPr/>
          <p:nvPr userDrawn="1"/>
        </p:nvGrpSpPr>
        <p:grpSpPr>
          <a:xfrm>
            <a:off x="259759" y="0"/>
            <a:ext cx="309773"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914866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1" name="Group 20"/>
          <p:cNvGrpSpPr/>
          <p:nvPr userDrawn="1"/>
        </p:nvGrpSpPr>
        <p:grpSpPr>
          <a:xfrm>
            <a:off x="8573578" y="928689"/>
            <a:ext cx="309773"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2741845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5" name="Group 24"/>
          <p:cNvGrpSpPr/>
          <p:nvPr userDrawn="1"/>
        </p:nvGrpSpPr>
        <p:grpSpPr>
          <a:xfrm>
            <a:off x="4412149" y="0"/>
            <a:ext cx="309773"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338895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5731445"/>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922729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4279047"/>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67458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31479058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5731445"/>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69975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8"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914106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2710628" y="1501152"/>
            <a:ext cx="3722744" cy="4320073"/>
          </a:xfrm>
          <a:prstGeom prst="rect">
            <a:avLst/>
          </a:prstGeom>
          <a:solidFill>
            <a:schemeClr val="bg1"/>
          </a:solidFill>
        </p:spPr>
        <p:txBody>
          <a:bodyPr anchor="ctr">
            <a:normAutofit/>
          </a:bodyPr>
          <a:lstStyle>
            <a:lvl1pPr marL="0" indent="0" algn="ctr">
              <a:buNone/>
              <a:defRPr sz="495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7769501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1" name="Group 20"/>
          <p:cNvGrpSpPr/>
          <p:nvPr userDrawn="1"/>
        </p:nvGrpSpPr>
        <p:grpSpPr>
          <a:xfrm>
            <a:off x="259759" y="0"/>
            <a:ext cx="309773"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9091984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1" name="Group 20"/>
          <p:cNvGrpSpPr/>
          <p:nvPr userDrawn="1"/>
        </p:nvGrpSpPr>
        <p:grpSpPr>
          <a:xfrm>
            <a:off x="8573578" y="928689"/>
            <a:ext cx="309773"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0692112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5" name="Group 24"/>
          <p:cNvGrpSpPr/>
          <p:nvPr userDrawn="1"/>
        </p:nvGrpSpPr>
        <p:grpSpPr>
          <a:xfrm>
            <a:off x="4412149" y="0"/>
            <a:ext cx="309773"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5110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5731445"/>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3756786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4279047"/>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9795944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2249829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27168599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250719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40274361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17719347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41794589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22316357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36775920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9401889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358674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68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1075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68193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65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29751691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38121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B093-2FAB-4253-A604-33A63F676D4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CEA9CB36-09E7-4201-99CE-A2844E06D21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C535C9-F2C5-495A-AFBB-F930B2FE559D}"/>
              </a:ext>
            </a:extLst>
          </p:cNvPr>
          <p:cNvSpPr>
            <a:spLocks noGrp="1"/>
          </p:cNvSpPr>
          <p:nvPr>
            <p:ph type="dt" sz="half" idx="10"/>
          </p:nvPr>
        </p:nvSpPr>
        <p:spPr/>
        <p:txBody>
          <a:bodyPr/>
          <a:lstStyle/>
          <a:p>
            <a:fld id="{0A52A87E-951A-481E-AE38-CE96ECF4ACFF}" type="datetimeFigureOut">
              <a:rPr lang="en-GB" smtClean="0"/>
              <a:t>25/10/2021</a:t>
            </a:fld>
            <a:endParaRPr lang="en-GB"/>
          </a:p>
        </p:txBody>
      </p:sp>
      <p:sp>
        <p:nvSpPr>
          <p:cNvPr id="5" name="Footer Placeholder 4">
            <a:extLst>
              <a:ext uri="{FF2B5EF4-FFF2-40B4-BE49-F238E27FC236}">
                <a16:creationId xmlns:a16="http://schemas.microsoft.com/office/drawing/2014/main" id="{58070754-2309-4918-9B78-2EBEE32667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FA58D7-8930-4670-A9D8-F17A88AD7979}"/>
              </a:ext>
            </a:extLst>
          </p:cNvPr>
          <p:cNvSpPr>
            <a:spLocks noGrp="1"/>
          </p:cNvSpPr>
          <p:nvPr>
            <p:ph type="sldNum" sz="quarter" idx="12"/>
          </p:nvPr>
        </p:nvSpPr>
        <p:spPr/>
        <p:txBody>
          <a:bodyPr/>
          <a:lstStyle/>
          <a:p>
            <a:fld id="{2DD4222D-1069-4D37-A35D-5A6CE9054DD3}" type="slidenum">
              <a:rPr lang="en-GB" smtClean="0"/>
              <a:t>‹#›</a:t>
            </a:fld>
            <a:endParaRPr lang="en-GB"/>
          </a:p>
        </p:txBody>
      </p:sp>
    </p:spTree>
    <p:extLst>
      <p:ext uri="{BB962C8B-B14F-4D97-AF65-F5344CB8AC3E}">
        <p14:creationId xmlns:p14="http://schemas.microsoft.com/office/powerpoint/2010/main" val="18693097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8D18-BA99-4413-A185-4C6C657D8F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073712-D5A1-4C6D-9E43-3E4CC0DD1E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A55645-FC3D-4B03-BA8F-F55F03088D5A}"/>
              </a:ext>
            </a:extLst>
          </p:cNvPr>
          <p:cNvSpPr>
            <a:spLocks noGrp="1"/>
          </p:cNvSpPr>
          <p:nvPr>
            <p:ph type="dt" sz="half" idx="10"/>
          </p:nvPr>
        </p:nvSpPr>
        <p:spPr/>
        <p:txBody>
          <a:bodyPr/>
          <a:lstStyle/>
          <a:p>
            <a:fld id="{0A52A87E-951A-481E-AE38-CE96ECF4ACFF}" type="datetimeFigureOut">
              <a:rPr lang="en-GB" smtClean="0"/>
              <a:t>25/10/2021</a:t>
            </a:fld>
            <a:endParaRPr lang="en-GB"/>
          </a:p>
        </p:txBody>
      </p:sp>
      <p:sp>
        <p:nvSpPr>
          <p:cNvPr id="5" name="Footer Placeholder 4">
            <a:extLst>
              <a:ext uri="{FF2B5EF4-FFF2-40B4-BE49-F238E27FC236}">
                <a16:creationId xmlns:a16="http://schemas.microsoft.com/office/drawing/2014/main" id="{BD1D3B61-4811-40B3-BD36-ACEFB42A07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D866CE-87B3-47B9-BDC6-239014A5FC35}"/>
              </a:ext>
            </a:extLst>
          </p:cNvPr>
          <p:cNvSpPr>
            <a:spLocks noGrp="1"/>
          </p:cNvSpPr>
          <p:nvPr>
            <p:ph type="sldNum" sz="quarter" idx="12"/>
          </p:nvPr>
        </p:nvSpPr>
        <p:spPr/>
        <p:txBody>
          <a:bodyPr/>
          <a:lstStyle/>
          <a:p>
            <a:fld id="{2DD4222D-1069-4D37-A35D-5A6CE9054DD3}" type="slidenum">
              <a:rPr lang="en-GB" smtClean="0"/>
              <a:t>‹#›</a:t>
            </a:fld>
            <a:endParaRPr lang="en-GB"/>
          </a:p>
        </p:txBody>
      </p:sp>
    </p:spTree>
    <p:extLst>
      <p:ext uri="{BB962C8B-B14F-4D97-AF65-F5344CB8AC3E}">
        <p14:creationId xmlns:p14="http://schemas.microsoft.com/office/powerpoint/2010/main" val="2328056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4098-35FB-4621-9580-22602567CB6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C8D26D-2B24-46ED-8E9C-EA4FDB0883E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68032C-ED52-40F8-A7F2-D8191E77FDDE}"/>
              </a:ext>
            </a:extLst>
          </p:cNvPr>
          <p:cNvSpPr>
            <a:spLocks noGrp="1"/>
          </p:cNvSpPr>
          <p:nvPr>
            <p:ph type="dt" sz="half" idx="10"/>
          </p:nvPr>
        </p:nvSpPr>
        <p:spPr/>
        <p:txBody>
          <a:bodyPr/>
          <a:lstStyle/>
          <a:p>
            <a:fld id="{0A52A87E-951A-481E-AE38-CE96ECF4ACFF}" type="datetimeFigureOut">
              <a:rPr lang="en-GB" smtClean="0"/>
              <a:t>25/10/2021</a:t>
            </a:fld>
            <a:endParaRPr lang="en-GB"/>
          </a:p>
        </p:txBody>
      </p:sp>
      <p:sp>
        <p:nvSpPr>
          <p:cNvPr id="5" name="Footer Placeholder 4">
            <a:extLst>
              <a:ext uri="{FF2B5EF4-FFF2-40B4-BE49-F238E27FC236}">
                <a16:creationId xmlns:a16="http://schemas.microsoft.com/office/drawing/2014/main" id="{63FC092A-07B0-426D-B14C-5A5EFF990A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396649-EBBD-4F19-9A3D-2D2AF73E929E}"/>
              </a:ext>
            </a:extLst>
          </p:cNvPr>
          <p:cNvSpPr>
            <a:spLocks noGrp="1"/>
          </p:cNvSpPr>
          <p:nvPr>
            <p:ph type="sldNum" sz="quarter" idx="12"/>
          </p:nvPr>
        </p:nvSpPr>
        <p:spPr/>
        <p:txBody>
          <a:bodyPr/>
          <a:lstStyle/>
          <a:p>
            <a:fld id="{2DD4222D-1069-4D37-A35D-5A6CE9054DD3}" type="slidenum">
              <a:rPr lang="en-GB" smtClean="0"/>
              <a:t>‹#›</a:t>
            </a:fld>
            <a:endParaRPr lang="en-GB"/>
          </a:p>
        </p:txBody>
      </p:sp>
    </p:spTree>
    <p:extLst>
      <p:ext uri="{BB962C8B-B14F-4D97-AF65-F5344CB8AC3E}">
        <p14:creationId xmlns:p14="http://schemas.microsoft.com/office/powerpoint/2010/main" val="30842695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1033-C910-45D7-9D99-2C2C0CA001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3D5697-4C28-400A-B0AC-B3106C724CC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421B69-89BE-4E40-8CC4-23C82BA74AE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5316F5-7CCB-4FAF-8F72-4957B7707B17}"/>
              </a:ext>
            </a:extLst>
          </p:cNvPr>
          <p:cNvSpPr>
            <a:spLocks noGrp="1"/>
          </p:cNvSpPr>
          <p:nvPr>
            <p:ph type="dt" sz="half" idx="10"/>
          </p:nvPr>
        </p:nvSpPr>
        <p:spPr/>
        <p:txBody>
          <a:bodyPr/>
          <a:lstStyle/>
          <a:p>
            <a:fld id="{0A52A87E-951A-481E-AE38-CE96ECF4ACFF}" type="datetimeFigureOut">
              <a:rPr lang="en-GB" smtClean="0"/>
              <a:t>25/10/2021</a:t>
            </a:fld>
            <a:endParaRPr lang="en-GB"/>
          </a:p>
        </p:txBody>
      </p:sp>
      <p:sp>
        <p:nvSpPr>
          <p:cNvPr id="6" name="Footer Placeholder 5">
            <a:extLst>
              <a:ext uri="{FF2B5EF4-FFF2-40B4-BE49-F238E27FC236}">
                <a16:creationId xmlns:a16="http://schemas.microsoft.com/office/drawing/2014/main" id="{C8705D6E-3CAC-445D-B069-6C5D875822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2635F2-EEE2-4FC2-8AEE-CA5A0E8BCBA8}"/>
              </a:ext>
            </a:extLst>
          </p:cNvPr>
          <p:cNvSpPr>
            <a:spLocks noGrp="1"/>
          </p:cNvSpPr>
          <p:nvPr>
            <p:ph type="sldNum" sz="quarter" idx="12"/>
          </p:nvPr>
        </p:nvSpPr>
        <p:spPr/>
        <p:txBody>
          <a:bodyPr/>
          <a:lstStyle/>
          <a:p>
            <a:fld id="{2DD4222D-1069-4D37-A35D-5A6CE9054DD3}" type="slidenum">
              <a:rPr lang="en-GB" smtClean="0"/>
              <a:t>‹#›</a:t>
            </a:fld>
            <a:endParaRPr lang="en-GB"/>
          </a:p>
        </p:txBody>
      </p:sp>
    </p:spTree>
    <p:extLst>
      <p:ext uri="{BB962C8B-B14F-4D97-AF65-F5344CB8AC3E}">
        <p14:creationId xmlns:p14="http://schemas.microsoft.com/office/powerpoint/2010/main" val="18140026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D868-854B-4BEA-8685-38932336E74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1D0FC5-43A4-4B15-83FE-2A884B081F2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0B38CB-92EF-48A4-9265-7C456B050AD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8637F4-E54D-408C-83E9-5565CAAD9EE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0BCFE-5675-497D-B3C0-B5057DDEF9F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D6D8E1-8499-463F-ADC1-8AF4943615BA}"/>
              </a:ext>
            </a:extLst>
          </p:cNvPr>
          <p:cNvSpPr>
            <a:spLocks noGrp="1"/>
          </p:cNvSpPr>
          <p:nvPr>
            <p:ph type="dt" sz="half" idx="10"/>
          </p:nvPr>
        </p:nvSpPr>
        <p:spPr/>
        <p:txBody>
          <a:bodyPr/>
          <a:lstStyle/>
          <a:p>
            <a:fld id="{0A52A87E-951A-481E-AE38-CE96ECF4ACFF}" type="datetimeFigureOut">
              <a:rPr lang="en-GB" smtClean="0"/>
              <a:t>25/10/2021</a:t>
            </a:fld>
            <a:endParaRPr lang="en-GB"/>
          </a:p>
        </p:txBody>
      </p:sp>
      <p:sp>
        <p:nvSpPr>
          <p:cNvPr id="8" name="Footer Placeholder 7">
            <a:extLst>
              <a:ext uri="{FF2B5EF4-FFF2-40B4-BE49-F238E27FC236}">
                <a16:creationId xmlns:a16="http://schemas.microsoft.com/office/drawing/2014/main" id="{392EDCE4-5DA3-440E-AD63-49AF38543A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5E1FE9-132C-4B9E-9950-9D910236C6C4}"/>
              </a:ext>
            </a:extLst>
          </p:cNvPr>
          <p:cNvSpPr>
            <a:spLocks noGrp="1"/>
          </p:cNvSpPr>
          <p:nvPr>
            <p:ph type="sldNum" sz="quarter" idx="12"/>
          </p:nvPr>
        </p:nvSpPr>
        <p:spPr/>
        <p:txBody>
          <a:bodyPr/>
          <a:lstStyle/>
          <a:p>
            <a:fld id="{2DD4222D-1069-4D37-A35D-5A6CE9054DD3}" type="slidenum">
              <a:rPr lang="en-GB" smtClean="0"/>
              <a:t>‹#›</a:t>
            </a:fld>
            <a:endParaRPr lang="en-GB"/>
          </a:p>
        </p:txBody>
      </p:sp>
    </p:spTree>
    <p:extLst>
      <p:ext uri="{BB962C8B-B14F-4D97-AF65-F5344CB8AC3E}">
        <p14:creationId xmlns:p14="http://schemas.microsoft.com/office/powerpoint/2010/main" val="1116884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2A12D-3970-4774-B7F1-E708F0E7A1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B7031E-6725-4BCB-AEE4-075E9ABFFA66}"/>
              </a:ext>
            </a:extLst>
          </p:cNvPr>
          <p:cNvSpPr>
            <a:spLocks noGrp="1"/>
          </p:cNvSpPr>
          <p:nvPr>
            <p:ph type="dt" sz="half" idx="10"/>
          </p:nvPr>
        </p:nvSpPr>
        <p:spPr/>
        <p:txBody>
          <a:bodyPr/>
          <a:lstStyle/>
          <a:p>
            <a:fld id="{0A52A87E-951A-481E-AE38-CE96ECF4ACFF}" type="datetimeFigureOut">
              <a:rPr lang="en-GB" smtClean="0"/>
              <a:t>25/10/2021</a:t>
            </a:fld>
            <a:endParaRPr lang="en-GB"/>
          </a:p>
        </p:txBody>
      </p:sp>
      <p:sp>
        <p:nvSpPr>
          <p:cNvPr id="4" name="Footer Placeholder 3">
            <a:extLst>
              <a:ext uri="{FF2B5EF4-FFF2-40B4-BE49-F238E27FC236}">
                <a16:creationId xmlns:a16="http://schemas.microsoft.com/office/drawing/2014/main" id="{06736B80-401B-4215-B009-139E600904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8503E7-D7B1-4D7D-BD19-C4AACE81AFE7}"/>
              </a:ext>
            </a:extLst>
          </p:cNvPr>
          <p:cNvSpPr>
            <a:spLocks noGrp="1"/>
          </p:cNvSpPr>
          <p:nvPr>
            <p:ph type="sldNum" sz="quarter" idx="12"/>
          </p:nvPr>
        </p:nvSpPr>
        <p:spPr/>
        <p:txBody>
          <a:bodyPr/>
          <a:lstStyle/>
          <a:p>
            <a:fld id="{2DD4222D-1069-4D37-A35D-5A6CE9054DD3}" type="slidenum">
              <a:rPr lang="en-GB" smtClean="0"/>
              <a:t>‹#›</a:t>
            </a:fld>
            <a:endParaRPr lang="en-GB"/>
          </a:p>
        </p:txBody>
      </p:sp>
    </p:spTree>
    <p:extLst>
      <p:ext uri="{BB962C8B-B14F-4D97-AF65-F5344CB8AC3E}">
        <p14:creationId xmlns:p14="http://schemas.microsoft.com/office/powerpoint/2010/main" val="38018512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8F7900-FD47-4734-918A-CF0F56916309}"/>
              </a:ext>
            </a:extLst>
          </p:cNvPr>
          <p:cNvSpPr>
            <a:spLocks noGrp="1"/>
          </p:cNvSpPr>
          <p:nvPr>
            <p:ph type="dt" sz="half" idx="10"/>
          </p:nvPr>
        </p:nvSpPr>
        <p:spPr/>
        <p:txBody>
          <a:bodyPr/>
          <a:lstStyle/>
          <a:p>
            <a:fld id="{0A52A87E-951A-481E-AE38-CE96ECF4ACFF}" type="datetimeFigureOut">
              <a:rPr lang="en-GB" smtClean="0"/>
              <a:t>25/10/2021</a:t>
            </a:fld>
            <a:endParaRPr lang="en-GB"/>
          </a:p>
        </p:txBody>
      </p:sp>
      <p:sp>
        <p:nvSpPr>
          <p:cNvPr id="3" name="Footer Placeholder 2">
            <a:extLst>
              <a:ext uri="{FF2B5EF4-FFF2-40B4-BE49-F238E27FC236}">
                <a16:creationId xmlns:a16="http://schemas.microsoft.com/office/drawing/2014/main" id="{DE3BCF94-5EB5-4105-BD61-E9F015E0BA7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8313D3-EBB6-4D38-90AC-011D6D058A18}"/>
              </a:ext>
            </a:extLst>
          </p:cNvPr>
          <p:cNvSpPr>
            <a:spLocks noGrp="1"/>
          </p:cNvSpPr>
          <p:nvPr>
            <p:ph type="sldNum" sz="quarter" idx="12"/>
          </p:nvPr>
        </p:nvSpPr>
        <p:spPr/>
        <p:txBody>
          <a:bodyPr/>
          <a:lstStyle/>
          <a:p>
            <a:fld id="{2DD4222D-1069-4D37-A35D-5A6CE9054DD3}" type="slidenum">
              <a:rPr lang="en-GB" smtClean="0"/>
              <a:t>‹#›</a:t>
            </a:fld>
            <a:endParaRPr lang="en-GB"/>
          </a:p>
        </p:txBody>
      </p:sp>
    </p:spTree>
    <p:extLst>
      <p:ext uri="{BB962C8B-B14F-4D97-AF65-F5344CB8AC3E}">
        <p14:creationId xmlns:p14="http://schemas.microsoft.com/office/powerpoint/2010/main" val="34441336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4E18-FA4F-48C4-95FE-4DF7459DC65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3D357C-A73E-4966-B396-486C2EC9FB5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ABCA0B-9334-4E93-91C2-BE7940DEC3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CC5D08D-F107-4A75-81BC-FC82FDE666A1}"/>
              </a:ext>
            </a:extLst>
          </p:cNvPr>
          <p:cNvSpPr>
            <a:spLocks noGrp="1"/>
          </p:cNvSpPr>
          <p:nvPr>
            <p:ph type="dt" sz="half" idx="10"/>
          </p:nvPr>
        </p:nvSpPr>
        <p:spPr/>
        <p:txBody>
          <a:bodyPr/>
          <a:lstStyle/>
          <a:p>
            <a:fld id="{0A52A87E-951A-481E-AE38-CE96ECF4ACFF}" type="datetimeFigureOut">
              <a:rPr lang="en-GB" smtClean="0"/>
              <a:t>25/10/2021</a:t>
            </a:fld>
            <a:endParaRPr lang="en-GB"/>
          </a:p>
        </p:txBody>
      </p:sp>
      <p:sp>
        <p:nvSpPr>
          <p:cNvPr id="6" name="Footer Placeholder 5">
            <a:extLst>
              <a:ext uri="{FF2B5EF4-FFF2-40B4-BE49-F238E27FC236}">
                <a16:creationId xmlns:a16="http://schemas.microsoft.com/office/drawing/2014/main" id="{54409039-8154-40A9-934E-9ADC4E6823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A06BC3-D9FE-4942-BF26-3D3C5727B67C}"/>
              </a:ext>
            </a:extLst>
          </p:cNvPr>
          <p:cNvSpPr>
            <a:spLocks noGrp="1"/>
          </p:cNvSpPr>
          <p:nvPr>
            <p:ph type="sldNum" sz="quarter" idx="12"/>
          </p:nvPr>
        </p:nvSpPr>
        <p:spPr/>
        <p:txBody>
          <a:bodyPr/>
          <a:lstStyle/>
          <a:p>
            <a:fld id="{2DD4222D-1069-4D37-A35D-5A6CE9054DD3}" type="slidenum">
              <a:rPr lang="en-GB" smtClean="0"/>
              <a:t>‹#›</a:t>
            </a:fld>
            <a:endParaRPr lang="en-GB"/>
          </a:p>
        </p:txBody>
      </p:sp>
    </p:spTree>
    <p:extLst>
      <p:ext uri="{BB962C8B-B14F-4D97-AF65-F5344CB8AC3E}">
        <p14:creationId xmlns:p14="http://schemas.microsoft.com/office/powerpoint/2010/main" val="20663961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E0F3A-C680-4A9E-A435-01CAEE90B55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F436F7-D158-4B49-8488-68DA6DD0EB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974B6A1A-EE6D-469C-BD7E-DE74A7004AB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C19FBA-10C6-4BF5-B38D-3227C381E0E3}"/>
              </a:ext>
            </a:extLst>
          </p:cNvPr>
          <p:cNvSpPr>
            <a:spLocks noGrp="1"/>
          </p:cNvSpPr>
          <p:nvPr>
            <p:ph type="dt" sz="half" idx="10"/>
          </p:nvPr>
        </p:nvSpPr>
        <p:spPr/>
        <p:txBody>
          <a:bodyPr/>
          <a:lstStyle/>
          <a:p>
            <a:fld id="{0A52A87E-951A-481E-AE38-CE96ECF4ACFF}" type="datetimeFigureOut">
              <a:rPr lang="en-GB" smtClean="0"/>
              <a:t>25/10/2021</a:t>
            </a:fld>
            <a:endParaRPr lang="en-GB"/>
          </a:p>
        </p:txBody>
      </p:sp>
      <p:sp>
        <p:nvSpPr>
          <p:cNvPr id="6" name="Footer Placeholder 5">
            <a:extLst>
              <a:ext uri="{FF2B5EF4-FFF2-40B4-BE49-F238E27FC236}">
                <a16:creationId xmlns:a16="http://schemas.microsoft.com/office/drawing/2014/main" id="{1A886E09-6DAF-4D3C-B696-2718CFD6B0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DB736A-B159-451B-9DD2-ED33E7212FF7}"/>
              </a:ext>
            </a:extLst>
          </p:cNvPr>
          <p:cNvSpPr>
            <a:spLocks noGrp="1"/>
          </p:cNvSpPr>
          <p:nvPr>
            <p:ph type="sldNum" sz="quarter" idx="12"/>
          </p:nvPr>
        </p:nvSpPr>
        <p:spPr/>
        <p:txBody>
          <a:bodyPr/>
          <a:lstStyle/>
          <a:p>
            <a:fld id="{2DD4222D-1069-4D37-A35D-5A6CE9054DD3}" type="slidenum">
              <a:rPr lang="en-GB" smtClean="0"/>
              <a:t>‹#›</a:t>
            </a:fld>
            <a:endParaRPr lang="en-GB"/>
          </a:p>
        </p:txBody>
      </p:sp>
    </p:spTree>
    <p:extLst>
      <p:ext uri="{BB962C8B-B14F-4D97-AF65-F5344CB8AC3E}">
        <p14:creationId xmlns:p14="http://schemas.microsoft.com/office/powerpoint/2010/main" val="2839866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25223971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0B62C-5D68-4CC9-B131-28FD028BB0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7C2940-BDF9-4030-A720-AF4885ABB2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0E0532-CE7A-4333-A140-731CBB919978}"/>
              </a:ext>
            </a:extLst>
          </p:cNvPr>
          <p:cNvSpPr>
            <a:spLocks noGrp="1"/>
          </p:cNvSpPr>
          <p:nvPr>
            <p:ph type="dt" sz="half" idx="10"/>
          </p:nvPr>
        </p:nvSpPr>
        <p:spPr/>
        <p:txBody>
          <a:bodyPr/>
          <a:lstStyle/>
          <a:p>
            <a:fld id="{0A52A87E-951A-481E-AE38-CE96ECF4ACFF}" type="datetimeFigureOut">
              <a:rPr lang="en-GB" smtClean="0"/>
              <a:t>25/10/2021</a:t>
            </a:fld>
            <a:endParaRPr lang="en-GB"/>
          </a:p>
        </p:txBody>
      </p:sp>
      <p:sp>
        <p:nvSpPr>
          <p:cNvPr id="5" name="Footer Placeholder 4">
            <a:extLst>
              <a:ext uri="{FF2B5EF4-FFF2-40B4-BE49-F238E27FC236}">
                <a16:creationId xmlns:a16="http://schemas.microsoft.com/office/drawing/2014/main" id="{92D3B9CC-973F-464C-B05B-817805C8BE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758CBF-8C26-488C-9426-987884EF2FD3}"/>
              </a:ext>
            </a:extLst>
          </p:cNvPr>
          <p:cNvSpPr>
            <a:spLocks noGrp="1"/>
          </p:cNvSpPr>
          <p:nvPr>
            <p:ph type="sldNum" sz="quarter" idx="12"/>
          </p:nvPr>
        </p:nvSpPr>
        <p:spPr/>
        <p:txBody>
          <a:bodyPr/>
          <a:lstStyle/>
          <a:p>
            <a:fld id="{2DD4222D-1069-4D37-A35D-5A6CE9054DD3}" type="slidenum">
              <a:rPr lang="en-GB" smtClean="0"/>
              <a:t>‹#›</a:t>
            </a:fld>
            <a:endParaRPr lang="en-GB"/>
          </a:p>
        </p:txBody>
      </p:sp>
    </p:spTree>
    <p:extLst>
      <p:ext uri="{BB962C8B-B14F-4D97-AF65-F5344CB8AC3E}">
        <p14:creationId xmlns:p14="http://schemas.microsoft.com/office/powerpoint/2010/main" val="4204860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9BBDC5-085F-4FCF-82DD-F8566806647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6D05F9-A997-45A3-9969-7F80FEB70F5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02EC4A-66DA-4E2E-BB45-9874FA825911}"/>
              </a:ext>
            </a:extLst>
          </p:cNvPr>
          <p:cNvSpPr>
            <a:spLocks noGrp="1"/>
          </p:cNvSpPr>
          <p:nvPr>
            <p:ph type="dt" sz="half" idx="10"/>
          </p:nvPr>
        </p:nvSpPr>
        <p:spPr/>
        <p:txBody>
          <a:bodyPr/>
          <a:lstStyle/>
          <a:p>
            <a:fld id="{0A52A87E-951A-481E-AE38-CE96ECF4ACFF}" type="datetimeFigureOut">
              <a:rPr lang="en-GB" smtClean="0"/>
              <a:t>25/10/2021</a:t>
            </a:fld>
            <a:endParaRPr lang="en-GB"/>
          </a:p>
        </p:txBody>
      </p:sp>
      <p:sp>
        <p:nvSpPr>
          <p:cNvPr id="5" name="Footer Placeholder 4">
            <a:extLst>
              <a:ext uri="{FF2B5EF4-FFF2-40B4-BE49-F238E27FC236}">
                <a16:creationId xmlns:a16="http://schemas.microsoft.com/office/drawing/2014/main" id="{71BA4E59-CB59-4ADD-BB12-D44D976BF2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B94BBF-D7D4-4617-94CE-90D39AEF71E2}"/>
              </a:ext>
            </a:extLst>
          </p:cNvPr>
          <p:cNvSpPr>
            <a:spLocks noGrp="1"/>
          </p:cNvSpPr>
          <p:nvPr>
            <p:ph type="sldNum" sz="quarter" idx="12"/>
          </p:nvPr>
        </p:nvSpPr>
        <p:spPr/>
        <p:txBody>
          <a:bodyPr/>
          <a:lstStyle/>
          <a:p>
            <a:fld id="{2DD4222D-1069-4D37-A35D-5A6CE9054DD3}" type="slidenum">
              <a:rPr lang="en-GB" smtClean="0"/>
              <a:t>‹#›</a:t>
            </a:fld>
            <a:endParaRPr lang="en-GB"/>
          </a:p>
        </p:txBody>
      </p:sp>
    </p:spTree>
    <p:extLst>
      <p:ext uri="{BB962C8B-B14F-4D97-AF65-F5344CB8AC3E}">
        <p14:creationId xmlns:p14="http://schemas.microsoft.com/office/powerpoint/2010/main" val="279829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ags" Target="../tags/tag19.xml"/><Relationship Id="rId3" Type="http://schemas.openxmlformats.org/officeDocument/2006/relationships/slideLayout" Target="../slideLayouts/slideLayout28.xml"/><Relationship Id="rId21" Type="http://schemas.openxmlformats.org/officeDocument/2006/relationships/image" Target="../media/image2.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ags" Target="../tags/tag18.xml"/><Relationship Id="rId2" Type="http://schemas.openxmlformats.org/officeDocument/2006/relationships/slideLayout" Target="../slideLayouts/slideLayout27.xml"/><Relationship Id="rId16" Type="http://schemas.openxmlformats.org/officeDocument/2006/relationships/vmlDrawing" Target="../drawings/vmlDrawing9.vml"/><Relationship Id="rId20"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oleObject" Target="../embeddings/oleObject9.bin"/><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ags" Target="../tags/tag35.xml"/><Relationship Id="rId3" Type="http://schemas.openxmlformats.org/officeDocument/2006/relationships/slideLayout" Target="../slideLayouts/slideLayout42.xml"/><Relationship Id="rId21" Type="http://schemas.openxmlformats.org/officeDocument/2006/relationships/image" Target="../media/image2.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ags" Target="../tags/tag34.xml"/><Relationship Id="rId2" Type="http://schemas.openxmlformats.org/officeDocument/2006/relationships/slideLayout" Target="../slideLayouts/slideLayout41.xml"/><Relationship Id="rId16" Type="http://schemas.openxmlformats.org/officeDocument/2006/relationships/vmlDrawing" Target="../drawings/vmlDrawing17.vml"/><Relationship Id="rId20" Type="http://schemas.openxmlformats.org/officeDocument/2006/relationships/image" Target="../media/image1.emf"/><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19" Type="http://schemas.openxmlformats.org/officeDocument/2006/relationships/oleObject" Target="../embeddings/oleObject17.bin"/><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56.xml"/><Relationship Id="rId7"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6.xml"/><Relationship Id="rId1"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63.xml"/><Relationship Id="rId7"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tags" Target="../tags/tag51.xml"/><Relationship Id="rId3" Type="http://schemas.openxmlformats.org/officeDocument/2006/relationships/slideLayout" Target="../slideLayouts/slideLayout69.xml"/><Relationship Id="rId21" Type="http://schemas.openxmlformats.org/officeDocument/2006/relationships/image" Target="../media/image2.png"/><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ags" Target="../tags/tag50.xml"/><Relationship Id="rId2" Type="http://schemas.openxmlformats.org/officeDocument/2006/relationships/slideLayout" Target="../slideLayouts/slideLayout68.xml"/><Relationship Id="rId16" Type="http://schemas.openxmlformats.org/officeDocument/2006/relationships/vmlDrawing" Target="../drawings/vmlDrawing25.vml"/><Relationship Id="rId20" Type="http://schemas.openxmlformats.org/officeDocument/2006/relationships/image" Target="../media/image1.emf"/><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8.xml"/><Relationship Id="rId10" Type="http://schemas.openxmlformats.org/officeDocument/2006/relationships/slideLayout" Target="../slideLayouts/slideLayout76.xml"/><Relationship Id="rId19" Type="http://schemas.openxmlformats.org/officeDocument/2006/relationships/oleObject" Target="../embeddings/oleObject25.bin"/><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extLst>
              <p:ext uri="{D42A27DB-BD31-4B8C-83A1-F6EECF244321}">
                <p14:modId xmlns:p14="http://schemas.microsoft.com/office/powerpoint/2010/main" val="2745523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B50D2DAB-5E80-4D61-9D65-6A0C7C0AB328}"/>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421959407"/>
      </p:ext>
    </p:extLst>
  </p:cSld>
  <p:clrMap bg1="lt1" tx1="dk1" bg2="lt2" tx2="dk2" accent1="accent1" accent2="accent2" accent3="accent3" accent4="accent4" accent5="accent5" accent6="accent6" hlink="hlink" folHlink="folHlink"/>
  <p:sldLayoutIdLst>
    <p:sldLayoutId id="2147484043" r:id="rId1"/>
    <p:sldLayoutId id="2147484030" r:id="rId2"/>
    <p:sldLayoutId id="2147484031" r:id="rId3"/>
    <p:sldLayoutId id="2147484033" r:id="rId4"/>
    <p:sldLayoutId id="2147484034" r:id="rId5"/>
    <p:sldLayoutId id="2147484035" r:id="rId6"/>
    <p:sldLayoutId id="2147484074" r:id="rId7"/>
    <p:sldLayoutId id="2147484075" r:id="rId8"/>
    <p:sldLayoutId id="2147484076" r:id="rId9"/>
    <p:sldLayoutId id="2147484032" r:id="rId10"/>
    <p:sldLayoutId id="2147484036" r:id="rId11"/>
    <p:sldLayoutId id="2147484037" r:id="rId12"/>
    <p:sldLayoutId id="2147484041" r:id="rId13"/>
    <p:sldLayoutId id="2147484042"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435109E2-70C7-4321-9C30-59F20D16EA84}"/>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624493591"/>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578A1EA3-54DC-4CE0-A7BA-4A14AA55EB3C}"/>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578821384"/>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extLst>
              <p:ext uri="{D42A27DB-BD31-4B8C-83A1-F6EECF244321}">
                <p14:modId xmlns:p14="http://schemas.microsoft.com/office/powerpoint/2010/main" val="1966970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265F875B-1374-4808-B462-1991D721E0AA}"/>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018194476"/>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8319332" y="6532802"/>
            <a:ext cx="637701" cy="184192"/>
          </a:xfrm>
          <a:prstGeom prst="rect">
            <a:avLst/>
          </a:prstGeom>
        </p:spPr>
        <p:txBody>
          <a:bodyPr anchor="ctr" anchorCtr="0"/>
          <a:lstStyle>
            <a:lvl1pPr algn="r">
              <a:defRPr sz="9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470" y="-2006571"/>
            <a:ext cx="9141060" cy="1895095"/>
          </a:xfrm>
          <a:prstGeom prst="rect">
            <a:avLst/>
          </a:prstGeom>
          <a:solidFill>
            <a:srgbClr val="005172"/>
          </a:solidFill>
          <a:ln w="12700" cap="flat" cmpd="sng" algn="ctr">
            <a:noFill/>
            <a:prstDash val="solid"/>
            <a:miter lim="800000"/>
          </a:ln>
          <a:effectLst/>
        </p:spPr>
        <p:txBody>
          <a:bodyPr lIns="81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 marR="0" lvl="0" indent="0" defTabSz="6858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35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35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5400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mn-lt"/>
              <a:ea typeface="+mn-ea"/>
              <a:cs typeface="+mn-cs"/>
            </a:endParaRP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To do this:</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35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5CAD2AE4-A90A-45D2-89BD-FE5728432597}"/>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801259939"/>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8319332" y="6532802"/>
            <a:ext cx="637701" cy="184192"/>
          </a:xfrm>
          <a:prstGeom prst="rect">
            <a:avLst/>
          </a:prstGeom>
        </p:spPr>
        <p:txBody>
          <a:bodyPr anchor="ctr" anchorCtr="0"/>
          <a:lstStyle>
            <a:lvl1pPr algn="r">
              <a:defRPr sz="9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470" y="-2006571"/>
            <a:ext cx="9141060" cy="1895095"/>
          </a:xfrm>
          <a:prstGeom prst="rect">
            <a:avLst/>
          </a:prstGeom>
          <a:solidFill>
            <a:srgbClr val="005172"/>
          </a:solidFill>
          <a:ln w="12700" cap="flat" cmpd="sng" algn="ctr">
            <a:noFill/>
            <a:prstDash val="solid"/>
            <a:miter lim="800000"/>
          </a:ln>
          <a:effectLst/>
        </p:spPr>
        <p:txBody>
          <a:bodyPr lIns="81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 marR="0" lvl="0" indent="0" defTabSz="6858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GB" sz="135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5400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mn-lt"/>
              <a:ea typeface="+mn-ea"/>
              <a:cs typeface="+mn-cs"/>
            </a:endParaRP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To do this:</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35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9E5FC487-B5F3-44D2-8F31-264D295DF49A}"/>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864075422"/>
      </p:ext>
    </p:extLst>
  </p:cSld>
  <p:clrMap bg1="lt1" tx1="dk1" bg2="lt2" tx2="dk2" accent1="accent1" accent2="accent2" accent3="accent3" accent4="accent4" accent5="accent5" accent6="accent6" hlink="hlink" folHlink="folHlink"/>
  <p:sldLayoutIdLst>
    <p:sldLayoutId id="2147484127"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8319332" y="6532802"/>
            <a:ext cx="637701" cy="184192"/>
          </a:xfrm>
          <a:prstGeom prst="rect">
            <a:avLst/>
          </a:prstGeom>
        </p:spPr>
        <p:txBody>
          <a:bodyPr anchor="ctr" anchorCtr="0"/>
          <a:lstStyle>
            <a:lvl1pPr algn="r">
              <a:defRPr sz="9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470" y="-2006571"/>
            <a:ext cx="9141060" cy="1895095"/>
          </a:xfrm>
          <a:prstGeom prst="rect">
            <a:avLst/>
          </a:prstGeom>
          <a:solidFill>
            <a:srgbClr val="005172"/>
          </a:solidFill>
          <a:ln w="12700" cap="flat" cmpd="sng" algn="ctr">
            <a:noFill/>
            <a:prstDash val="solid"/>
            <a:miter lim="800000"/>
          </a:ln>
          <a:effectLst/>
        </p:spPr>
        <p:txBody>
          <a:bodyPr lIns="81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 marR="0" lvl="0" indent="0" defTabSz="6858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35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35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5400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mn-lt"/>
              <a:ea typeface="+mn-ea"/>
              <a:cs typeface="+mn-cs"/>
            </a:endParaRP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To do this:</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35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8816172C-7A2D-49A3-AB5C-CD2BDDE9E550}"/>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843639187"/>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578A1EA3-54DC-4CE0-A7BA-4A14AA55EB3C}"/>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491759225"/>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 id="2147484148" r:id="rId13"/>
    <p:sldLayoutId id="2147484149"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C52C9C-8D05-45FD-B0C4-15D076124FF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75962F-0409-4F42-B287-63CE2D0068F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5B1A2F-4A53-4DB8-AE8F-0D4D3D4E94E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A52A87E-951A-481E-AE38-CE96ECF4ACFF}" type="datetimeFigureOut">
              <a:rPr lang="en-GB" smtClean="0"/>
              <a:t>25/10/2021</a:t>
            </a:fld>
            <a:endParaRPr lang="en-GB"/>
          </a:p>
        </p:txBody>
      </p:sp>
      <p:sp>
        <p:nvSpPr>
          <p:cNvPr id="5" name="Footer Placeholder 4">
            <a:extLst>
              <a:ext uri="{FF2B5EF4-FFF2-40B4-BE49-F238E27FC236}">
                <a16:creationId xmlns:a16="http://schemas.microsoft.com/office/drawing/2014/main" id="{4A13A335-F863-4A45-8EB6-ED5C96D69AB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AF1E18-1ADC-4EE6-89D0-07537B5CC9E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D4222D-1069-4D37-A35D-5A6CE9054DD3}" type="slidenum">
              <a:rPr lang="en-GB" smtClean="0"/>
              <a:t>‹#›</a:t>
            </a:fld>
            <a:endParaRPr lang="en-GB"/>
          </a:p>
        </p:txBody>
      </p:sp>
      <p:sp>
        <p:nvSpPr>
          <p:cNvPr id="8"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8BCA81EA-BE43-4DD0-BF10-B519C6922173}"/>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612895871"/>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hyperlink" Target="file:///\\NC2FDC07\DFSRoot$\SZ\WMAGroups\01%20-%20Route%20IM%20Director%20-%20Wessex\02%20-%20Route%20Safety%20Hour%20Reporting\02%20-%20Route%20Safety%20Hour%20Reporting\Safety%20Cascade%2021-22\P72122\First%20Aid-Burns%20Kit%20notice.pdf"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hyperlink" Target="https://surplus-web-app-prod.22c8.nwr-prod.openshiftapps.com/" TargetMode="External"/><Relationship Id="rId5" Type="http://schemas.openxmlformats.org/officeDocument/2006/relationships/image" Target="../media/image3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8.jpeg"/><Relationship Id="rId7" Type="http://schemas.openxmlformats.org/officeDocument/2006/relationships/hyperlink" Target="https://safety.networkrail.co.uk/tools-resources/safety-bulletins/"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hyperlink" Target="https://networkrail.sharepoint.com/:b:/r/sites/myconnect/southern/Documents/Safety%20alerts/Safety-Advice-NRA21-15-Dangerous-Occurrence-Fall-from-scaffolding-resulting-in-significant-risk-of-drowning.pdf?csf=1&amp;web=1&amp;e=oWKmVE" TargetMode="External"/><Relationship Id="rId5" Type="http://schemas.openxmlformats.org/officeDocument/2006/relationships/hyperlink" Target="https://networkrail.sharepoint.com/:b:/r/sites/myconnect/southern/Documents/Safety%20alerts/Environment-Bulletin-ENV21-03-Restrictions-on-products-containing-the-active-ingredient-triclopyr.pdf?csf=1&amp;web=1&amp;e=8gOaRz"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681B404-44F8-4530-B47C-BC1EEF5BA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75" y="350032"/>
            <a:ext cx="10233000" cy="5753052"/>
          </a:xfrm>
          <a:prstGeom prst="rect">
            <a:avLst/>
          </a:prstGeom>
        </p:spPr>
      </p:pic>
      <p:sp>
        <p:nvSpPr>
          <p:cNvPr id="5" name="Text Box 4">
            <a:extLst>
              <a:ext uri="{FF2B5EF4-FFF2-40B4-BE49-F238E27FC236}">
                <a16:creationId xmlns:a16="http://schemas.microsoft.com/office/drawing/2014/main" id="{FA86A994-F8FA-4C85-A753-EBBAECEC550D}"/>
              </a:ext>
            </a:extLst>
          </p:cNvPr>
          <p:cNvSpPr txBox="1">
            <a:spLocks noChangeArrowheads="1"/>
          </p:cNvSpPr>
          <p:nvPr/>
        </p:nvSpPr>
        <p:spPr bwMode="auto">
          <a:xfrm>
            <a:off x="1537363" y="4659019"/>
            <a:ext cx="4296374" cy="8908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r>
              <a:rPr lang="en-GB" altLang="en-US" sz="2400" b="1" dirty="0">
                <a:solidFill>
                  <a:srgbClr val="005172"/>
                </a:solidFill>
                <a:latin typeface="Network Rail Sans" panose="02000000040000020004" pitchFamily="2" charset="0"/>
              </a:rPr>
              <a:t>Safety Cascade</a:t>
            </a:r>
          </a:p>
          <a:p>
            <a:pPr defTabSz="685800"/>
            <a:r>
              <a:rPr lang="en-GB" altLang="en-US" sz="2100" b="1" dirty="0">
                <a:solidFill>
                  <a:srgbClr val="005172"/>
                </a:solidFill>
                <a:latin typeface="Network Rail Sans" panose="02000000040000020004" pitchFamily="2" charset="0"/>
              </a:rPr>
              <a:t>Wessex: Period 7</a:t>
            </a:r>
          </a:p>
          <a:p>
            <a:pPr defTabSz="685800"/>
            <a:endParaRPr lang="en-GB" altLang="en-US" sz="900" b="1" dirty="0">
              <a:solidFill>
                <a:srgbClr val="005172"/>
              </a:solidFill>
              <a:latin typeface="Network Rail Sans" panose="02000000040000020004" pitchFamily="2" charset="0"/>
            </a:endParaRPr>
          </a:p>
          <a:p>
            <a:pPr defTabSz="685800"/>
            <a:r>
              <a:rPr lang="en-GB" altLang="en-US" sz="1500" b="1" dirty="0">
                <a:solidFill>
                  <a:srgbClr val="005172"/>
                </a:solidFill>
                <a:latin typeface="Network Rail Sans" panose="02000000040000020004" pitchFamily="2" charset="0"/>
              </a:rPr>
              <a:t>Our periodic video and discussion pack </a:t>
            </a:r>
            <a:r>
              <a:rPr lang="en-GB" altLang="en-US" sz="1500" b="1">
                <a:solidFill>
                  <a:srgbClr val="005172"/>
                </a:solidFill>
                <a:latin typeface="Network Rail Sans" panose="02000000040000020004" pitchFamily="2" charset="0"/>
              </a:rPr>
              <a:t>for Wessex</a:t>
            </a:r>
            <a:endParaRPr lang="en-GB" altLang="en-US" sz="1500" b="1" dirty="0">
              <a:solidFill>
                <a:srgbClr val="005172"/>
              </a:solidFill>
              <a:latin typeface="Network Rail Sans" panose="02000000040000020004" pitchFamily="2" charset="0"/>
            </a:endParaRPr>
          </a:p>
          <a:p>
            <a:pPr defTabSz="685800"/>
            <a:endParaRPr lang="en-US" altLang="en-US" sz="1350" dirty="0">
              <a:solidFill>
                <a:prstClr val="black"/>
              </a:solidFill>
              <a:latin typeface="Arial" panose="020B0604020202020204" pitchFamily="34" charset="0"/>
            </a:endParaRPr>
          </a:p>
        </p:txBody>
      </p:sp>
      <p:pic>
        <p:nvPicPr>
          <p:cNvPr id="1029" name="Picture 5">
            <a:extLst>
              <a:ext uri="{FF2B5EF4-FFF2-40B4-BE49-F238E27FC236}">
                <a16:creationId xmlns:a16="http://schemas.microsoft.com/office/drawing/2014/main" id="{6D1A6801-D531-467D-A0FF-A4499130AC72}"/>
              </a:ext>
            </a:extLst>
          </p:cNvPr>
          <p:cNvPicPr>
            <a:picLocks noChangeAspect="1" noChangeArrowheads="1"/>
          </p:cNvPicPr>
          <p:nvPr/>
        </p:nvPicPr>
        <p:blipFill>
          <a:blip r:embed="rId3" cstate="print">
            <a:clrChange>
              <a:clrFrom>
                <a:srgbClr val="EDEDEF"/>
              </a:clrFrom>
              <a:clrTo>
                <a:srgbClr val="EDEDEF">
                  <a:alpha val="0"/>
                </a:srgbClr>
              </a:clrTo>
            </a:clrChange>
            <a:extLst>
              <a:ext uri="{28A0092B-C50C-407E-A947-70E740481C1C}">
                <a14:useLocalDpi xmlns:a14="http://schemas.microsoft.com/office/drawing/2010/main" val="0"/>
              </a:ext>
            </a:extLst>
          </a:blip>
          <a:srcRect/>
          <a:stretch>
            <a:fillRect/>
          </a:stretch>
        </p:blipFill>
        <p:spPr bwMode="auto">
          <a:xfrm>
            <a:off x="7199074" y="4880510"/>
            <a:ext cx="1862879" cy="105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08200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9DE9A3E-1D52-4919-879D-23C694DB3E9F}"/>
              </a:ext>
            </a:extLst>
          </p:cNvPr>
          <p:cNvPicPr>
            <a:picLocks noChangeAspect="1"/>
          </p:cNvPicPr>
          <p:nvPr/>
        </p:nvPicPr>
        <p:blipFill>
          <a:blip r:embed="rId3" cstate="print">
            <a:clrChange>
              <a:clrFrom>
                <a:srgbClr val="EDEDEF"/>
              </a:clrFrom>
              <a:clrTo>
                <a:srgbClr val="EDEDEF">
                  <a:alpha val="0"/>
                </a:srgbClr>
              </a:clrTo>
            </a:clrChange>
            <a:extLst>
              <a:ext uri="{28A0092B-C50C-407E-A947-70E740481C1C}">
                <a14:useLocalDpi xmlns:a14="http://schemas.microsoft.com/office/drawing/2010/main" val="0"/>
              </a:ext>
            </a:extLst>
          </a:blip>
          <a:stretch>
            <a:fillRect/>
          </a:stretch>
        </p:blipFill>
        <p:spPr>
          <a:xfrm>
            <a:off x="7171000" y="146184"/>
            <a:ext cx="1944000" cy="1098781"/>
          </a:xfrm>
          <a:prstGeom prst="rect">
            <a:avLst/>
          </a:prstGeom>
        </p:spPr>
      </p:pic>
      <p:cxnSp>
        <p:nvCxnSpPr>
          <p:cNvPr id="6" name="Straight Connector 5">
            <a:extLst>
              <a:ext uri="{FF2B5EF4-FFF2-40B4-BE49-F238E27FC236}">
                <a16:creationId xmlns:a16="http://schemas.microsoft.com/office/drawing/2014/main" id="{3041A388-EB5A-4AE6-A6CF-386FB23DE4C4}"/>
              </a:ext>
            </a:extLst>
          </p:cNvPr>
          <p:cNvCxnSpPr/>
          <p:nvPr/>
        </p:nvCxnSpPr>
        <p:spPr>
          <a:xfrm>
            <a:off x="1764040" y="1355046"/>
            <a:ext cx="5400000" cy="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6FEA9EB-C22D-4783-BF1B-8FCD7DE7D505}"/>
              </a:ext>
            </a:extLst>
          </p:cNvPr>
          <p:cNvSpPr txBox="1"/>
          <p:nvPr/>
        </p:nvSpPr>
        <p:spPr>
          <a:xfrm>
            <a:off x="1763688" y="216960"/>
            <a:ext cx="5508000" cy="110799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rPr>
              <a:t>Wessex Safety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1"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rPr>
              <a:t>Period 7 overview</a:t>
            </a:r>
          </a:p>
        </p:txBody>
      </p:sp>
      <p:pic>
        <p:nvPicPr>
          <p:cNvPr id="13" name="Picture 12" descr="Graphical user interface, application&#10;&#10;Description automatically generated">
            <a:extLst>
              <a:ext uri="{FF2B5EF4-FFF2-40B4-BE49-F238E27FC236}">
                <a16:creationId xmlns:a16="http://schemas.microsoft.com/office/drawing/2014/main" id="{D0E59544-4075-4F62-A339-CF200F5C06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76" y="103059"/>
            <a:ext cx="2433280" cy="1368000"/>
          </a:xfrm>
          <a:prstGeom prst="rect">
            <a:avLst/>
          </a:prstGeom>
        </p:spPr>
      </p:pic>
      <p:sp>
        <p:nvSpPr>
          <p:cNvPr id="14" name="TextBox 13">
            <a:extLst>
              <a:ext uri="{FF2B5EF4-FFF2-40B4-BE49-F238E27FC236}">
                <a16:creationId xmlns:a16="http://schemas.microsoft.com/office/drawing/2014/main" id="{3D5C4B41-98A2-42C5-BF60-585518643D25}"/>
              </a:ext>
            </a:extLst>
          </p:cNvPr>
          <p:cNvSpPr txBox="1"/>
          <p:nvPr/>
        </p:nvSpPr>
        <p:spPr>
          <a:xfrm>
            <a:off x="4719145" y="2199584"/>
            <a:ext cx="4186626" cy="461665"/>
          </a:xfrm>
          <a:prstGeom prst="rect">
            <a:avLst/>
          </a:prstGeom>
          <a:solidFill>
            <a:srgbClr val="BCD4E4"/>
          </a:solidFill>
          <a:ln w="19050">
            <a:noFill/>
          </a:ln>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Network Rail Sans"/>
              </a:rPr>
              <a:t>Fatality Weighted Injuries (FWI) 0.29 MAA against target of 0.059 for the route</a:t>
            </a:r>
          </a:p>
        </p:txBody>
      </p:sp>
      <p:sp>
        <p:nvSpPr>
          <p:cNvPr id="15" name="Rectangle 14">
            <a:extLst>
              <a:ext uri="{FF2B5EF4-FFF2-40B4-BE49-F238E27FC236}">
                <a16:creationId xmlns:a16="http://schemas.microsoft.com/office/drawing/2014/main" id="{8820388D-70DB-4776-9CC7-20754C408EDF}"/>
              </a:ext>
            </a:extLst>
          </p:cNvPr>
          <p:cNvSpPr/>
          <p:nvPr/>
        </p:nvSpPr>
        <p:spPr>
          <a:xfrm>
            <a:off x="4719145" y="4031502"/>
            <a:ext cx="4223570" cy="2391591"/>
          </a:xfrm>
          <a:prstGeom prst="rect">
            <a:avLst/>
          </a:prstGeom>
          <a:no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rPr>
              <a:t>We have seen an increase in ankle injuries as a result of underfoot obstructions and/or uneven ground. Some of them occurred during the daylight hours.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endParaRP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rPr>
              <a:t>What can you do to keep yourself safe and free from harm?</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rPr>
              <a:t>Always pay attention to your underfoot conditions and if you need to make a phone call or refer to your paperwork, stop and remain stationery until  you conclude what you are doing.</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rPr>
              <a:t>At night time ensure you have sufficient site lighting but also access lighting.</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rPr>
              <a:t>If the ground is obstructed by heavy vegetation and you can’t see if it is level or if there are any obstructions, stop and seek an alternative route.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endParaRPr>
          </a:p>
        </p:txBody>
      </p:sp>
      <p:pic>
        <p:nvPicPr>
          <p:cNvPr id="16" name="Picture 15">
            <a:extLst>
              <a:ext uri="{FF2B5EF4-FFF2-40B4-BE49-F238E27FC236}">
                <a16:creationId xmlns:a16="http://schemas.microsoft.com/office/drawing/2014/main" id="{FC0CCDB0-6D3B-43FD-9552-67FC5DE78FCC}"/>
              </a:ext>
            </a:extLst>
          </p:cNvPr>
          <p:cNvPicPr/>
          <p:nvPr/>
        </p:nvPicPr>
        <p:blipFill rotWithShape="1">
          <a:blip r:embed="rId5"/>
          <a:srcRect l="55471" t="20383" r="29671" b="28478"/>
          <a:stretch/>
        </p:blipFill>
        <p:spPr bwMode="auto">
          <a:xfrm>
            <a:off x="742725" y="1667265"/>
            <a:ext cx="3040999" cy="2279100"/>
          </a:xfrm>
          <a:prstGeom prst="rect">
            <a:avLst/>
          </a:prstGeom>
          <a:ln w="19050">
            <a:solidFill>
              <a:sysClr val="windowText" lastClr="000000"/>
            </a:solidFill>
          </a:ln>
          <a:extLst>
            <a:ext uri="{53640926-AAD7-44D8-BBD7-CCE9431645EC}">
              <a14:shadowObscured xmlns:a14="http://schemas.microsoft.com/office/drawing/2010/main"/>
            </a:ext>
          </a:extLst>
        </p:spPr>
      </p:pic>
      <p:sp>
        <p:nvSpPr>
          <p:cNvPr id="17" name="Rectangle 16">
            <a:extLst>
              <a:ext uri="{FF2B5EF4-FFF2-40B4-BE49-F238E27FC236}">
                <a16:creationId xmlns:a16="http://schemas.microsoft.com/office/drawing/2014/main" id="{513C1018-B10B-417D-A2CA-E76FDAB7FCC9}"/>
              </a:ext>
            </a:extLst>
          </p:cNvPr>
          <p:cNvSpPr/>
          <p:nvPr/>
        </p:nvSpPr>
        <p:spPr>
          <a:xfrm>
            <a:off x="115612" y="4101255"/>
            <a:ext cx="4456388" cy="2772000"/>
          </a:xfrm>
          <a:prstGeom prst="rect">
            <a:avLst/>
          </a:prstGeom>
          <a:solidFill>
            <a:sysClr val="window" lastClr="FFFFFF"/>
          </a:solidFill>
          <a:ln w="1905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1" i="0" u="sng" strike="noStrike" kern="0" cap="none" spc="0" normalizeH="0" baseline="0" noProof="0" dirty="0">
                <a:ln>
                  <a:noFill/>
                </a:ln>
                <a:solidFill>
                  <a:prstClr val="black"/>
                </a:solidFill>
                <a:effectLst/>
                <a:uLnTx/>
                <a:uFillTx/>
                <a:latin typeface="Network Rail Sans" panose="02000000040000020004" pitchFamily="2" charset="0"/>
                <a:ea typeface="+mn-ea"/>
                <a:cs typeface="+mn-cs"/>
              </a:rPr>
              <a:t>Lost Time Accidents</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rPr>
              <a:t>01/10/2021 </a:t>
            </a:r>
            <a:r>
              <a:rPr kumimoji="0" lang="en-GB" sz="1200" b="0"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rPr>
              <a:t>(Outer DU) a member of staff ruptured his right Achilles’ tendon whilst entering the back of the van to retrieve tools at </a:t>
            </a:r>
            <a:r>
              <a:rPr kumimoji="0" lang="en-GB" sz="1200" b="0" i="0" u="none" strike="noStrike" kern="0" cap="none" spc="0" normalizeH="0" baseline="0" noProof="0" dirty="0" err="1">
                <a:ln>
                  <a:noFill/>
                </a:ln>
                <a:solidFill>
                  <a:prstClr val="black"/>
                </a:solidFill>
                <a:effectLst/>
                <a:uLnTx/>
                <a:uFillTx/>
                <a:latin typeface="Network Rail Sans" panose="02000000040000020004" pitchFamily="2" charset="0"/>
                <a:ea typeface="+mn-ea"/>
                <a:cs typeface="+mn-cs"/>
              </a:rPr>
              <a:t>Marchwood</a:t>
            </a:r>
            <a:r>
              <a:rPr kumimoji="0" lang="en-GB" sz="1200" b="0"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rPr>
              <a:t>.</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rPr>
              <a:t>16/10/2021 </a:t>
            </a:r>
            <a:r>
              <a:rPr kumimoji="0" lang="en-GB" sz="1200" b="0"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rPr>
              <a:t>(Operations) a member of staff operating No.2pts (Blackwater Ground frame) felt a sharp shooting pain down his arm.</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1" i="0" u="sng" strike="noStrike" kern="0" cap="none" spc="0" normalizeH="0" baseline="0" noProof="0" dirty="0">
                <a:ln>
                  <a:noFill/>
                </a:ln>
                <a:solidFill>
                  <a:prstClr val="black"/>
                </a:solidFill>
                <a:effectLst/>
                <a:uLnTx/>
                <a:uFillTx/>
                <a:latin typeface="Network Rail Sans" panose="02000000040000020004" pitchFamily="2" charset="0"/>
                <a:ea typeface="+mn-ea"/>
                <a:cs typeface="+mn-cs"/>
              </a:rPr>
              <a:t>Operational Close Calls</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rPr>
              <a:t>08/10/2021 </a:t>
            </a:r>
            <a:r>
              <a:rPr kumimoji="0" lang="en-GB" sz="1200" b="0"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rPr>
              <a:t>(Inner DU) a Protection Controller (PC) strayed outside of his LB limits into another team’s LB at Woking. He later gave up his LB without informing a COSS of another team that was signed into his LB.</a:t>
            </a:r>
            <a:endParaRPr kumimoji="0" lang="en-GB" sz="1200" b="1"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endParaRPr>
          </a:p>
        </p:txBody>
      </p:sp>
      <p:graphicFrame>
        <p:nvGraphicFramePr>
          <p:cNvPr id="18" name="Table 17">
            <a:extLst>
              <a:ext uri="{FF2B5EF4-FFF2-40B4-BE49-F238E27FC236}">
                <a16:creationId xmlns:a16="http://schemas.microsoft.com/office/drawing/2014/main" id="{31F68DAA-4B75-48BC-ADAD-73E42E53EBCC}"/>
              </a:ext>
            </a:extLst>
          </p:cNvPr>
          <p:cNvGraphicFramePr>
            <a:graphicFrameLocks noGrp="1"/>
          </p:cNvGraphicFramePr>
          <p:nvPr>
            <p:extLst>
              <p:ext uri="{D42A27DB-BD31-4B8C-83A1-F6EECF244321}">
                <p14:modId xmlns:p14="http://schemas.microsoft.com/office/powerpoint/2010/main" val="2533132828"/>
              </p:ext>
            </p:extLst>
          </p:nvPr>
        </p:nvGraphicFramePr>
        <p:xfrm>
          <a:off x="4682200" y="2859682"/>
          <a:ext cx="4223571" cy="1031240"/>
        </p:xfrm>
        <a:graphic>
          <a:graphicData uri="http://schemas.openxmlformats.org/drawingml/2006/table">
            <a:tbl>
              <a:tblPr/>
              <a:tblGrid>
                <a:gridCol w="890766">
                  <a:extLst>
                    <a:ext uri="{9D8B030D-6E8A-4147-A177-3AD203B41FA5}">
                      <a16:colId xmlns:a16="http://schemas.microsoft.com/office/drawing/2014/main" val="163994693"/>
                    </a:ext>
                  </a:extLst>
                </a:gridCol>
                <a:gridCol w="666561">
                  <a:extLst>
                    <a:ext uri="{9D8B030D-6E8A-4147-A177-3AD203B41FA5}">
                      <a16:colId xmlns:a16="http://schemas.microsoft.com/office/drawing/2014/main" val="421190417"/>
                    </a:ext>
                  </a:extLst>
                </a:gridCol>
                <a:gridCol w="666561">
                  <a:extLst>
                    <a:ext uri="{9D8B030D-6E8A-4147-A177-3AD203B41FA5}">
                      <a16:colId xmlns:a16="http://schemas.microsoft.com/office/drawing/2014/main" val="3131659138"/>
                    </a:ext>
                  </a:extLst>
                </a:gridCol>
                <a:gridCol w="666561">
                  <a:extLst>
                    <a:ext uri="{9D8B030D-6E8A-4147-A177-3AD203B41FA5}">
                      <a16:colId xmlns:a16="http://schemas.microsoft.com/office/drawing/2014/main" val="2219059348"/>
                    </a:ext>
                  </a:extLst>
                </a:gridCol>
                <a:gridCol w="666561">
                  <a:extLst>
                    <a:ext uri="{9D8B030D-6E8A-4147-A177-3AD203B41FA5}">
                      <a16:colId xmlns:a16="http://schemas.microsoft.com/office/drawing/2014/main" val="3992746656"/>
                    </a:ext>
                  </a:extLst>
                </a:gridCol>
                <a:gridCol w="666561">
                  <a:extLst>
                    <a:ext uri="{9D8B030D-6E8A-4147-A177-3AD203B41FA5}">
                      <a16:colId xmlns:a16="http://schemas.microsoft.com/office/drawing/2014/main" val="396387070"/>
                    </a:ext>
                  </a:extLst>
                </a:gridCol>
              </a:tblGrid>
              <a:tr h="172248">
                <a:tc grid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GB" sz="1100" b="0" i="0" u="none" strike="noStrike" dirty="0">
                          <a:solidFill>
                            <a:schemeClr val="bg1"/>
                          </a:solidFill>
                          <a:effectLst/>
                          <a:latin typeface="Network Rail Sans" panose="02000000040000020004" pitchFamily="2" charset="0"/>
                        </a:rPr>
                        <a:t>Days without a Lost Time Injury (LTI)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376A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8398551"/>
                  </a:ext>
                </a:extLst>
              </a:tr>
              <a:tr h="33871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chemeClr val="bg1"/>
                          </a:solidFill>
                          <a:effectLst/>
                          <a:latin typeface="Network Rail Sans" panose="02000000040000020004" pitchFamily="2" charset="0"/>
                        </a:rPr>
                        <a:t>Business Unit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E8EA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a:solidFill>
                            <a:srgbClr val="000000"/>
                          </a:solidFill>
                          <a:effectLst/>
                          <a:latin typeface="Network Rail Sans" panose="02000000040000020004" pitchFamily="2" charset="0"/>
                        </a:rPr>
                        <a:t>Outer DU</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a:solidFill>
                            <a:srgbClr val="000000"/>
                          </a:solidFill>
                          <a:effectLst/>
                          <a:latin typeface="Network Rail Sans" panose="02000000040000020004" pitchFamily="2" charset="0"/>
                        </a:rPr>
                        <a:t>Inner DU</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effectLst/>
                          <a:latin typeface="Network Rail Sans" panose="02000000040000020004" pitchFamily="2" charset="0"/>
                        </a:rPr>
                        <a:t>Area Services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a:solidFill>
                            <a:srgbClr val="000000"/>
                          </a:solidFill>
                          <a:effectLst/>
                          <a:latin typeface="Network Rail Sans" panose="02000000040000020004" pitchFamily="2" charset="0"/>
                        </a:rPr>
                        <a:t>Operations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a:solidFill>
                            <a:srgbClr val="000000"/>
                          </a:solidFill>
                          <a:effectLst/>
                          <a:latin typeface="Network Rail Sans" panose="02000000040000020004" pitchFamily="2" charset="0"/>
                        </a:rPr>
                        <a:t>Planning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986175"/>
                  </a:ext>
                </a:extLst>
              </a:tr>
              <a:tr h="33871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chemeClr val="bg1"/>
                          </a:solidFill>
                          <a:effectLst/>
                          <a:latin typeface="Network Rail Sans" panose="02000000040000020004" pitchFamily="2" charset="0"/>
                        </a:rPr>
                        <a:t>Number of Days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E8EA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GB" sz="1100" b="0" i="0" u="none" strike="noStrike">
                          <a:solidFill>
                            <a:srgbClr val="000000"/>
                          </a:solidFill>
                          <a:effectLst/>
                          <a:latin typeface="Network Rail Sans" panose="02000000040000020004" pitchFamily="2"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GB" sz="1100" b="0" i="0" u="none" strike="noStrike">
                          <a:solidFill>
                            <a:srgbClr val="000000"/>
                          </a:solidFill>
                          <a:effectLst/>
                          <a:latin typeface="Network Rail Sans" panose="02000000040000020004" pitchFamily="2" charset="0"/>
                        </a:rPr>
                        <a:t>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GB" sz="1100" b="0" i="0" u="none" strike="noStrike">
                          <a:solidFill>
                            <a:srgbClr val="000000"/>
                          </a:solidFill>
                          <a:effectLst/>
                          <a:latin typeface="Network Rail Sans" panose="02000000040000020004" pitchFamily="2" charset="0"/>
                        </a:rPr>
                        <a:t>295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GB" sz="1100" b="0" i="0" u="none" strike="noStrike">
                          <a:solidFill>
                            <a:srgbClr val="000000"/>
                          </a:solidFill>
                          <a:effectLst/>
                          <a:latin typeface="Network Rail Sans" panose="02000000040000020004" pitchFamily="2"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GB" sz="1100" b="0" i="0" u="none" strike="noStrike">
                          <a:solidFill>
                            <a:srgbClr val="000000"/>
                          </a:solidFill>
                          <a:effectLst/>
                          <a:latin typeface="Network Rail Sans" panose="02000000040000020004" pitchFamily="2" charset="0"/>
                        </a:rPr>
                        <a:t>218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668661"/>
                  </a:ext>
                </a:extLst>
              </a:tr>
              <a:tr h="172248">
                <a:tc grid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effectLst/>
                          <a:latin typeface="Network Rail Sans" panose="02000000040000020004" pitchFamily="2" charset="0"/>
                        </a:rPr>
                        <a:t>* date valid as of 21/10/2021</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1042601"/>
                  </a:ext>
                </a:extLst>
              </a:tr>
            </a:tbl>
          </a:graphicData>
        </a:graphic>
      </p:graphicFrame>
    </p:spTree>
    <p:extLst>
      <p:ext uri="{BB962C8B-B14F-4D97-AF65-F5344CB8AC3E}">
        <p14:creationId xmlns:p14="http://schemas.microsoft.com/office/powerpoint/2010/main" val="2140145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9DE9A3E-1D52-4919-879D-23C694DB3E9F}"/>
              </a:ext>
            </a:extLst>
          </p:cNvPr>
          <p:cNvPicPr>
            <a:picLocks noChangeAspect="1"/>
          </p:cNvPicPr>
          <p:nvPr/>
        </p:nvPicPr>
        <p:blipFill>
          <a:blip r:embed="rId3" cstate="print">
            <a:clrChange>
              <a:clrFrom>
                <a:srgbClr val="EDEDEF"/>
              </a:clrFrom>
              <a:clrTo>
                <a:srgbClr val="EDEDEF">
                  <a:alpha val="0"/>
                </a:srgbClr>
              </a:clrTo>
            </a:clrChange>
            <a:extLst>
              <a:ext uri="{28A0092B-C50C-407E-A947-70E740481C1C}">
                <a14:useLocalDpi xmlns:a14="http://schemas.microsoft.com/office/drawing/2010/main" val="0"/>
              </a:ext>
            </a:extLst>
          </a:blip>
          <a:stretch>
            <a:fillRect/>
          </a:stretch>
        </p:blipFill>
        <p:spPr>
          <a:xfrm>
            <a:off x="7171000" y="146184"/>
            <a:ext cx="1944000" cy="1098781"/>
          </a:xfrm>
          <a:prstGeom prst="rect">
            <a:avLst/>
          </a:prstGeom>
        </p:spPr>
      </p:pic>
      <p:cxnSp>
        <p:nvCxnSpPr>
          <p:cNvPr id="6" name="Straight Connector 5">
            <a:extLst>
              <a:ext uri="{FF2B5EF4-FFF2-40B4-BE49-F238E27FC236}">
                <a16:creationId xmlns:a16="http://schemas.microsoft.com/office/drawing/2014/main" id="{3041A388-EB5A-4AE6-A6CF-386FB23DE4C4}"/>
              </a:ext>
            </a:extLst>
          </p:cNvPr>
          <p:cNvCxnSpPr/>
          <p:nvPr/>
        </p:nvCxnSpPr>
        <p:spPr>
          <a:xfrm>
            <a:off x="1764040" y="1355046"/>
            <a:ext cx="5400000" cy="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6FEA9EB-C22D-4783-BF1B-8FCD7DE7D505}"/>
              </a:ext>
            </a:extLst>
          </p:cNvPr>
          <p:cNvSpPr txBox="1"/>
          <p:nvPr/>
        </p:nvSpPr>
        <p:spPr>
          <a:xfrm>
            <a:off x="1763688" y="216960"/>
            <a:ext cx="5508000" cy="110799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rPr>
              <a:t>Learning from previous incidents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1"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rPr>
              <a:t>LB irregularity at Botley</a:t>
            </a:r>
          </a:p>
        </p:txBody>
      </p:sp>
      <p:pic>
        <p:nvPicPr>
          <p:cNvPr id="13" name="Picture 12" descr="Graphical user interface, application&#10;&#10;Description automatically generated">
            <a:extLst>
              <a:ext uri="{FF2B5EF4-FFF2-40B4-BE49-F238E27FC236}">
                <a16:creationId xmlns:a16="http://schemas.microsoft.com/office/drawing/2014/main" id="{D0E59544-4075-4F62-A339-CF200F5C06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76" y="103059"/>
            <a:ext cx="2433280" cy="1368000"/>
          </a:xfrm>
          <a:prstGeom prst="rect">
            <a:avLst/>
          </a:prstGeom>
        </p:spPr>
      </p:pic>
      <p:sp>
        <p:nvSpPr>
          <p:cNvPr id="11" name="TextBox 10">
            <a:extLst>
              <a:ext uri="{FF2B5EF4-FFF2-40B4-BE49-F238E27FC236}">
                <a16:creationId xmlns:a16="http://schemas.microsoft.com/office/drawing/2014/main" id="{6AE95E72-25AE-4E65-9886-05BE4B6FE478}"/>
              </a:ext>
            </a:extLst>
          </p:cNvPr>
          <p:cNvSpPr txBox="1"/>
          <p:nvPr/>
        </p:nvSpPr>
        <p:spPr>
          <a:xfrm>
            <a:off x="159684" y="1294569"/>
            <a:ext cx="5879985" cy="269304"/>
          </a:xfrm>
          <a:prstGeom prst="rect">
            <a:avLst/>
          </a:prstGeom>
          <a:noFill/>
        </p:spPr>
        <p:txBody>
          <a:bodyPr wrap="square" rtlCol="0">
            <a:spAutoFit/>
          </a:bodyPr>
          <a:lstStyle/>
          <a:p>
            <a:pPr>
              <a:spcAft>
                <a:spcPts val="600"/>
              </a:spcAft>
              <a:defRPr/>
            </a:pPr>
            <a:r>
              <a:rPr lang="en-GB" sz="1150" b="1" dirty="0">
                <a:solidFill>
                  <a:prstClr val="black"/>
                </a:solidFill>
                <a:latin typeface="Network Rail Sans" panose="02000000040000020004" pitchFamily="2" charset="0"/>
                <a:cs typeface="Arial" panose="020B0604020202020204" pitchFamily="34" charset="0"/>
              </a:rPr>
              <a:t>Overview</a:t>
            </a:r>
          </a:p>
        </p:txBody>
      </p:sp>
      <p:sp>
        <p:nvSpPr>
          <p:cNvPr id="12" name="Rectangle 11">
            <a:extLst>
              <a:ext uri="{FF2B5EF4-FFF2-40B4-BE49-F238E27FC236}">
                <a16:creationId xmlns:a16="http://schemas.microsoft.com/office/drawing/2014/main" id="{BD8CD9EF-024F-478B-A220-855DAB60BF8B}"/>
              </a:ext>
            </a:extLst>
          </p:cNvPr>
          <p:cNvSpPr/>
          <p:nvPr/>
        </p:nvSpPr>
        <p:spPr>
          <a:xfrm>
            <a:off x="159684" y="4800544"/>
            <a:ext cx="8839373" cy="1944000"/>
          </a:xfrm>
          <a:prstGeom prst="rect">
            <a:avLst/>
          </a:prstGeom>
          <a:solidFill>
            <a:srgbClr val="C9D02B"/>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8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Network Rail Sans" panose="02000000040000020004" pitchFamily="2" charset="0"/>
                <a:ea typeface="Calibri" panose="020F0502020204030204" pitchFamily="34" charset="0"/>
                <a:cs typeface="Times New Roman" panose="02020603050405020304" pitchFamily="18" charset="0"/>
              </a:rPr>
              <a:t>What can we learn:</a:t>
            </a:r>
          </a:p>
          <a:p>
            <a:pPr marL="171450" marR="0" lvl="0" indent="-171450" defTabSz="914400" eaLnBrk="1" fontAlgn="auto" latinLnBrk="0" hangingPunct="1">
              <a:lnSpc>
                <a:spcPct val="108000"/>
              </a:lnSpc>
              <a:spcBef>
                <a:spcPts val="0"/>
              </a:spcBef>
              <a:spcAft>
                <a:spcPts val="0"/>
              </a:spcAft>
              <a:buClrTx/>
              <a:buSzTx/>
              <a:buFont typeface="Wingdings" panose="05000000000000000000" pitchFamily="2" charset="2"/>
              <a:buChar char="Ø"/>
              <a:tabLst/>
              <a:defRPr/>
            </a:pPr>
            <a:r>
              <a:rPr kumimoji="0" lang="en-GB" sz="1400" b="1" i="0" u="none" strike="noStrike" kern="0" cap="none" spc="0" normalizeH="0" baseline="0" noProof="0" dirty="0">
                <a:ln>
                  <a:noFill/>
                </a:ln>
                <a:solidFill>
                  <a:prstClr val="black"/>
                </a:solidFill>
                <a:effectLst/>
                <a:uLnTx/>
                <a:uFillTx/>
                <a:latin typeface="Network Rail Sans" panose="02000000040000020004" pitchFamily="2" charset="0"/>
                <a:ea typeface="Calibri" panose="020F0502020204030204" pitchFamily="34" charset="0"/>
                <a:cs typeface="Times New Roman" panose="02020603050405020304" pitchFamily="18" charset="0"/>
              </a:rPr>
              <a:t>ALWAYS double check an authority number.</a:t>
            </a:r>
          </a:p>
          <a:p>
            <a:pPr marL="171450" marR="0" lvl="0" indent="-171450" defTabSz="914400" eaLnBrk="1" fontAlgn="auto" latinLnBrk="0" hangingPunct="1">
              <a:lnSpc>
                <a:spcPct val="108000"/>
              </a:lnSpc>
              <a:spcBef>
                <a:spcPts val="0"/>
              </a:spcBef>
              <a:spcAft>
                <a:spcPts val="0"/>
              </a:spcAft>
              <a:buClrTx/>
              <a:buSzTx/>
              <a:buFont typeface="Wingdings" panose="05000000000000000000" pitchFamily="2" charset="2"/>
              <a:buChar char="Ø"/>
              <a:tabLst/>
              <a:defRPr/>
            </a:pPr>
            <a:r>
              <a:rPr kumimoji="0" lang="en-GB" sz="1400" b="1" i="0" u="none" strike="noStrike" kern="0" cap="none" spc="0" normalizeH="0" baseline="0" noProof="0" dirty="0">
                <a:ln>
                  <a:noFill/>
                </a:ln>
                <a:solidFill>
                  <a:prstClr val="black"/>
                </a:solidFill>
                <a:effectLst/>
                <a:uLnTx/>
                <a:uFillTx/>
                <a:latin typeface="Network Rail Sans" panose="02000000040000020004" pitchFamily="2" charset="0"/>
                <a:ea typeface="Calibri" panose="020F0502020204030204" pitchFamily="34" charset="0"/>
                <a:cs typeface="Times New Roman" panose="02020603050405020304" pitchFamily="18" charset="0"/>
              </a:rPr>
              <a:t>Be aware of confirmation bias – listening but only hearing the items that fit with your understanding of the matter.</a:t>
            </a:r>
          </a:p>
          <a:p>
            <a:pPr marL="171450" marR="0" lvl="0" indent="-171450" defTabSz="914400" eaLnBrk="1" fontAlgn="auto" latinLnBrk="0" hangingPunct="1">
              <a:lnSpc>
                <a:spcPct val="108000"/>
              </a:lnSpc>
              <a:spcBef>
                <a:spcPts val="0"/>
              </a:spcBef>
              <a:spcAft>
                <a:spcPts val="0"/>
              </a:spcAft>
              <a:buClrTx/>
              <a:buSzTx/>
              <a:buFont typeface="Wingdings" panose="05000000000000000000" pitchFamily="2" charset="2"/>
              <a:buChar char="Ø"/>
              <a:tabLst/>
              <a:defRPr/>
            </a:pPr>
            <a:r>
              <a:rPr kumimoji="0" lang="en-GB" sz="1400" b="1" i="0" u="none" strike="noStrike" kern="0" cap="none" spc="0" normalizeH="0" baseline="0" noProof="0" dirty="0">
                <a:ln>
                  <a:noFill/>
                </a:ln>
                <a:solidFill>
                  <a:prstClr val="black"/>
                </a:solidFill>
                <a:effectLst/>
                <a:uLnTx/>
                <a:uFillTx/>
                <a:latin typeface="Network Rail Sans" panose="02000000040000020004" pitchFamily="2" charset="0"/>
                <a:ea typeface="Calibri" panose="020F0502020204030204" pitchFamily="34" charset="0"/>
                <a:cs typeface="Times New Roman" panose="02020603050405020304" pitchFamily="18" charset="0"/>
              </a:rPr>
              <a:t>Applicable to signallers and COSSs; The importance of Take 5 – if something doesn’t seem right STOP and ASK more questions, if you’re not happy STOP  and invoke the  Work Safe Procedure.</a:t>
            </a:r>
          </a:p>
          <a:p>
            <a:pPr marL="171450" marR="0" lvl="0" indent="-171450" defTabSz="914400" eaLnBrk="1" fontAlgn="auto" latinLnBrk="0" hangingPunct="1">
              <a:lnSpc>
                <a:spcPct val="108000"/>
              </a:lnSpc>
              <a:spcBef>
                <a:spcPts val="0"/>
              </a:spcBef>
              <a:spcAft>
                <a:spcPts val="0"/>
              </a:spcAft>
              <a:buClrTx/>
              <a:buSzTx/>
              <a:buFont typeface="Wingdings" panose="05000000000000000000" pitchFamily="2" charset="2"/>
              <a:buChar char="Ø"/>
              <a:tabLst/>
              <a:defRPr/>
            </a:pPr>
            <a:r>
              <a:rPr kumimoji="0" lang="en-GB" sz="1400" b="1" i="0" u="none" strike="noStrike" kern="0" cap="none" spc="0" normalizeH="0" baseline="0" noProof="0" dirty="0">
                <a:ln>
                  <a:noFill/>
                </a:ln>
                <a:solidFill>
                  <a:prstClr val="black"/>
                </a:solidFill>
                <a:effectLst/>
                <a:uLnTx/>
                <a:uFillTx/>
                <a:latin typeface="Network Rail Sans" panose="02000000040000020004" pitchFamily="2" charset="0"/>
                <a:ea typeface="Calibri" panose="020F0502020204030204" pitchFamily="34" charset="0"/>
                <a:cs typeface="Times New Roman" panose="02020603050405020304" pitchFamily="18" charset="0"/>
              </a:rPr>
              <a:t>The importance  of cross-checking the  correct information is entered on the Safe Work Pack and any GZAC applications.</a:t>
            </a:r>
          </a:p>
          <a:p>
            <a:pPr marL="0" marR="0" lvl="0" indent="0" defTabSz="914400" eaLnBrk="1" fontAlgn="auto" latinLnBrk="0" hangingPunct="1">
              <a:lnSpc>
                <a:spcPct val="108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black"/>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a:p>
            <a:pPr marL="171450" marR="0" lvl="0" indent="-171450" defTabSz="914400" eaLnBrk="1" fontAlgn="auto" latinLnBrk="0" hangingPunct="1">
              <a:lnSpc>
                <a:spcPct val="108000"/>
              </a:lnSpc>
              <a:spcBef>
                <a:spcPts val="0"/>
              </a:spcBef>
              <a:spcAft>
                <a:spcPts val="0"/>
              </a:spcAft>
              <a:buClrTx/>
              <a:buSzTx/>
              <a:buFont typeface="Wingdings" panose="05000000000000000000" pitchFamily="2" charset="2"/>
              <a:buChar char="Ø"/>
              <a:tabLst/>
              <a:defRPr/>
            </a:pPr>
            <a:endParaRPr kumimoji="0" lang="en-GB" sz="1800" b="1" i="0" u="none" strike="noStrike" kern="0" cap="none" spc="0" normalizeH="0" baseline="0" noProof="0" dirty="0">
              <a:ln>
                <a:noFill/>
              </a:ln>
              <a:solidFill>
                <a:prstClr val="black"/>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6B34DBC6-2C95-44BC-A457-8051E8BE83FE}"/>
              </a:ext>
            </a:extLst>
          </p:cNvPr>
          <p:cNvSpPr txBox="1"/>
          <p:nvPr/>
        </p:nvSpPr>
        <p:spPr>
          <a:xfrm>
            <a:off x="159684" y="1557599"/>
            <a:ext cx="5861975" cy="1331134"/>
          </a:xfrm>
          <a:prstGeom prst="rect">
            <a:avLst/>
          </a:prstGeom>
          <a:noFill/>
        </p:spPr>
        <p:txBody>
          <a:bodyPr wrap="square">
            <a:spAutoFit/>
          </a:bodyPr>
          <a:lstStyle/>
          <a:p>
            <a:pPr>
              <a:defRPr/>
            </a:pPr>
            <a:r>
              <a:rPr lang="en-GB" sz="1150" dirty="0">
                <a:solidFill>
                  <a:prstClr val="black"/>
                </a:solidFill>
                <a:latin typeface="Network Rail Sans" panose="02000000040000020004" pitchFamily="2" charset="0"/>
              </a:rPr>
              <a:t>On 02/09/2021 at approx. 1118hrs,   Eastleigh  panel 2  signaller called the incorrect Controller of Site Safety (COSS) when requiring a  Line Blockage(LB) to be given up at Botley. Subsequent communications checks confirmed the signaller called the COSS for Fareham LB in error. The error wasn’t realised, resulting in a train  being routed through the LB  between Botley station and Eastleigh South Jn that had not been given up yet. </a:t>
            </a:r>
            <a:r>
              <a:rPr lang="en-GB" sz="1150" dirty="0">
                <a:solidFill>
                  <a:prstClr val="black"/>
                </a:solidFill>
                <a:latin typeface="Network Rail Sans" panose="02000000040000020004" pitchFamily="2" charset="0"/>
                <a:cs typeface="Arial" panose="020B0604020202020204" pitchFamily="34" charset="0"/>
              </a:rPr>
              <a:t>The work group at Botley had completed their work and  were in a position of safety when the train went past the worksite . </a:t>
            </a:r>
            <a:endParaRPr lang="en-GB" sz="1150" dirty="0">
              <a:solidFill>
                <a:srgbClr val="1F497D"/>
              </a:solidFill>
              <a:latin typeface="Network Rail Sans" panose="02000000040000020004" pitchFamily="2" charset="0"/>
            </a:endParaRPr>
          </a:p>
        </p:txBody>
      </p:sp>
      <p:pic>
        <p:nvPicPr>
          <p:cNvPr id="20" name="Picture 19">
            <a:extLst>
              <a:ext uri="{FF2B5EF4-FFF2-40B4-BE49-F238E27FC236}">
                <a16:creationId xmlns:a16="http://schemas.microsoft.com/office/drawing/2014/main" id="{2F68B071-706F-4652-90B4-7E6E9FAC6ED0}"/>
              </a:ext>
            </a:extLst>
          </p:cNvPr>
          <p:cNvPicPr>
            <a:picLocks noChangeAspect="1"/>
          </p:cNvPicPr>
          <p:nvPr/>
        </p:nvPicPr>
        <p:blipFill>
          <a:blip r:embed="rId5"/>
          <a:stretch>
            <a:fillRect/>
          </a:stretch>
        </p:blipFill>
        <p:spPr>
          <a:xfrm>
            <a:off x="6117341" y="1363774"/>
            <a:ext cx="2867179" cy="1501256"/>
          </a:xfrm>
          <a:prstGeom prst="rect">
            <a:avLst/>
          </a:prstGeom>
        </p:spPr>
      </p:pic>
      <p:sp>
        <p:nvSpPr>
          <p:cNvPr id="21" name="TextBox 20">
            <a:extLst>
              <a:ext uri="{FF2B5EF4-FFF2-40B4-BE49-F238E27FC236}">
                <a16:creationId xmlns:a16="http://schemas.microsoft.com/office/drawing/2014/main" id="{5A9ADBC6-A871-4D32-9B8C-1EC609A32CFC}"/>
              </a:ext>
            </a:extLst>
          </p:cNvPr>
          <p:cNvSpPr txBox="1"/>
          <p:nvPr/>
        </p:nvSpPr>
        <p:spPr>
          <a:xfrm>
            <a:off x="159683" y="2815374"/>
            <a:ext cx="8839373" cy="1862241"/>
          </a:xfrm>
          <a:prstGeom prst="rect">
            <a:avLst/>
          </a:prstGeom>
          <a:noFill/>
        </p:spPr>
        <p:txBody>
          <a:bodyPr wrap="square">
            <a:spAutoFit/>
          </a:bodyPr>
          <a:lstStyle/>
          <a:p>
            <a:pPr>
              <a:spcAft>
                <a:spcPts val="600"/>
              </a:spcAft>
              <a:defRPr/>
            </a:pPr>
            <a:r>
              <a:rPr lang="en-GB" sz="1150" b="1" dirty="0">
                <a:solidFill>
                  <a:prstClr val="black"/>
                </a:solidFill>
                <a:latin typeface="Network Rail Sans" panose="02000000040000020004" pitchFamily="2" charset="0"/>
                <a:cs typeface="Arial" panose="020B0604020202020204" pitchFamily="34" charset="0"/>
              </a:rPr>
              <a:t>The investigation established the following</a:t>
            </a:r>
            <a:r>
              <a:rPr lang="en-GB" u="sng" dirty="0">
                <a:solidFill>
                  <a:prstClr val="black"/>
                </a:solidFill>
                <a:latin typeface="Network Rail Sans" panose="02000000040000020004" pitchFamily="2" charset="0"/>
                <a:cs typeface="Arial" panose="020B0604020202020204" pitchFamily="34" charset="0"/>
              </a:rPr>
              <a:t>; </a:t>
            </a:r>
          </a:p>
          <a:p>
            <a:pPr marL="171450" indent="-171450">
              <a:lnSpc>
                <a:spcPct val="108000"/>
              </a:lnSpc>
              <a:spcAft>
                <a:spcPts val="0"/>
              </a:spcAft>
              <a:buFont typeface="Arial" panose="020B0604020202020204" pitchFamily="34" charset="0"/>
              <a:buChar char="•"/>
              <a:defRPr/>
            </a:pPr>
            <a:r>
              <a:rPr lang="en-GB" sz="1150" dirty="0">
                <a:solidFill>
                  <a:prstClr val="black"/>
                </a:solidFill>
                <a:latin typeface="Network Rail Sans" panose="02000000040000020004" pitchFamily="2" charset="0"/>
                <a:cs typeface="Arial" panose="020B0604020202020204" pitchFamily="34" charset="0"/>
              </a:rPr>
              <a:t>Upon planning to contact the Botley COSS,  the signaller dialled the Fareham COSS and failed to clearly confirm that he was speaking to the correct COSS. He used the name of the Botley COSS,  the authority number and the  LB limits,  whilst  speaking to the Fareham COSS.  The  signaller went on to fill out the Fareham LB form  and agreed hand back time.  </a:t>
            </a:r>
          </a:p>
          <a:p>
            <a:pPr marL="171450" indent="-171450">
              <a:lnSpc>
                <a:spcPct val="108000"/>
              </a:lnSpc>
              <a:spcAft>
                <a:spcPts val="0"/>
              </a:spcAft>
              <a:buFont typeface="Arial" panose="020B0604020202020204" pitchFamily="34" charset="0"/>
              <a:buChar char="•"/>
              <a:defRPr/>
            </a:pPr>
            <a:r>
              <a:rPr lang="en-GB" sz="1150" dirty="0">
                <a:solidFill>
                  <a:prstClr val="black"/>
                </a:solidFill>
                <a:latin typeface="Network Rail Sans" panose="02000000040000020004" pitchFamily="2" charset="0"/>
                <a:cs typeface="Arial" panose="020B0604020202020204" pitchFamily="34" charset="0"/>
              </a:rPr>
              <a:t>The Fareham COSS  failed  to engage in active listening  and offered limited  challenge when the signaller quoted the incorrect information.</a:t>
            </a:r>
          </a:p>
          <a:p>
            <a:pPr marL="171450" indent="-171450">
              <a:lnSpc>
                <a:spcPct val="108000"/>
              </a:lnSpc>
              <a:spcAft>
                <a:spcPts val="0"/>
              </a:spcAft>
              <a:buFont typeface="Arial" panose="020B0604020202020204" pitchFamily="34" charset="0"/>
              <a:buChar char="•"/>
              <a:defRPr/>
            </a:pPr>
            <a:r>
              <a:rPr lang="en-GB" sz="1150" dirty="0">
                <a:solidFill>
                  <a:prstClr val="black"/>
                </a:solidFill>
                <a:latin typeface="Network Rail Sans" panose="02000000040000020004" pitchFamily="2" charset="0"/>
                <a:cs typeface="Arial" panose="020B0604020202020204" pitchFamily="34" charset="0"/>
              </a:rPr>
              <a:t>The signaller focused on the clearing of the LB  to run trains resulting in not hearing key details indicating he may be speaking to the incorrect COSS.  During the exchange several opportunities were missed  to detect this error.</a:t>
            </a:r>
          </a:p>
          <a:p>
            <a:pPr marL="171450" indent="-171450">
              <a:lnSpc>
                <a:spcPct val="108000"/>
              </a:lnSpc>
              <a:spcAft>
                <a:spcPts val="0"/>
              </a:spcAft>
              <a:buFont typeface="Arial" panose="020B0604020202020204" pitchFamily="34" charset="0"/>
              <a:buChar char="•"/>
              <a:defRPr/>
            </a:pPr>
            <a:r>
              <a:rPr lang="en-GB" sz="1150" dirty="0">
                <a:solidFill>
                  <a:prstClr val="black"/>
                </a:solidFill>
                <a:latin typeface="Network Rail Sans" panose="02000000040000020004" pitchFamily="2" charset="0"/>
                <a:cs typeface="Arial" panose="020B0604020202020204" pitchFamily="34" charset="0"/>
              </a:rPr>
              <a:t>The protecting limits were published incorrectly, in spite of the correct signals being planned in the Safe Work Pack.</a:t>
            </a:r>
          </a:p>
        </p:txBody>
      </p:sp>
    </p:spTree>
    <p:extLst>
      <p:ext uri="{BB962C8B-B14F-4D97-AF65-F5344CB8AC3E}">
        <p14:creationId xmlns:p14="http://schemas.microsoft.com/office/powerpoint/2010/main" val="3434807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9DE9A3E-1D52-4919-879D-23C694DB3E9F}"/>
              </a:ext>
            </a:extLst>
          </p:cNvPr>
          <p:cNvPicPr>
            <a:picLocks noChangeAspect="1"/>
          </p:cNvPicPr>
          <p:nvPr/>
        </p:nvPicPr>
        <p:blipFill>
          <a:blip r:embed="rId3" cstate="print">
            <a:clrChange>
              <a:clrFrom>
                <a:srgbClr val="EDEDEF"/>
              </a:clrFrom>
              <a:clrTo>
                <a:srgbClr val="EDEDEF">
                  <a:alpha val="0"/>
                </a:srgbClr>
              </a:clrTo>
            </a:clrChange>
            <a:extLst>
              <a:ext uri="{28A0092B-C50C-407E-A947-70E740481C1C}">
                <a14:useLocalDpi xmlns:a14="http://schemas.microsoft.com/office/drawing/2010/main" val="0"/>
              </a:ext>
            </a:extLst>
          </a:blip>
          <a:stretch>
            <a:fillRect/>
          </a:stretch>
        </p:blipFill>
        <p:spPr>
          <a:xfrm>
            <a:off x="7171000" y="146184"/>
            <a:ext cx="1944000" cy="1098781"/>
          </a:xfrm>
          <a:prstGeom prst="rect">
            <a:avLst/>
          </a:prstGeom>
        </p:spPr>
      </p:pic>
      <p:cxnSp>
        <p:nvCxnSpPr>
          <p:cNvPr id="6" name="Straight Connector 5">
            <a:extLst>
              <a:ext uri="{FF2B5EF4-FFF2-40B4-BE49-F238E27FC236}">
                <a16:creationId xmlns:a16="http://schemas.microsoft.com/office/drawing/2014/main" id="{3041A388-EB5A-4AE6-A6CF-386FB23DE4C4}"/>
              </a:ext>
            </a:extLst>
          </p:cNvPr>
          <p:cNvCxnSpPr/>
          <p:nvPr/>
        </p:nvCxnSpPr>
        <p:spPr>
          <a:xfrm>
            <a:off x="1764040" y="1355046"/>
            <a:ext cx="5400000" cy="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6FEA9EB-C22D-4783-BF1B-8FCD7DE7D505}"/>
              </a:ext>
            </a:extLst>
          </p:cNvPr>
          <p:cNvSpPr txBox="1"/>
          <p:nvPr/>
        </p:nvSpPr>
        <p:spPr>
          <a:xfrm>
            <a:off x="1763688" y="216960"/>
            <a:ext cx="5508000" cy="98488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rPr>
              <a:t>Workforce Safety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1"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rPr>
              <a:t>Wessex Route Golden Hour – 1 Hour Reminder </a:t>
            </a:r>
          </a:p>
        </p:txBody>
      </p:sp>
      <p:pic>
        <p:nvPicPr>
          <p:cNvPr id="13" name="Picture 12" descr="Graphical user interface, application&#10;&#10;Description automatically generated">
            <a:extLst>
              <a:ext uri="{FF2B5EF4-FFF2-40B4-BE49-F238E27FC236}">
                <a16:creationId xmlns:a16="http://schemas.microsoft.com/office/drawing/2014/main" id="{D0E59544-4075-4F62-A339-CF200F5C06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76" y="103059"/>
            <a:ext cx="2433280" cy="1368000"/>
          </a:xfrm>
          <a:prstGeom prst="rect">
            <a:avLst/>
          </a:prstGeom>
        </p:spPr>
      </p:pic>
      <p:pic>
        <p:nvPicPr>
          <p:cNvPr id="8" name="Picture 7">
            <a:extLst>
              <a:ext uri="{FF2B5EF4-FFF2-40B4-BE49-F238E27FC236}">
                <a16:creationId xmlns:a16="http://schemas.microsoft.com/office/drawing/2014/main" id="{61C0A6F4-6215-493F-9323-AA0A8DA8D697}"/>
              </a:ext>
            </a:extLst>
          </p:cNvPr>
          <p:cNvPicPr>
            <a:picLocks noChangeAspect="1"/>
          </p:cNvPicPr>
          <p:nvPr/>
        </p:nvPicPr>
        <p:blipFill>
          <a:blip r:embed="rId5"/>
          <a:stretch>
            <a:fillRect/>
          </a:stretch>
        </p:blipFill>
        <p:spPr>
          <a:xfrm>
            <a:off x="98456" y="3650222"/>
            <a:ext cx="1431700" cy="2362895"/>
          </a:xfrm>
          <a:prstGeom prst="rect">
            <a:avLst/>
          </a:prstGeom>
        </p:spPr>
      </p:pic>
      <p:sp>
        <p:nvSpPr>
          <p:cNvPr id="10" name="Rectangle: Top Corners Rounded 9">
            <a:extLst>
              <a:ext uri="{FF2B5EF4-FFF2-40B4-BE49-F238E27FC236}">
                <a16:creationId xmlns:a16="http://schemas.microsoft.com/office/drawing/2014/main" id="{E4635E0C-BDC2-4554-AB4C-B899086B84FC}"/>
              </a:ext>
            </a:extLst>
          </p:cNvPr>
          <p:cNvSpPr/>
          <p:nvPr/>
        </p:nvSpPr>
        <p:spPr>
          <a:xfrm rot="5400000">
            <a:off x="3776505" y="1233203"/>
            <a:ext cx="3132000" cy="7331928"/>
          </a:xfrm>
          <a:prstGeom prst="round2SameRect">
            <a:avLst/>
          </a:prstGeom>
          <a:solidFill>
            <a:srgbClr val="40B89D">
              <a:alpha val="90000"/>
            </a:srgbClr>
          </a:solidFill>
          <a:ln w="25400" cap="flat" cmpd="sng" algn="ctr">
            <a:solidFill>
              <a:srgbClr val="40B89D"/>
            </a:solidFill>
            <a:prstDash val="solid"/>
          </a:ln>
          <a:effectLst/>
        </p:spPr>
      </p:sp>
      <p:sp>
        <p:nvSpPr>
          <p:cNvPr id="11" name="Rectangle: Top Corners Rounded 4">
            <a:extLst>
              <a:ext uri="{FF2B5EF4-FFF2-40B4-BE49-F238E27FC236}">
                <a16:creationId xmlns:a16="http://schemas.microsoft.com/office/drawing/2014/main" id="{DC824394-A56C-45B3-B6A5-3941DC745549}"/>
              </a:ext>
            </a:extLst>
          </p:cNvPr>
          <p:cNvSpPr txBox="1"/>
          <p:nvPr/>
        </p:nvSpPr>
        <p:spPr>
          <a:xfrm>
            <a:off x="1676541" y="3486058"/>
            <a:ext cx="7218714" cy="2826217"/>
          </a:xfrm>
          <a:prstGeom prst="rect">
            <a:avLst/>
          </a:prstGeom>
          <a:noFill/>
          <a:ln>
            <a:noFill/>
          </a:ln>
          <a:effectLst/>
        </p:spPr>
        <p:txBody>
          <a:bodyPr spcFirstLastPara="0" vert="horz" wrap="square" lIns="99568" tIns="8890" rIns="8890" bIns="8890" numCol="1" spcCol="1270" anchor="t" anchorCtr="0">
            <a:noAutofit/>
          </a:bodyPr>
          <a:lstStyle/>
          <a:p>
            <a:pPr marL="400050" marR="0" lvl="1" indent="-285750" defTabSz="622300" eaLnBrk="1" fontAlgn="auto" latinLnBrk="0" hangingPunct="1">
              <a:lnSpc>
                <a:spcPct val="90000"/>
              </a:lnSpc>
              <a:spcBef>
                <a:spcPts val="0"/>
              </a:spcBef>
              <a:spcAft>
                <a:spcPct val="1500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prstClr val="black">
                    <a:hueOff val="0"/>
                    <a:satOff val="0"/>
                    <a:lumOff val="0"/>
                    <a:alphaOff val="0"/>
                  </a:prstClr>
                </a:solidFill>
                <a:effectLst/>
                <a:uLnTx/>
                <a:uFillTx/>
                <a:latin typeface="Network Rail Sans" panose="02000000040000020004" pitchFamily="2" charset="0"/>
                <a:ea typeface="+mn-ea"/>
                <a:cs typeface="+mn-cs"/>
              </a:rPr>
              <a:t>Workforce accident or near miss reported to Wessex ICC,</a:t>
            </a:r>
          </a:p>
          <a:p>
            <a:pPr marL="400050" marR="0" lvl="1" indent="-285750" defTabSz="622300" eaLnBrk="1" fontAlgn="auto" latinLnBrk="0" hangingPunct="1">
              <a:lnSpc>
                <a:spcPct val="90000"/>
              </a:lnSpc>
              <a:spcBef>
                <a:spcPts val="0"/>
              </a:spcBef>
              <a:spcAft>
                <a:spcPct val="1500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prstClr val="black">
                    <a:hueOff val="0"/>
                    <a:satOff val="0"/>
                    <a:lumOff val="0"/>
                    <a:alphaOff val="0"/>
                  </a:prstClr>
                </a:solidFill>
                <a:effectLst/>
                <a:uLnTx/>
                <a:uFillTx/>
                <a:latin typeface="Network Rail Sans" panose="02000000040000020004" pitchFamily="2" charset="0"/>
                <a:ea typeface="+mn-ea"/>
                <a:cs typeface="+mn-cs"/>
              </a:rPr>
              <a:t>On site Person in Charge (PiC) identified and any immediate action undertaken,</a:t>
            </a:r>
          </a:p>
          <a:p>
            <a:pPr marL="400050" marR="0" lvl="1" indent="-285750" defTabSz="622300" eaLnBrk="1" fontAlgn="auto" latinLnBrk="0" hangingPunct="1">
              <a:lnSpc>
                <a:spcPct val="90000"/>
              </a:lnSpc>
              <a:spcBef>
                <a:spcPts val="0"/>
              </a:spcBef>
              <a:spcAft>
                <a:spcPct val="1500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prstClr val="black">
                    <a:hueOff val="0"/>
                    <a:satOff val="0"/>
                    <a:lumOff val="0"/>
                    <a:alphaOff val="0"/>
                  </a:prstClr>
                </a:solidFill>
                <a:effectLst/>
                <a:uLnTx/>
                <a:uFillTx/>
                <a:latin typeface="Network Rail Sans" panose="02000000040000020004" pitchFamily="2" charset="0"/>
                <a:ea typeface="+mn-ea"/>
                <a:cs typeface="+mn-cs"/>
              </a:rPr>
              <a:t>Responsible Manager (RM) appointed by Wessex ICC; liaises with PiC,</a:t>
            </a:r>
          </a:p>
          <a:p>
            <a:pPr marL="400050" marR="0" lvl="1" indent="-285750" defTabSz="622300" eaLnBrk="1" fontAlgn="auto" latinLnBrk="0" hangingPunct="1">
              <a:lnSpc>
                <a:spcPct val="90000"/>
              </a:lnSpc>
              <a:spcBef>
                <a:spcPts val="0"/>
              </a:spcBef>
              <a:spcAft>
                <a:spcPct val="1500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prstClr val="black">
                    <a:hueOff val="0"/>
                    <a:satOff val="0"/>
                    <a:lumOff val="0"/>
                    <a:alphaOff val="0"/>
                  </a:prstClr>
                </a:solidFill>
                <a:effectLst/>
                <a:uLnTx/>
                <a:uFillTx/>
                <a:latin typeface="Network Rail Sans" panose="02000000040000020004" pitchFamily="2" charset="0"/>
                <a:ea typeface="+mn-ea"/>
                <a:cs typeface="+mn-cs"/>
              </a:rPr>
              <a:t>A For Cause D&amp;A screening must be arranged through the Wessex ICC for anyone who has contributed to an accident/incident, either through their own action or omission,</a:t>
            </a:r>
          </a:p>
          <a:p>
            <a:pPr marL="400050" marR="0" lvl="1" indent="-285750" defTabSz="622300" eaLnBrk="1" fontAlgn="auto" latinLnBrk="0" hangingPunct="1">
              <a:lnSpc>
                <a:spcPct val="90000"/>
              </a:lnSpc>
              <a:spcBef>
                <a:spcPts val="0"/>
              </a:spcBef>
              <a:spcAft>
                <a:spcPct val="1500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prstClr val="black">
                    <a:hueOff val="0"/>
                    <a:satOff val="0"/>
                    <a:lumOff val="0"/>
                    <a:alphaOff val="0"/>
                  </a:prstClr>
                </a:solidFill>
                <a:effectLst/>
                <a:uLnTx/>
                <a:uFillTx/>
                <a:latin typeface="Network Rail Sans" panose="02000000040000020004" pitchFamily="2" charset="0"/>
                <a:ea typeface="+mn-ea"/>
                <a:cs typeface="+mn-cs"/>
              </a:rPr>
              <a:t>RM should consider if the individuals involved in the accident/incident should be stood down pending the initial findings or completion of the investigation,</a:t>
            </a:r>
          </a:p>
          <a:p>
            <a:pPr marL="400050" marR="0" lvl="1" indent="-285750" defTabSz="622300" eaLnBrk="1" fontAlgn="auto" latinLnBrk="0" hangingPunct="1">
              <a:lnSpc>
                <a:spcPct val="90000"/>
              </a:lnSpc>
              <a:spcBef>
                <a:spcPts val="0"/>
              </a:spcBef>
              <a:spcAft>
                <a:spcPct val="1500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rPr>
              <a:t>RM will gather initial facts and secure all evidence from witnesses, </a:t>
            </a:r>
            <a:endParaRPr kumimoji="0" lang="en-GB" sz="1600" b="0" i="0" u="none" strike="noStrike" kern="0" cap="none" spc="0" normalizeH="0" baseline="0" noProof="0" dirty="0">
              <a:ln>
                <a:noFill/>
              </a:ln>
              <a:solidFill>
                <a:prstClr val="black">
                  <a:hueOff val="0"/>
                  <a:satOff val="0"/>
                  <a:lumOff val="0"/>
                  <a:alphaOff val="0"/>
                </a:prstClr>
              </a:solidFill>
              <a:effectLst/>
              <a:uLnTx/>
              <a:uFillTx/>
              <a:latin typeface="Network Rail Sans" panose="02000000040000020004" pitchFamily="2" charset="0"/>
              <a:ea typeface="+mn-ea"/>
              <a:cs typeface="+mn-cs"/>
            </a:endParaRPr>
          </a:p>
          <a:p>
            <a:pPr marL="400050" marR="0" lvl="1" indent="-285750" defTabSz="622300" eaLnBrk="1" fontAlgn="auto" latinLnBrk="0" hangingPunct="1">
              <a:lnSpc>
                <a:spcPct val="90000"/>
              </a:lnSpc>
              <a:spcBef>
                <a:spcPts val="0"/>
              </a:spcBef>
              <a:spcAft>
                <a:spcPct val="1500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rPr>
              <a:t>Photographs of all injuries and site/plant involved will be taken,</a:t>
            </a:r>
            <a:endParaRPr kumimoji="0" lang="en-GB" sz="1600" b="0" i="0" u="none" strike="noStrike" kern="0" cap="none" spc="0" normalizeH="0" baseline="0" noProof="0" dirty="0">
              <a:ln>
                <a:noFill/>
              </a:ln>
              <a:solidFill>
                <a:prstClr val="black">
                  <a:hueOff val="0"/>
                  <a:satOff val="0"/>
                  <a:lumOff val="0"/>
                  <a:alphaOff val="0"/>
                </a:prstClr>
              </a:solidFill>
              <a:effectLst/>
              <a:uLnTx/>
              <a:uFillTx/>
              <a:latin typeface="Network Rail Sans" panose="02000000040000020004" pitchFamily="2" charset="0"/>
              <a:ea typeface="+mn-ea"/>
              <a:cs typeface="+mn-cs"/>
            </a:endParaRPr>
          </a:p>
          <a:p>
            <a:pPr marL="400050" marR="0" lvl="1" indent="-285750" defTabSz="622300" eaLnBrk="1" fontAlgn="auto" latinLnBrk="0" hangingPunct="1">
              <a:lnSpc>
                <a:spcPct val="90000"/>
              </a:lnSpc>
              <a:spcBef>
                <a:spcPts val="0"/>
              </a:spcBef>
              <a:spcAft>
                <a:spcPct val="1500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prstClr val="black">
                    <a:hueOff val="0"/>
                    <a:satOff val="0"/>
                    <a:lumOff val="0"/>
                    <a:alphaOff val="0"/>
                  </a:prstClr>
                </a:solidFill>
                <a:effectLst/>
                <a:uLnTx/>
                <a:uFillTx/>
                <a:latin typeface="Network Rail Sans" panose="02000000040000020004" pitchFamily="2" charset="0"/>
                <a:ea typeface="+mn-ea"/>
                <a:cs typeface="+mn-cs"/>
              </a:rPr>
              <a:t>Wessex ICC issues Level 1A to the </a:t>
            </a:r>
            <a:r>
              <a:rPr kumimoji="0" lang="en-GB" sz="1600" b="0" i="0" u="none" strike="noStrike" kern="0" cap="none" spc="0" normalizeH="0" baseline="0" noProof="0" dirty="0">
                <a:ln>
                  <a:noFill/>
                </a:ln>
                <a:solidFill>
                  <a:prstClr val="black"/>
                </a:solidFill>
                <a:effectLst/>
                <a:uLnTx/>
                <a:uFillTx/>
                <a:latin typeface="Network Rail Sans" panose="02000000040000020004" pitchFamily="2" charset="0"/>
                <a:ea typeface="+mn-ea"/>
                <a:cs typeface="+mn-cs"/>
              </a:rPr>
              <a:t>existing distribution list.</a:t>
            </a:r>
            <a:endParaRPr kumimoji="0" lang="en-GB" sz="1600" b="0" i="0" u="none" strike="noStrike" kern="0" cap="none" spc="0" normalizeH="0" baseline="0" noProof="0" dirty="0">
              <a:ln>
                <a:noFill/>
              </a:ln>
              <a:solidFill>
                <a:prstClr val="black">
                  <a:hueOff val="0"/>
                  <a:satOff val="0"/>
                  <a:lumOff val="0"/>
                  <a:alphaOff val="0"/>
                </a:prstClr>
              </a:solidFill>
              <a:effectLst/>
              <a:uLnTx/>
              <a:uFillTx/>
              <a:latin typeface="Network Rail Sans" panose="02000000040000020004" pitchFamily="2" charset="0"/>
              <a:ea typeface="+mn-ea"/>
              <a:cs typeface="+mn-cs"/>
            </a:endParaRPr>
          </a:p>
          <a:p>
            <a:pPr marL="114300" marR="0" lvl="1" indent="0" defTabSz="622300" eaLnBrk="1" fontAlgn="auto" latinLnBrk="0" hangingPunct="1">
              <a:lnSpc>
                <a:spcPct val="90000"/>
              </a:lnSpc>
              <a:spcBef>
                <a:spcPts val="0"/>
              </a:spcBef>
              <a:spcAft>
                <a:spcPct val="15000"/>
              </a:spcAft>
              <a:buClrTx/>
              <a:buSzTx/>
              <a:buFont typeface="Wingdings" panose="05000000000000000000" pitchFamily="2" charset="2"/>
              <a:buChar char="Ø"/>
              <a:tabLst/>
              <a:defRPr/>
            </a:pPr>
            <a:endParaRPr kumimoji="0" lang="en-GB" sz="1400" b="0" i="0" u="none" strike="noStrike" kern="0" cap="none" spc="0" normalizeH="0" baseline="0" noProof="0" dirty="0">
              <a:ln>
                <a:noFill/>
              </a:ln>
              <a:solidFill>
                <a:prstClr val="black">
                  <a:hueOff val="0"/>
                  <a:satOff val="0"/>
                  <a:lumOff val="0"/>
                  <a:alphaOff val="0"/>
                </a:prstClr>
              </a:solidFill>
              <a:effectLst/>
              <a:uLnTx/>
              <a:uFillTx/>
              <a:latin typeface="Network Rail Sans" panose="02000000040000020004" pitchFamily="2" charset="0"/>
              <a:ea typeface="+mn-ea"/>
              <a:cs typeface="+mn-cs"/>
            </a:endParaRPr>
          </a:p>
        </p:txBody>
      </p:sp>
      <p:pic>
        <p:nvPicPr>
          <p:cNvPr id="12" name="Picture 2">
            <a:extLst>
              <a:ext uri="{FF2B5EF4-FFF2-40B4-BE49-F238E27FC236}">
                <a16:creationId xmlns:a16="http://schemas.microsoft.com/office/drawing/2014/main" id="{764F35EC-4DF9-4FD3-81DD-0E7A51E2191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5039" t="1581"/>
          <a:stretch/>
        </p:blipFill>
        <p:spPr bwMode="auto">
          <a:xfrm>
            <a:off x="7910622" y="5816009"/>
            <a:ext cx="888935" cy="878566"/>
          </a:xfrm>
          <a:prstGeom prst="flowChartConnector">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4D989332-27D8-450D-8512-E243468F3390}"/>
              </a:ext>
            </a:extLst>
          </p:cNvPr>
          <p:cNvSpPr txBox="1"/>
          <p:nvPr/>
        </p:nvSpPr>
        <p:spPr>
          <a:xfrm>
            <a:off x="147800" y="1428382"/>
            <a:ext cx="8848400" cy="1646605"/>
          </a:xfrm>
          <a:prstGeom prst="rect">
            <a:avLst/>
          </a:prstGeom>
          <a:noFill/>
        </p:spPr>
        <p:txBody>
          <a:bodyPr wrap="square" rtlCol="0">
            <a:spAutoFit/>
          </a:bodyPr>
          <a:lstStyle/>
          <a:p>
            <a:pPr>
              <a:spcAft>
                <a:spcPts val="600"/>
              </a:spcAft>
              <a:defRPr/>
            </a:pPr>
            <a:r>
              <a:rPr lang="en-GB" sz="1600" dirty="0">
                <a:solidFill>
                  <a:prstClr val="black"/>
                </a:solidFill>
                <a:latin typeface="Network Rail Sans" panose="02000000040000020004" pitchFamily="2" charset="0"/>
              </a:rPr>
              <a:t>Following some recent incidents within the Wessex Route, the </a:t>
            </a:r>
            <a:r>
              <a:rPr lang="en-GB" sz="1600" u="sng" dirty="0">
                <a:solidFill>
                  <a:prstClr val="black"/>
                </a:solidFill>
                <a:latin typeface="Network Rail Sans" panose="02000000040000020004" pitchFamily="2" charset="0"/>
              </a:rPr>
              <a:t>Golden Hour</a:t>
            </a:r>
            <a:r>
              <a:rPr lang="en-GB" sz="1600" dirty="0">
                <a:solidFill>
                  <a:prstClr val="black"/>
                </a:solidFill>
                <a:latin typeface="Network Rail Sans" panose="02000000040000020004" pitchFamily="2" charset="0"/>
              </a:rPr>
              <a:t>, that critical time to prevent further incident or injury, collect initial evidence, interview the involved parties, take photographs of the site (amongst other duties), has been lost. </a:t>
            </a:r>
          </a:p>
          <a:p>
            <a:pPr>
              <a:defRPr/>
            </a:pPr>
            <a:r>
              <a:rPr lang="en-GB" sz="1600" dirty="0">
                <a:solidFill>
                  <a:prstClr val="black"/>
                </a:solidFill>
                <a:latin typeface="Network Rail Sans" panose="02000000040000020004" pitchFamily="2" charset="0"/>
              </a:rPr>
              <a:t>It is absolutely vital that this early stage process is followed, as the investigation that will follow, to determine the causes and the important lessons to be learnt, may be heavily reliant on what is found in this initial stage.</a:t>
            </a:r>
          </a:p>
        </p:txBody>
      </p:sp>
    </p:spTree>
    <p:extLst>
      <p:ext uri="{BB962C8B-B14F-4D97-AF65-F5344CB8AC3E}">
        <p14:creationId xmlns:p14="http://schemas.microsoft.com/office/powerpoint/2010/main" val="4280617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9DE9A3E-1D52-4919-879D-23C694DB3E9F}"/>
              </a:ext>
            </a:extLst>
          </p:cNvPr>
          <p:cNvPicPr>
            <a:picLocks noChangeAspect="1"/>
          </p:cNvPicPr>
          <p:nvPr/>
        </p:nvPicPr>
        <p:blipFill>
          <a:blip r:embed="rId3" cstate="print">
            <a:clrChange>
              <a:clrFrom>
                <a:srgbClr val="EDEDEF"/>
              </a:clrFrom>
              <a:clrTo>
                <a:srgbClr val="EDEDEF">
                  <a:alpha val="0"/>
                </a:srgbClr>
              </a:clrTo>
            </a:clrChange>
            <a:extLst>
              <a:ext uri="{28A0092B-C50C-407E-A947-70E740481C1C}">
                <a14:useLocalDpi xmlns:a14="http://schemas.microsoft.com/office/drawing/2010/main" val="0"/>
              </a:ext>
            </a:extLst>
          </a:blip>
          <a:stretch>
            <a:fillRect/>
          </a:stretch>
        </p:blipFill>
        <p:spPr>
          <a:xfrm>
            <a:off x="7171000" y="146184"/>
            <a:ext cx="1944000" cy="1098781"/>
          </a:xfrm>
          <a:prstGeom prst="rect">
            <a:avLst/>
          </a:prstGeom>
        </p:spPr>
      </p:pic>
      <p:cxnSp>
        <p:nvCxnSpPr>
          <p:cNvPr id="6" name="Straight Connector 5">
            <a:extLst>
              <a:ext uri="{FF2B5EF4-FFF2-40B4-BE49-F238E27FC236}">
                <a16:creationId xmlns:a16="http://schemas.microsoft.com/office/drawing/2014/main" id="{3041A388-EB5A-4AE6-A6CF-386FB23DE4C4}"/>
              </a:ext>
            </a:extLst>
          </p:cNvPr>
          <p:cNvCxnSpPr/>
          <p:nvPr/>
        </p:nvCxnSpPr>
        <p:spPr>
          <a:xfrm>
            <a:off x="1764040" y="1355046"/>
            <a:ext cx="5400000" cy="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6FEA9EB-C22D-4783-BF1B-8FCD7DE7D505}"/>
              </a:ext>
            </a:extLst>
          </p:cNvPr>
          <p:cNvSpPr txBox="1"/>
          <p:nvPr/>
        </p:nvSpPr>
        <p:spPr>
          <a:xfrm>
            <a:off x="1763688" y="216960"/>
            <a:ext cx="5508000" cy="110799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rPr>
              <a:t>Workforce Safety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1"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rPr>
              <a:t>Speeding</a:t>
            </a:r>
          </a:p>
        </p:txBody>
      </p:sp>
      <p:pic>
        <p:nvPicPr>
          <p:cNvPr id="13" name="Picture 12" descr="Graphical user interface, application&#10;&#10;Description automatically generated">
            <a:extLst>
              <a:ext uri="{FF2B5EF4-FFF2-40B4-BE49-F238E27FC236}">
                <a16:creationId xmlns:a16="http://schemas.microsoft.com/office/drawing/2014/main" id="{D0E59544-4075-4F62-A339-CF200F5C06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76" y="103059"/>
            <a:ext cx="2433280" cy="1368000"/>
          </a:xfrm>
          <a:prstGeom prst="rect">
            <a:avLst/>
          </a:prstGeom>
        </p:spPr>
      </p:pic>
      <p:pic>
        <p:nvPicPr>
          <p:cNvPr id="8" name="Picture 7">
            <a:extLst>
              <a:ext uri="{FF2B5EF4-FFF2-40B4-BE49-F238E27FC236}">
                <a16:creationId xmlns:a16="http://schemas.microsoft.com/office/drawing/2014/main" id="{452EA4AB-5BB2-4CE0-9EE6-DC7F73EC62F7}"/>
              </a:ext>
            </a:extLst>
          </p:cNvPr>
          <p:cNvPicPr>
            <a:picLocks noChangeAspect="1"/>
          </p:cNvPicPr>
          <p:nvPr/>
        </p:nvPicPr>
        <p:blipFill>
          <a:blip r:embed="rId5"/>
          <a:stretch>
            <a:fillRect/>
          </a:stretch>
        </p:blipFill>
        <p:spPr>
          <a:xfrm>
            <a:off x="242676" y="4304469"/>
            <a:ext cx="2031582" cy="1521726"/>
          </a:xfrm>
          <a:prstGeom prst="rect">
            <a:avLst/>
          </a:prstGeom>
        </p:spPr>
      </p:pic>
      <p:pic>
        <p:nvPicPr>
          <p:cNvPr id="9" name="Picture 8">
            <a:extLst>
              <a:ext uri="{FF2B5EF4-FFF2-40B4-BE49-F238E27FC236}">
                <a16:creationId xmlns:a16="http://schemas.microsoft.com/office/drawing/2014/main" id="{8BF1208B-CADE-42DB-B65F-887FC0A7C46F}"/>
              </a:ext>
            </a:extLst>
          </p:cNvPr>
          <p:cNvPicPr>
            <a:picLocks noChangeAspect="1"/>
          </p:cNvPicPr>
          <p:nvPr/>
        </p:nvPicPr>
        <p:blipFill>
          <a:blip r:embed="rId6"/>
          <a:stretch>
            <a:fillRect/>
          </a:stretch>
        </p:blipFill>
        <p:spPr>
          <a:xfrm>
            <a:off x="4493584" y="2303838"/>
            <a:ext cx="1908000" cy="1423662"/>
          </a:xfrm>
          <a:prstGeom prst="rect">
            <a:avLst/>
          </a:prstGeom>
          <a:ln w="12700">
            <a:solidFill>
              <a:sysClr val="windowText" lastClr="000000"/>
            </a:solidFill>
          </a:ln>
        </p:spPr>
      </p:pic>
      <p:pic>
        <p:nvPicPr>
          <p:cNvPr id="10" name="Picture 9">
            <a:extLst>
              <a:ext uri="{FF2B5EF4-FFF2-40B4-BE49-F238E27FC236}">
                <a16:creationId xmlns:a16="http://schemas.microsoft.com/office/drawing/2014/main" id="{430A7297-6C92-4215-A8E0-535C4918673B}"/>
              </a:ext>
            </a:extLst>
          </p:cNvPr>
          <p:cNvPicPr>
            <a:picLocks noChangeAspect="1"/>
          </p:cNvPicPr>
          <p:nvPr/>
        </p:nvPicPr>
        <p:blipFill>
          <a:blip r:embed="rId7"/>
          <a:stretch>
            <a:fillRect/>
          </a:stretch>
        </p:blipFill>
        <p:spPr>
          <a:xfrm>
            <a:off x="6722424" y="4328767"/>
            <a:ext cx="2031582" cy="1521726"/>
          </a:xfrm>
          <a:prstGeom prst="rect">
            <a:avLst/>
          </a:prstGeom>
          <a:ln w="12700">
            <a:solidFill>
              <a:sysClr val="windowText" lastClr="000000"/>
            </a:solidFill>
          </a:ln>
        </p:spPr>
      </p:pic>
      <p:pic>
        <p:nvPicPr>
          <p:cNvPr id="11" name="Picture 10">
            <a:extLst>
              <a:ext uri="{FF2B5EF4-FFF2-40B4-BE49-F238E27FC236}">
                <a16:creationId xmlns:a16="http://schemas.microsoft.com/office/drawing/2014/main" id="{2ADEF50E-E406-41E3-9333-DE57ED0ECE5D}"/>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870886" y="4073112"/>
            <a:ext cx="3024000" cy="823569"/>
          </a:xfrm>
          <a:prstGeom prst="rect">
            <a:avLst/>
          </a:prstGeom>
          <a:noFill/>
        </p:spPr>
      </p:pic>
      <p:sp>
        <p:nvSpPr>
          <p:cNvPr id="12" name="TextBox 11">
            <a:extLst>
              <a:ext uri="{FF2B5EF4-FFF2-40B4-BE49-F238E27FC236}">
                <a16:creationId xmlns:a16="http://schemas.microsoft.com/office/drawing/2014/main" id="{2950636F-7E5A-4472-B97E-C6E66D62A7C7}"/>
              </a:ext>
            </a:extLst>
          </p:cNvPr>
          <p:cNvSpPr txBox="1"/>
          <p:nvPr/>
        </p:nvSpPr>
        <p:spPr>
          <a:xfrm>
            <a:off x="87969" y="3441604"/>
            <a:ext cx="2217172" cy="830997"/>
          </a:xfrm>
          <a:prstGeom prst="rect">
            <a:avLst/>
          </a:prstGeom>
          <a:noFill/>
        </p:spPr>
        <p:txBody>
          <a:bodyPr wrap="square" rtlCol="0">
            <a:spAutoFit/>
          </a:bodyPr>
          <a:lstStyle/>
          <a:p>
            <a:pPr algn="ctr"/>
            <a:r>
              <a:rPr lang="en-GB" sz="1200" b="1" dirty="0">
                <a:solidFill>
                  <a:prstClr val="black"/>
                </a:solidFill>
                <a:latin typeface="Network Rail Sans" panose="02000000040000020004" pitchFamily="2" charset="0"/>
              </a:rPr>
              <a:t>Take 5 and drive accordingly for the conditions that you are confronted with e.g.; Rain, fog, ice etc.</a:t>
            </a:r>
          </a:p>
        </p:txBody>
      </p:sp>
      <p:sp>
        <p:nvSpPr>
          <p:cNvPr id="14" name="TextBox 13">
            <a:extLst>
              <a:ext uri="{FF2B5EF4-FFF2-40B4-BE49-F238E27FC236}">
                <a16:creationId xmlns:a16="http://schemas.microsoft.com/office/drawing/2014/main" id="{28872FA5-8A68-4B78-A3BB-D1FA455AC7FB}"/>
              </a:ext>
            </a:extLst>
          </p:cNvPr>
          <p:cNvSpPr txBox="1"/>
          <p:nvPr/>
        </p:nvSpPr>
        <p:spPr>
          <a:xfrm>
            <a:off x="6606969" y="3463159"/>
            <a:ext cx="2147037" cy="830997"/>
          </a:xfrm>
          <a:prstGeom prst="rect">
            <a:avLst/>
          </a:prstGeom>
          <a:noFill/>
        </p:spPr>
        <p:txBody>
          <a:bodyPr wrap="square" rtlCol="0">
            <a:spAutoFit/>
          </a:bodyPr>
          <a:lstStyle/>
          <a:p>
            <a:pPr algn="ctr"/>
            <a:r>
              <a:rPr lang="en-GB" sz="1200" b="1" dirty="0">
                <a:solidFill>
                  <a:prstClr val="black"/>
                </a:solidFill>
                <a:latin typeface="Network Rail Sans" panose="02000000040000020004" pitchFamily="2" charset="0"/>
              </a:rPr>
              <a:t>Don’t let others dictate how you are going to drive. Don’t keep up with the traffic flow, if this</a:t>
            </a:r>
            <a:r>
              <a:rPr lang="en-GB" sz="1200" b="1" i="1" dirty="0">
                <a:solidFill>
                  <a:prstClr val="black"/>
                </a:solidFill>
                <a:latin typeface="Network Rail Sans" panose="02000000040000020004" pitchFamily="2" charset="0"/>
              </a:rPr>
              <a:t> </a:t>
            </a:r>
            <a:r>
              <a:rPr lang="en-GB" sz="1200" b="1" u="sng" dirty="0">
                <a:solidFill>
                  <a:srgbClr val="FF0000"/>
                </a:solidFill>
                <a:latin typeface="Network Rail Sans" panose="02000000040000020004" pitchFamily="2" charset="0"/>
              </a:rPr>
              <a:t>forces</a:t>
            </a:r>
            <a:r>
              <a:rPr lang="en-GB" sz="1200" b="1" i="1" dirty="0">
                <a:solidFill>
                  <a:prstClr val="black"/>
                </a:solidFill>
                <a:latin typeface="Network Rail Sans" panose="02000000040000020004" pitchFamily="2" charset="0"/>
              </a:rPr>
              <a:t> </a:t>
            </a:r>
            <a:r>
              <a:rPr lang="en-GB" sz="1200" b="1" dirty="0">
                <a:solidFill>
                  <a:prstClr val="black"/>
                </a:solidFill>
                <a:latin typeface="Network Rail Sans" panose="02000000040000020004" pitchFamily="2" charset="0"/>
              </a:rPr>
              <a:t>you to speed</a:t>
            </a:r>
            <a:r>
              <a:rPr lang="en-GB" sz="1200" dirty="0">
                <a:solidFill>
                  <a:prstClr val="black"/>
                </a:solidFill>
                <a:latin typeface="Network Rail Sans" panose="02000000040000020004" pitchFamily="2" charset="0"/>
              </a:rPr>
              <a:t>.</a:t>
            </a:r>
          </a:p>
        </p:txBody>
      </p:sp>
      <p:pic>
        <p:nvPicPr>
          <p:cNvPr id="15" name="Picture 14">
            <a:extLst>
              <a:ext uri="{FF2B5EF4-FFF2-40B4-BE49-F238E27FC236}">
                <a16:creationId xmlns:a16="http://schemas.microsoft.com/office/drawing/2014/main" id="{22FE7C0E-9D75-480E-9066-1538B3909BC7}"/>
              </a:ext>
            </a:extLst>
          </p:cNvPr>
          <p:cNvPicPr>
            <a:picLocks noChangeAspect="1"/>
          </p:cNvPicPr>
          <p:nvPr/>
        </p:nvPicPr>
        <p:blipFill>
          <a:blip r:embed="rId9"/>
          <a:stretch>
            <a:fillRect/>
          </a:stretch>
        </p:blipFill>
        <p:spPr>
          <a:xfrm>
            <a:off x="6693960" y="1480566"/>
            <a:ext cx="2251297" cy="1237002"/>
          </a:xfrm>
          <a:prstGeom prst="rect">
            <a:avLst/>
          </a:prstGeom>
          <a:ln w="12700">
            <a:solidFill>
              <a:sysClr val="windowText" lastClr="000000"/>
            </a:solidFill>
          </a:ln>
        </p:spPr>
      </p:pic>
      <p:sp>
        <p:nvSpPr>
          <p:cNvPr id="16" name="TextBox 15">
            <a:extLst>
              <a:ext uri="{FF2B5EF4-FFF2-40B4-BE49-F238E27FC236}">
                <a16:creationId xmlns:a16="http://schemas.microsoft.com/office/drawing/2014/main" id="{9A059AE2-EA7E-46DA-B75C-0A4CCFCEF6A4}"/>
              </a:ext>
            </a:extLst>
          </p:cNvPr>
          <p:cNvSpPr txBox="1"/>
          <p:nvPr/>
        </p:nvSpPr>
        <p:spPr>
          <a:xfrm>
            <a:off x="2675389" y="5010565"/>
            <a:ext cx="3560809" cy="923330"/>
          </a:xfrm>
          <a:prstGeom prst="rect">
            <a:avLst/>
          </a:prstGeom>
          <a:noFill/>
        </p:spPr>
        <p:txBody>
          <a:bodyPr wrap="square" rtlCol="0">
            <a:spAutoFit/>
          </a:bodyPr>
          <a:lstStyle/>
          <a:p>
            <a:pPr algn="ctr"/>
            <a:r>
              <a:rPr lang="en-GB" sz="1800" b="1" dirty="0">
                <a:solidFill>
                  <a:srgbClr val="2272A5"/>
                </a:solidFill>
                <a:latin typeface="Network Rail Sans" panose="02000000040000020004" pitchFamily="2" charset="0"/>
              </a:rPr>
              <a:t>Obeying the speed limit is one of Network Rail’s Life Saving Rules, and it is also the law!</a:t>
            </a:r>
          </a:p>
        </p:txBody>
      </p:sp>
      <p:sp>
        <p:nvSpPr>
          <p:cNvPr id="17" name="TextBox 16">
            <a:extLst>
              <a:ext uri="{FF2B5EF4-FFF2-40B4-BE49-F238E27FC236}">
                <a16:creationId xmlns:a16="http://schemas.microsoft.com/office/drawing/2014/main" id="{67ACAEA5-B6CA-4BFE-8A84-652F5DCBE453}"/>
              </a:ext>
            </a:extLst>
          </p:cNvPr>
          <p:cNvSpPr txBox="1"/>
          <p:nvPr/>
        </p:nvSpPr>
        <p:spPr>
          <a:xfrm>
            <a:off x="168553" y="1475214"/>
            <a:ext cx="4273176" cy="1831271"/>
          </a:xfrm>
          <a:prstGeom prst="rect">
            <a:avLst/>
          </a:prstGeom>
          <a:noFill/>
        </p:spPr>
        <p:txBody>
          <a:bodyPr wrap="square" rtlCol="0">
            <a:spAutoFit/>
          </a:bodyPr>
          <a:lstStyle/>
          <a:p>
            <a:pPr>
              <a:spcAft>
                <a:spcPts val="600"/>
              </a:spcAft>
              <a:defRPr/>
            </a:pPr>
            <a:r>
              <a:rPr lang="en-GB" sz="1400" b="1" u="sng" dirty="0">
                <a:solidFill>
                  <a:prstClr val="black"/>
                </a:solidFill>
                <a:latin typeface="Network Rail Sans" panose="02000000040000020004" pitchFamily="2" charset="0"/>
                <a:cs typeface="Arial" panose="020B0604020202020204" pitchFamily="34" charset="0"/>
              </a:rPr>
              <a:t>Wessex Speeding Offences from 01/04/2021 to date – 13 in total</a:t>
            </a:r>
          </a:p>
          <a:p>
            <a:pPr>
              <a:spcAft>
                <a:spcPts val="600"/>
              </a:spcAft>
              <a:defRPr/>
            </a:pPr>
            <a:r>
              <a:rPr lang="en-GB" sz="1400" u="sng" dirty="0">
                <a:solidFill>
                  <a:prstClr val="black"/>
                </a:solidFill>
                <a:latin typeface="Network Rail Sans" panose="02000000040000020004" pitchFamily="2" charset="0"/>
                <a:cs typeface="Arial" panose="020B0604020202020204" pitchFamily="34" charset="0"/>
              </a:rPr>
              <a:t>Inner DU </a:t>
            </a:r>
            <a:r>
              <a:rPr lang="en-GB" sz="1400" dirty="0">
                <a:solidFill>
                  <a:prstClr val="black"/>
                </a:solidFill>
                <a:latin typeface="Network Rail Sans" panose="02000000040000020004" pitchFamily="2" charset="0"/>
                <a:cs typeface="Arial" panose="020B0604020202020204" pitchFamily="34" charset="0"/>
              </a:rPr>
              <a:t>x 6 events, 50mph speed limit exceeded by 12mph on the on the M3 junction 3-4 at Camberley </a:t>
            </a:r>
          </a:p>
          <a:p>
            <a:pPr>
              <a:spcAft>
                <a:spcPts val="600"/>
              </a:spcAft>
              <a:defRPr/>
            </a:pPr>
            <a:r>
              <a:rPr lang="en-GB" sz="1400" u="sng" dirty="0">
                <a:solidFill>
                  <a:prstClr val="black"/>
                </a:solidFill>
                <a:latin typeface="Network Rail Sans" panose="02000000040000020004" pitchFamily="2" charset="0"/>
                <a:cs typeface="Arial" panose="020B0604020202020204" pitchFamily="34" charset="0"/>
              </a:rPr>
              <a:t>Outer DU </a:t>
            </a:r>
            <a:r>
              <a:rPr lang="en-GB" sz="1400" dirty="0">
                <a:solidFill>
                  <a:prstClr val="black"/>
                </a:solidFill>
                <a:latin typeface="Network Rail Sans" panose="02000000040000020004" pitchFamily="2" charset="0"/>
                <a:cs typeface="Arial" panose="020B0604020202020204" pitchFamily="34" charset="0"/>
              </a:rPr>
              <a:t>x 7 events,  50mph speed limit exceeded by 14mph on the M27, junction 4 &amp; 5 at Eastleigh</a:t>
            </a:r>
          </a:p>
          <a:p>
            <a:pPr>
              <a:spcAft>
                <a:spcPts val="600"/>
              </a:spcAft>
              <a:defRPr/>
            </a:pPr>
            <a:r>
              <a:rPr lang="en-GB" sz="1400" u="sng" dirty="0">
                <a:solidFill>
                  <a:prstClr val="black"/>
                </a:solidFill>
                <a:latin typeface="Network Rail Sans" panose="02000000040000020004" pitchFamily="2" charset="0"/>
                <a:cs typeface="Arial" panose="020B0604020202020204" pitchFamily="34" charset="0"/>
              </a:rPr>
              <a:t>Operations</a:t>
            </a:r>
            <a:r>
              <a:rPr lang="en-GB" sz="1400" dirty="0">
                <a:solidFill>
                  <a:prstClr val="black"/>
                </a:solidFill>
                <a:latin typeface="Network Rail Sans" panose="02000000040000020004" pitchFamily="2" charset="0"/>
                <a:cs typeface="Arial" panose="020B0604020202020204" pitchFamily="34" charset="0"/>
              </a:rPr>
              <a:t> x 1 event </a:t>
            </a:r>
            <a:endParaRPr lang="en-GB" sz="1400" b="1" dirty="0">
              <a:solidFill>
                <a:prstClr val="black"/>
              </a:solidFill>
              <a:latin typeface="Network Rail Sans" panose="02000000040000020004" pitchFamily="2" charset="0"/>
              <a:cs typeface="Arial" panose="020B0604020202020204" pitchFamily="34" charset="0"/>
            </a:endParaRPr>
          </a:p>
        </p:txBody>
      </p:sp>
      <p:sp>
        <p:nvSpPr>
          <p:cNvPr id="2" name="TextBox 1">
            <a:extLst>
              <a:ext uri="{FF2B5EF4-FFF2-40B4-BE49-F238E27FC236}">
                <a16:creationId xmlns:a16="http://schemas.microsoft.com/office/drawing/2014/main" id="{76D24A1F-2684-4CBE-B41A-B7DC4EC75832}"/>
              </a:ext>
            </a:extLst>
          </p:cNvPr>
          <p:cNvSpPr txBox="1"/>
          <p:nvPr/>
        </p:nvSpPr>
        <p:spPr>
          <a:xfrm>
            <a:off x="432000" y="5998236"/>
            <a:ext cx="8280000" cy="769441"/>
          </a:xfrm>
          <a:prstGeom prst="rect">
            <a:avLst/>
          </a:prstGeom>
          <a:solidFill>
            <a:srgbClr val="40B89D"/>
          </a:solidFill>
        </p:spPr>
        <p:txBody>
          <a:bodyPr wrap="square" rtlCol="0">
            <a:spAutoFit/>
          </a:bodyPr>
          <a:lstStyle/>
          <a:p>
            <a:r>
              <a:rPr lang="en-GB" sz="2200" dirty="0">
                <a:solidFill>
                  <a:schemeClr val="bg1"/>
                </a:solidFill>
                <a:latin typeface="Network Rail Sans" panose="02000000040000020004" pitchFamily="2" charset="0"/>
              </a:rPr>
              <a:t>Speed limits are exactly that, THE ABSOLUTE LIMIT and they should not be exceeded. They are there for a reason, so please stick to them! </a:t>
            </a:r>
          </a:p>
        </p:txBody>
      </p:sp>
    </p:spTree>
    <p:extLst>
      <p:ext uri="{BB962C8B-B14F-4D97-AF65-F5344CB8AC3E}">
        <p14:creationId xmlns:p14="http://schemas.microsoft.com/office/powerpoint/2010/main" val="2513298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CD3CBD-9E77-4EB3-B9DA-DC6D4E1996EC}"/>
              </a:ext>
            </a:extLst>
          </p:cNvPr>
          <p:cNvPicPr/>
          <p:nvPr/>
        </p:nvPicPr>
        <p:blipFill rotWithShape="1">
          <a:blip r:embed="rId3"/>
          <a:srcRect l="5973" t="-1922"/>
          <a:stretch/>
        </p:blipFill>
        <p:spPr>
          <a:xfrm>
            <a:off x="7430814" y="2187667"/>
            <a:ext cx="1486407" cy="1577621"/>
          </a:xfrm>
          <a:prstGeom prst="rect">
            <a:avLst/>
          </a:prstGeom>
        </p:spPr>
      </p:pic>
      <p:sp>
        <p:nvSpPr>
          <p:cNvPr id="2" name="TextBox 1">
            <a:extLst>
              <a:ext uri="{FF2B5EF4-FFF2-40B4-BE49-F238E27FC236}">
                <a16:creationId xmlns:a16="http://schemas.microsoft.com/office/drawing/2014/main" id="{3EFDAE36-C268-4E9A-9653-9A017BB25A52}"/>
              </a:ext>
            </a:extLst>
          </p:cNvPr>
          <p:cNvSpPr txBox="1"/>
          <p:nvPr/>
        </p:nvSpPr>
        <p:spPr>
          <a:xfrm>
            <a:off x="212651" y="5996757"/>
            <a:ext cx="8704570" cy="712381"/>
          </a:xfrm>
          <a:prstGeom prst="rect">
            <a:avLst/>
          </a:prstGeom>
          <a:solidFill>
            <a:srgbClr val="40B89D"/>
          </a:solidFill>
        </p:spPr>
        <p:txBody>
          <a:bodyPr wrap="square" rtlCol="0">
            <a:spAutoFit/>
          </a:bodyPr>
          <a:lstStyle/>
          <a:p>
            <a:endParaRPr lang="en-GB" dirty="0"/>
          </a:p>
        </p:txBody>
      </p:sp>
      <p:pic>
        <p:nvPicPr>
          <p:cNvPr id="5" name="Picture 4" descr="Text&#10;&#10;Description automatically generated">
            <a:extLst>
              <a:ext uri="{FF2B5EF4-FFF2-40B4-BE49-F238E27FC236}">
                <a16:creationId xmlns:a16="http://schemas.microsoft.com/office/drawing/2014/main" id="{E9DE9A3E-1D52-4919-879D-23C694DB3E9F}"/>
              </a:ext>
            </a:extLst>
          </p:cNvPr>
          <p:cNvPicPr>
            <a:picLocks noChangeAspect="1"/>
          </p:cNvPicPr>
          <p:nvPr/>
        </p:nvPicPr>
        <p:blipFill>
          <a:blip r:embed="rId4" cstate="print">
            <a:clrChange>
              <a:clrFrom>
                <a:srgbClr val="EDEDEF"/>
              </a:clrFrom>
              <a:clrTo>
                <a:srgbClr val="EDEDEF">
                  <a:alpha val="0"/>
                </a:srgbClr>
              </a:clrTo>
            </a:clrChange>
            <a:extLst>
              <a:ext uri="{28A0092B-C50C-407E-A947-70E740481C1C}">
                <a14:useLocalDpi xmlns:a14="http://schemas.microsoft.com/office/drawing/2010/main" val="0"/>
              </a:ext>
            </a:extLst>
          </a:blip>
          <a:stretch>
            <a:fillRect/>
          </a:stretch>
        </p:blipFill>
        <p:spPr>
          <a:xfrm>
            <a:off x="7171000" y="146184"/>
            <a:ext cx="1944000" cy="1098781"/>
          </a:xfrm>
          <a:prstGeom prst="rect">
            <a:avLst/>
          </a:prstGeom>
        </p:spPr>
      </p:pic>
      <p:cxnSp>
        <p:nvCxnSpPr>
          <p:cNvPr id="6" name="Straight Connector 5">
            <a:extLst>
              <a:ext uri="{FF2B5EF4-FFF2-40B4-BE49-F238E27FC236}">
                <a16:creationId xmlns:a16="http://schemas.microsoft.com/office/drawing/2014/main" id="{3041A388-EB5A-4AE6-A6CF-386FB23DE4C4}"/>
              </a:ext>
            </a:extLst>
          </p:cNvPr>
          <p:cNvCxnSpPr/>
          <p:nvPr/>
        </p:nvCxnSpPr>
        <p:spPr>
          <a:xfrm>
            <a:off x="1764040" y="1355046"/>
            <a:ext cx="5400000" cy="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6FEA9EB-C22D-4783-BF1B-8FCD7DE7D505}"/>
              </a:ext>
            </a:extLst>
          </p:cNvPr>
          <p:cNvSpPr txBox="1"/>
          <p:nvPr/>
        </p:nvSpPr>
        <p:spPr>
          <a:xfrm>
            <a:off x="1763688" y="216960"/>
            <a:ext cx="5508000" cy="110799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rPr>
              <a:t>Workforce Safety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1"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rPr>
              <a:t>First Aid Kits</a:t>
            </a:r>
          </a:p>
        </p:txBody>
      </p:sp>
      <p:pic>
        <p:nvPicPr>
          <p:cNvPr id="13" name="Picture 12" descr="Graphical user interface, application&#10;&#10;Description automatically generated">
            <a:extLst>
              <a:ext uri="{FF2B5EF4-FFF2-40B4-BE49-F238E27FC236}">
                <a16:creationId xmlns:a16="http://schemas.microsoft.com/office/drawing/2014/main" id="{D0E59544-4075-4F62-A339-CF200F5C06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76" y="103059"/>
            <a:ext cx="2433280" cy="1368000"/>
          </a:xfrm>
          <a:prstGeom prst="rect">
            <a:avLst/>
          </a:prstGeom>
        </p:spPr>
      </p:pic>
      <p:sp>
        <p:nvSpPr>
          <p:cNvPr id="8" name="TextBox 7">
            <a:extLst>
              <a:ext uri="{FF2B5EF4-FFF2-40B4-BE49-F238E27FC236}">
                <a16:creationId xmlns:a16="http://schemas.microsoft.com/office/drawing/2014/main" id="{AA044F4E-A988-4BF7-9DC3-0F03EA007184}"/>
              </a:ext>
            </a:extLst>
          </p:cNvPr>
          <p:cNvSpPr txBox="1"/>
          <p:nvPr/>
        </p:nvSpPr>
        <p:spPr>
          <a:xfrm>
            <a:off x="319384" y="1412605"/>
            <a:ext cx="7560000" cy="2747868"/>
          </a:xfrm>
          <a:prstGeom prst="rect">
            <a:avLst/>
          </a:prstGeom>
          <a:noFill/>
        </p:spPr>
        <p:txBody>
          <a:bodyPr wrap="square" rtlCol="0">
            <a:spAutoFit/>
          </a:bodyPr>
          <a:lstStyle/>
          <a:p>
            <a:pPr>
              <a:lnSpc>
                <a:spcPct val="107000"/>
              </a:lnSpc>
              <a:spcAft>
                <a:spcPts val="600"/>
              </a:spcAft>
            </a:pPr>
            <a:r>
              <a:rPr lang="en-GB" sz="1300" dirty="0">
                <a:solidFill>
                  <a:prstClr val="black"/>
                </a:solidFill>
                <a:latin typeface="Network Rail Sans" panose="02000000040000020004" pitchFamily="2" charset="0"/>
                <a:ea typeface="Calibri" panose="020F0502020204030204" pitchFamily="34" charset="0"/>
                <a:cs typeface="Times New Roman" panose="02020603050405020304" pitchFamily="18" charset="0"/>
              </a:rPr>
              <a:t>We all know that First Aid (FA) can save lives so it is important that it is available in the workplace. The Health and Safety (First Aid) Regulations requires employers to provide their staff with access to suitable and sufficient FA equipment and facilities.</a:t>
            </a:r>
          </a:p>
          <a:p>
            <a:pPr>
              <a:lnSpc>
                <a:spcPct val="107000"/>
              </a:lnSpc>
              <a:spcAft>
                <a:spcPts val="600"/>
              </a:spcAft>
            </a:pPr>
            <a:r>
              <a:rPr lang="en-GB" sz="1300" b="1" dirty="0">
                <a:solidFill>
                  <a:srgbClr val="44546A"/>
                </a:solidFill>
                <a:latin typeface="Network Rail Sans" panose="02000000040000020004" pitchFamily="2" charset="0"/>
                <a:ea typeface="Calibri" panose="020F0502020204030204" pitchFamily="34" charset="0"/>
                <a:cs typeface="Times New Roman" panose="02020603050405020304" pitchFamily="18" charset="0"/>
              </a:rPr>
              <a:t>Recent site visits, audits and accident investigations have highlighted the fact the First Aid kits are not always available on site.</a:t>
            </a:r>
          </a:p>
          <a:p>
            <a:pPr>
              <a:lnSpc>
                <a:spcPct val="107000"/>
              </a:lnSpc>
              <a:spcAft>
                <a:spcPts val="600"/>
              </a:spcAft>
            </a:pPr>
            <a:r>
              <a:rPr lang="en-GB" sz="1300" dirty="0">
                <a:solidFill>
                  <a:prstClr val="black"/>
                </a:solidFill>
                <a:latin typeface="Network Rail Sans" panose="02000000040000020004" pitchFamily="2" charset="0"/>
                <a:ea typeface="Calibri" panose="020F0502020204030204" pitchFamily="34" charset="0"/>
                <a:cs typeface="Times New Roman" panose="02020603050405020304" pitchFamily="18" charset="0"/>
              </a:rPr>
              <a:t>The First Aid at Work Standard (NR/L2/OHS/00110) </a:t>
            </a:r>
            <a:r>
              <a:rPr lang="en-GB" sz="1300" dirty="0">
                <a:solidFill>
                  <a:prstClr val="black"/>
                </a:solidFill>
                <a:latin typeface="Network Rail Sans" panose="02000000040000020004" pitchFamily="2" charset="0"/>
                <a:ea typeface="Calibri" panose="020F0502020204030204" pitchFamily="34" charset="0"/>
                <a:cs typeface="Arial" panose="020B0604020202020204" pitchFamily="34" charset="0"/>
              </a:rPr>
              <a:t>mandates that;</a:t>
            </a:r>
            <a:endParaRPr lang="en-GB" sz="1300" dirty="0">
              <a:solidFill>
                <a:prstClr val="black"/>
              </a:solidFill>
              <a:latin typeface="Network Rail Sans" panose="02000000040000020004" pitchFamily="2" charset="0"/>
              <a:ea typeface="Calibri" panose="020F0502020204030204" pitchFamily="34" charset="0"/>
              <a:cs typeface="Times New Roman" panose="02020603050405020304" pitchFamily="18" charset="0"/>
            </a:endParaRPr>
          </a:p>
          <a:p>
            <a:pPr>
              <a:lnSpc>
                <a:spcPct val="107000"/>
              </a:lnSpc>
              <a:spcAft>
                <a:spcPts val="600"/>
              </a:spcAft>
            </a:pPr>
            <a:r>
              <a:rPr lang="en-GB" sz="1300" b="1" dirty="0">
                <a:solidFill>
                  <a:prstClr val="black"/>
                </a:solidFill>
                <a:latin typeface="Network Rail Sans" panose="02000000040000020004" pitchFamily="2" charset="0"/>
                <a:ea typeface="Calibri" panose="020F0502020204030204" pitchFamily="34" charset="0"/>
                <a:cs typeface="Times New Roman" panose="02020603050405020304" pitchFamily="18" charset="0"/>
              </a:rPr>
              <a:t>The Person in Charge should confirm whether:</a:t>
            </a:r>
          </a:p>
          <a:p>
            <a:pPr marL="342900" indent="-342900">
              <a:lnSpc>
                <a:spcPct val="108000"/>
              </a:lnSpc>
              <a:spcAft>
                <a:spcPts val="0"/>
              </a:spcAft>
              <a:buFont typeface="+mj-lt"/>
              <a:buAutoNum type="alphaLcParenR"/>
            </a:pPr>
            <a:r>
              <a:rPr lang="en-GB" sz="1300" dirty="0">
                <a:solidFill>
                  <a:prstClr val="black"/>
                </a:solidFill>
                <a:latin typeface="Network Rail Sans" panose="02000000040000020004" pitchFamily="2" charset="0"/>
                <a:ea typeface="Calibri" panose="020F0502020204030204" pitchFamily="34" charset="0"/>
                <a:cs typeface="Times New Roman" panose="02020603050405020304" pitchFamily="18" charset="0"/>
              </a:rPr>
              <a:t> there is sufficient first aid cover for the work activities to be undertaken;</a:t>
            </a:r>
          </a:p>
          <a:p>
            <a:pPr marL="342900" indent="-342900">
              <a:lnSpc>
                <a:spcPct val="108000"/>
              </a:lnSpc>
              <a:spcAft>
                <a:spcPts val="0"/>
              </a:spcAft>
              <a:buFont typeface="+mj-lt"/>
              <a:buAutoNum type="alphaLcParenR"/>
            </a:pPr>
            <a:r>
              <a:rPr lang="en-GB" sz="1300" dirty="0">
                <a:solidFill>
                  <a:prstClr val="black"/>
                </a:solidFill>
                <a:latin typeface="Network Rail Sans" panose="02000000040000020004" pitchFamily="2" charset="0"/>
                <a:ea typeface="Calibri" panose="020F0502020204030204" pitchFamily="34" charset="0"/>
                <a:cs typeface="Times New Roman" panose="02020603050405020304" pitchFamily="18" charset="0"/>
              </a:rPr>
              <a:t> the first aid kit is readily available on scene and appropriately stocked for the work activity;</a:t>
            </a:r>
          </a:p>
          <a:p>
            <a:pPr marL="342900" indent="-342900">
              <a:lnSpc>
                <a:spcPct val="108000"/>
              </a:lnSpc>
              <a:spcAft>
                <a:spcPts val="0"/>
              </a:spcAft>
              <a:buFont typeface="+mj-lt"/>
              <a:buAutoNum type="alphaLcParenR"/>
            </a:pPr>
            <a:r>
              <a:rPr lang="en-GB" sz="1300" dirty="0">
                <a:solidFill>
                  <a:prstClr val="black"/>
                </a:solidFill>
                <a:latin typeface="Network Rail Sans" panose="02000000040000020004" pitchFamily="2" charset="0"/>
                <a:ea typeface="Calibri" panose="020F0502020204030204" pitchFamily="34" charset="0"/>
                <a:cs typeface="Times New Roman" panose="02020603050405020304" pitchFamily="18" charset="0"/>
              </a:rPr>
              <a:t> prior to starting any works all workers in the group are aware of the first aid arrangements; and</a:t>
            </a:r>
          </a:p>
          <a:p>
            <a:pPr marL="342900" indent="-342900">
              <a:lnSpc>
                <a:spcPct val="108000"/>
              </a:lnSpc>
              <a:spcAft>
                <a:spcPts val="0"/>
              </a:spcAft>
              <a:buFont typeface="+mj-lt"/>
              <a:buAutoNum type="alphaLcParenR"/>
            </a:pPr>
            <a:r>
              <a:rPr lang="en-GB" sz="1300" dirty="0">
                <a:solidFill>
                  <a:prstClr val="black"/>
                </a:solidFill>
                <a:latin typeface="Network Rail Sans" panose="02000000040000020004" pitchFamily="2" charset="0"/>
                <a:ea typeface="Calibri" panose="020F0502020204030204" pitchFamily="34" charset="0"/>
                <a:cs typeface="Times New Roman" panose="02020603050405020304" pitchFamily="18" charset="0"/>
              </a:rPr>
              <a:t> first aiders can be easily identified in the event of an emergency.</a:t>
            </a:r>
            <a:endParaRPr lang="en-GB" sz="1300" dirty="0">
              <a:solidFill>
                <a:prstClr val="black"/>
              </a:solidFill>
              <a:latin typeface="Network Rail Sans" panose="02000000040000020004" pitchFamily="2" charset="0"/>
              <a:cs typeface="Arial" panose="020B0604020202020204" pitchFamily="34" charset="0"/>
            </a:endParaRPr>
          </a:p>
        </p:txBody>
      </p:sp>
      <p:sp>
        <p:nvSpPr>
          <p:cNvPr id="10" name="TextBox 9">
            <a:extLst>
              <a:ext uri="{FF2B5EF4-FFF2-40B4-BE49-F238E27FC236}">
                <a16:creationId xmlns:a16="http://schemas.microsoft.com/office/drawing/2014/main" id="{6348A7D8-5E5B-456A-89DB-7D7DCF5680BC}"/>
              </a:ext>
            </a:extLst>
          </p:cNvPr>
          <p:cNvSpPr txBox="1"/>
          <p:nvPr/>
        </p:nvSpPr>
        <p:spPr>
          <a:xfrm>
            <a:off x="341055" y="4103182"/>
            <a:ext cx="8640000" cy="1728000"/>
          </a:xfrm>
          <a:prstGeom prst="rect">
            <a:avLst/>
          </a:prstGeom>
          <a:noFill/>
        </p:spPr>
        <p:txBody>
          <a:bodyPr wrap="square">
            <a:spAutoFit/>
          </a:bodyPr>
          <a:lstStyle/>
          <a:p>
            <a:pPr>
              <a:lnSpc>
                <a:spcPct val="107000"/>
              </a:lnSpc>
              <a:spcAft>
                <a:spcPts val="600"/>
              </a:spcAft>
              <a:defRPr/>
            </a:pPr>
            <a:r>
              <a:rPr lang="en-GB" sz="1300" b="1" dirty="0">
                <a:solidFill>
                  <a:srgbClr val="44546A"/>
                </a:solidFill>
                <a:latin typeface="Network Rail Sans" panose="02000000040000020004" pitchFamily="2" charset="0"/>
                <a:ea typeface="Calibri" panose="020F0502020204030204" pitchFamily="34" charset="0"/>
                <a:cs typeface="Times New Roman" panose="02020603050405020304" pitchFamily="18" charset="0"/>
              </a:rPr>
              <a:t>As the Person in Charge, you must appoint a Nominated First Aider and task them with ensuring the kit is with your team at all times!</a:t>
            </a:r>
            <a:endParaRPr lang="en-GB" sz="1300" dirty="0">
              <a:solidFill>
                <a:srgbClr val="44546A"/>
              </a:solidFill>
              <a:latin typeface="Network Rail Sans" panose="02000000040000020004" pitchFamily="2" charset="0"/>
              <a:ea typeface="Calibri" panose="020F0502020204030204" pitchFamily="34" charset="0"/>
              <a:cs typeface="Times New Roman" panose="02020603050405020304" pitchFamily="18" charset="0"/>
            </a:endParaRPr>
          </a:p>
          <a:p>
            <a:pPr>
              <a:lnSpc>
                <a:spcPct val="107000"/>
              </a:lnSpc>
              <a:spcAft>
                <a:spcPts val="600"/>
              </a:spcAft>
              <a:defRPr/>
            </a:pPr>
            <a:r>
              <a:rPr lang="en-GB" sz="1300" b="1" dirty="0">
                <a:solidFill>
                  <a:srgbClr val="44546A"/>
                </a:solidFill>
                <a:latin typeface="Network Rail Sans" panose="02000000040000020004" pitchFamily="2" charset="0"/>
                <a:ea typeface="Calibri" panose="020F0502020204030204" pitchFamily="34" charset="0"/>
                <a:cs typeface="Times New Roman" panose="02020603050405020304" pitchFamily="18" charset="0"/>
              </a:rPr>
              <a:t>The First Aid Kit (Standard 10 People) is available on I-procurement/Lyreco UK Ltd (product code 1.539.133), as is the First Aid Kit for Burns (product code 5.048.656) and Ice Packs (product code 5.048.725)</a:t>
            </a:r>
          </a:p>
          <a:p>
            <a:pPr>
              <a:lnSpc>
                <a:spcPct val="107000"/>
              </a:lnSpc>
              <a:spcAft>
                <a:spcPts val="600"/>
              </a:spcAft>
              <a:defRPr/>
            </a:pPr>
            <a:r>
              <a:rPr lang="en-GB" sz="1300" dirty="0">
                <a:solidFill>
                  <a:prstClr val="black"/>
                </a:solidFill>
                <a:latin typeface="Network Rail Sans" panose="02000000040000020004" pitchFamily="2" charset="0"/>
                <a:ea typeface="Calibri" panose="020F0502020204030204" pitchFamily="34" charset="0"/>
                <a:cs typeface="Times New Roman" panose="02020603050405020304" pitchFamily="18" charset="0"/>
              </a:rPr>
              <a:t>The standard mandates the minimum contents of a First Aid kit but also contains a list of additional requirements that will be determined based on the work activity and associated risk, for example – welding activity, burns kits should be provided.</a:t>
            </a:r>
          </a:p>
          <a:p>
            <a:pPr>
              <a:lnSpc>
                <a:spcPct val="107000"/>
              </a:lnSpc>
              <a:spcAft>
                <a:spcPts val="600"/>
              </a:spcAft>
              <a:defRPr/>
            </a:pPr>
            <a:r>
              <a:rPr lang="en-GB" sz="1300" b="1" dirty="0">
                <a:solidFill>
                  <a:srgbClr val="44546A"/>
                </a:solidFill>
                <a:latin typeface="Network Rail Sans" panose="02000000040000020004" pitchFamily="2" charset="0"/>
                <a:ea typeface="Calibri" panose="020F0502020204030204" pitchFamily="34" charset="0"/>
                <a:cs typeface="Times New Roman" panose="02020603050405020304" pitchFamily="18" charset="0"/>
              </a:rPr>
              <a:t>A useful guide/notice for your notice boards can be found </a:t>
            </a:r>
            <a:r>
              <a:rPr lang="en-GB" sz="1300" b="1" dirty="0">
                <a:solidFill>
                  <a:srgbClr val="44546A"/>
                </a:solidFill>
                <a:latin typeface="Network Rail Sans" panose="02000000040000020004" pitchFamily="2" charset="0"/>
                <a:ea typeface="Calibri" panose="020F0502020204030204" pitchFamily="34" charset="0"/>
                <a:cs typeface="Times New Roman" panose="02020603050405020304" pitchFamily="18" charset="0"/>
                <a:hlinkClick r:id="rId6" action="ppaction://hlinkfile">
                  <a:extLst>
                    <a:ext uri="{A12FA001-AC4F-418D-AE19-62706E023703}">
                      <ahyp:hlinkClr xmlns:ahyp="http://schemas.microsoft.com/office/drawing/2018/hyperlinkcolor" val="tx"/>
                    </a:ext>
                  </a:extLst>
                </a:hlinkClick>
              </a:rPr>
              <a:t>here</a:t>
            </a:r>
            <a:endParaRPr lang="en-GB" sz="1300" b="1" dirty="0">
              <a:solidFill>
                <a:srgbClr val="44546A"/>
              </a:solidFill>
              <a:latin typeface="Network Rail Sans" panose="02000000040000020004" pitchFamily="2" charset="0"/>
              <a:ea typeface="Calibri" panose="020F0502020204030204" pitchFamily="34" charset="0"/>
              <a:cs typeface="Times New Roman" panose="02020603050405020304" pitchFamily="18" charset="0"/>
            </a:endParaRPr>
          </a:p>
          <a:p>
            <a:pPr>
              <a:lnSpc>
                <a:spcPct val="107000"/>
              </a:lnSpc>
              <a:spcAft>
                <a:spcPts val="0"/>
              </a:spcAft>
              <a:defRPr/>
            </a:pPr>
            <a:endParaRPr lang="en-GB" sz="800" b="1" dirty="0">
              <a:solidFill>
                <a:srgbClr val="F79646">
                  <a:lumMod val="50000"/>
                </a:srgbClr>
              </a:solidFill>
              <a:latin typeface="Network Rail Sans" panose="02000000040000020004" pitchFamily="2" charset="0"/>
              <a:ea typeface="Calibri" panose="020F0502020204030204" pitchFamily="34" charset="0"/>
              <a:cs typeface="Times New Roman" panose="02020603050405020304" pitchFamily="18" charset="0"/>
            </a:endParaRPr>
          </a:p>
          <a:p>
            <a:pPr>
              <a:lnSpc>
                <a:spcPct val="107000"/>
              </a:lnSpc>
              <a:spcAft>
                <a:spcPts val="600"/>
              </a:spcAft>
              <a:defRPr/>
            </a:pPr>
            <a:r>
              <a:rPr lang="en-GB" sz="1300" b="1" dirty="0">
                <a:solidFill>
                  <a:prstClr val="black"/>
                </a:solidFill>
                <a:latin typeface="Network Rail Sans" panose="02000000040000020004" pitchFamily="2" charset="0"/>
                <a:ea typeface="Calibri" panose="020F0502020204030204" pitchFamily="34" charset="0"/>
                <a:cs typeface="Times New Roman" panose="02020603050405020304" pitchFamily="18" charset="0"/>
              </a:rPr>
              <a:t>PLEASE, ALWAYS TAKE THE FIRST AID KIT WITH YOU TO SITE, YOU NEVER KNOW WHEN YOU MAY NEED IT!</a:t>
            </a:r>
          </a:p>
          <a:p>
            <a:pPr algn="ctr">
              <a:lnSpc>
                <a:spcPct val="107000"/>
              </a:lnSpc>
              <a:spcAft>
                <a:spcPts val="600"/>
              </a:spcAft>
              <a:defRPr/>
            </a:pPr>
            <a:r>
              <a:rPr lang="en-GB" sz="1800" b="1" dirty="0">
                <a:solidFill>
                  <a:prstClr val="black"/>
                </a:solidFill>
                <a:latin typeface="Network Rail Sans" panose="02000000040000020004" pitchFamily="2" charset="0"/>
                <a:ea typeface="Calibri" panose="020F0502020204030204" pitchFamily="34" charset="0"/>
                <a:cs typeface="Times New Roman" panose="02020603050405020304" pitchFamily="18" charset="0"/>
              </a:rPr>
              <a:t>First Aid Kits can only be used when you have them with you!</a:t>
            </a:r>
            <a:endParaRPr lang="en-GB" sz="1800" b="1" dirty="0">
              <a:solidFill>
                <a:srgbClr val="F79646">
                  <a:lumMod val="50000"/>
                </a:srgbClr>
              </a:solidFill>
              <a:latin typeface="Network Rail Sans" panose="0200000004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011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1890DE5-3C04-47D8-9614-BF4DFF7BBD0A}"/>
              </a:ext>
            </a:extLst>
          </p:cNvPr>
          <p:cNvSpPr txBox="1"/>
          <p:nvPr/>
        </p:nvSpPr>
        <p:spPr>
          <a:xfrm>
            <a:off x="212651" y="6209417"/>
            <a:ext cx="8704570" cy="461665"/>
          </a:xfrm>
          <a:prstGeom prst="rect">
            <a:avLst/>
          </a:prstGeom>
          <a:solidFill>
            <a:srgbClr val="40B89D"/>
          </a:solidFill>
        </p:spPr>
        <p:txBody>
          <a:bodyPr wrap="square" rtlCol="0">
            <a:spAutoFit/>
          </a:bodyPr>
          <a:lstStyle/>
          <a:p>
            <a:pPr algn="ctr"/>
            <a:r>
              <a:rPr lang="en-GB" sz="2400" dirty="0">
                <a:solidFill>
                  <a:schemeClr val="bg1"/>
                </a:solidFill>
                <a:latin typeface="Network Rail Sans" panose="02000000040000020004" pitchFamily="2" charset="0"/>
              </a:rPr>
              <a:t>Have you checked </a:t>
            </a:r>
            <a:r>
              <a:rPr lang="en-GB" sz="2400" dirty="0" err="1">
                <a:solidFill>
                  <a:schemeClr val="bg1"/>
                </a:solidFill>
                <a:latin typeface="Network Rail Sans" panose="02000000040000020004" pitchFamily="2" charset="0"/>
              </a:rPr>
              <a:t>SurPlus</a:t>
            </a:r>
            <a:r>
              <a:rPr lang="en-GB" sz="2400" dirty="0">
                <a:solidFill>
                  <a:schemeClr val="bg1"/>
                </a:solidFill>
                <a:latin typeface="Network Rail Sans" panose="02000000040000020004" pitchFamily="2" charset="0"/>
              </a:rPr>
              <a:t> for any equipment you need?</a:t>
            </a:r>
          </a:p>
        </p:txBody>
      </p:sp>
      <p:pic>
        <p:nvPicPr>
          <p:cNvPr id="5" name="Picture 4" descr="Text&#10;&#10;Description automatically generated">
            <a:extLst>
              <a:ext uri="{FF2B5EF4-FFF2-40B4-BE49-F238E27FC236}">
                <a16:creationId xmlns:a16="http://schemas.microsoft.com/office/drawing/2014/main" id="{E9DE9A3E-1D52-4919-879D-23C694DB3E9F}"/>
              </a:ext>
            </a:extLst>
          </p:cNvPr>
          <p:cNvPicPr>
            <a:picLocks noChangeAspect="1"/>
          </p:cNvPicPr>
          <p:nvPr/>
        </p:nvPicPr>
        <p:blipFill>
          <a:blip r:embed="rId3" cstate="print">
            <a:clrChange>
              <a:clrFrom>
                <a:srgbClr val="EDEDEF"/>
              </a:clrFrom>
              <a:clrTo>
                <a:srgbClr val="EDEDEF">
                  <a:alpha val="0"/>
                </a:srgbClr>
              </a:clrTo>
            </a:clrChange>
            <a:extLst>
              <a:ext uri="{28A0092B-C50C-407E-A947-70E740481C1C}">
                <a14:useLocalDpi xmlns:a14="http://schemas.microsoft.com/office/drawing/2010/main" val="0"/>
              </a:ext>
            </a:extLst>
          </a:blip>
          <a:stretch>
            <a:fillRect/>
          </a:stretch>
        </p:blipFill>
        <p:spPr>
          <a:xfrm>
            <a:off x="7171000" y="146184"/>
            <a:ext cx="1944000" cy="1098781"/>
          </a:xfrm>
          <a:prstGeom prst="rect">
            <a:avLst/>
          </a:prstGeom>
        </p:spPr>
      </p:pic>
      <p:cxnSp>
        <p:nvCxnSpPr>
          <p:cNvPr id="6" name="Straight Connector 5">
            <a:extLst>
              <a:ext uri="{FF2B5EF4-FFF2-40B4-BE49-F238E27FC236}">
                <a16:creationId xmlns:a16="http://schemas.microsoft.com/office/drawing/2014/main" id="{3041A388-EB5A-4AE6-A6CF-386FB23DE4C4}"/>
              </a:ext>
            </a:extLst>
          </p:cNvPr>
          <p:cNvCxnSpPr/>
          <p:nvPr/>
        </p:nvCxnSpPr>
        <p:spPr>
          <a:xfrm>
            <a:off x="1764040" y="1355046"/>
            <a:ext cx="5400000" cy="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6FEA9EB-C22D-4783-BF1B-8FCD7DE7D505}"/>
              </a:ext>
            </a:extLst>
          </p:cNvPr>
          <p:cNvSpPr txBox="1"/>
          <p:nvPr/>
        </p:nvSpPr>
        <p:spPr>
          <a:xfrm>
            <a:off x="1763688" y="216960"/>
            <a:ext cx="5508000" cy="110799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rPr>
              <a:t>Environment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1"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err="1">
                <a:ln>
                  <a:noFill/>
                </a:ln>
                <a:solidFill>
                  <a:srgbClr val="44546A"/>
                </a:solidFill>
                <a:effectLst/>
                <a:uLnTx/>
                <a:uFillTx/>
                <a:latin typeface="Network Rail Sans" panose="02000000040000020004" pitchFamily="2" charset="0"/>
                <a:ea typeface="+mn-ea"/>
                <a:cs typeface="+mn-cs"/>
              </a:rPr>
              <a:t>SurPlus</a:t>
            </a:r>
            <a:endParaRPr kumimoji="0" lang="en-GB" sz="2800" b="0"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endParaRPr>
          </a:p>
        </p:txBody>
      </p:sp>
      <p:pic>
        <p:nvPicPr>
          <p:cNvPr id="13" name="Picture 12" descr="Graphical user interface, application&#10;&#10;Description automatically generated">
            <a:extLst>
              <a:ext uri="{FF2B5EF4-FFF2-40B4-BE49-F238E27FC236}">
                <a16:creationId xmlns:a16="http://schemas.microsoft.com/office/drawing/2014/main" id="{D0E59544-4075-4F62-A339-CF200F5C06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76" y="103059"/>
            <a:ext cx="2433280" cy="1368000"/>
          </a:xfrm>
          <a:prstGeom prst="rect">
            <a:avLst/>
          </a:prstGeom>
        </p:spPr>
      </p:pic>
      <p:pic>
        <p:nvPicPr>
          <p:cNvPr id="8" name="Picture 2">
            <a:extLst>
              <a:ext uri="{FF2B5EF4-FFF2-40B4-BE49-F238E27FC236}">
                <a16:creationId xmlns:a16="http://schemas.microsoft.com/office/drawing/2014/main" id="{FA0208C2-40BB-4530-8E5C-3B68F3F594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76" y="1523147"/>
            <a:ext cx="3800314" cy="43893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70BF1D1-AE64-4E08-A645-F3D8DB21176E}"/>
              </a:ext>
            </a:extLst>
          </p:cNvPr>
          <p:cNvSpPr txBox="1"/>
          <p:nvPr/>
        </p:nvSpPr>
        <p:spPr>
          <a:xfrm>
            <a:off x="4696072" y="1523147"/>
            <a:ext cx="4032835" cy="3754874"/>
          </a:xfrm>
          <a:prstGeom prst="rect">
            <a:avLst/>
          </a:prstGeom>
          <a:noFill/>
        </p:spPr>
        <p:txBody>
          <a:bodyPr wrap="square">
            <a:spAutoFit/>
          </a:bodyPr>
          <a:lstStyle/>
          <a:p>
            <a:r>
              <a:rPr lang="en-GB" sz="1400" dirty="0">
                <a:solidFill>
                  <a:srgbClr val="000000"/>
                </a:solidFill>
                <a:latin typeface="Network Rail Sans" panose="02000000040000020004" pitchFamily="2" charset="0"/>
              </a:rPr>
              <a:t>Surplus (Sur+) is an 'internal eBay' for Network Rail to move assets from one site to another, saving costs and materials. </a:t>
            </a:r>
            <a:r>
              <a:rPr lang="en-US" sz="1400" dirty="0">
                <a:solidFill>
                  <a:srgbClr val="000000"/>
                </a:solidFill>
                <a:latin typeface="Network Rail Sans" panose="02000000040000020004" pitchFamily="2" charset="0"/>
              </a:rPr>
              <a:t>​</a:t>
            </a:r>
          </a:p>
          <a:p>
            <a:endParaRPr lang="en-US" sz="1400" dirty="0">
              <a:solidFill>
                <a:srgbClr val="000000"/>
              </a:solidFill>
              <a:latin typeface="Network Rail Sans" panose="02000000040000020004" pitchFamily="2" charset="0"/>
            </a:endParaRPr>
          </a:p>
          <a:p>
            <a:r>
              <a:rPr lang="en-US" sz="1400" dirty="0">
                <a:solidFill>
                  <a:prstClr val="black"/>
                </a:solidFill>
                <a:latin typeface="Network Rail Sans" panose="02000000040000020004" pitchFamily="2" charset="0"/>
              </a:rPr>
              <a:t>Surplus can be found in the following places and accessed using your NR login:</a:t>
            </a:r>
          </a:p>
          <a:p>
            <a:pPr marL="285750" indent="-285750">
              <a:buFont typeface="Arial" panose="020B0604020202020204" pitchFamily="34" charset="0"/>
              <a:buChar char="•"/>
            </a:pPr>
            <a:r>
              <a:rPr lang="en-GB" sz="1400" dirty="0">
                <a:solidFill>
                  <a:prstClr val="black"/>
                </a:solidFill>
                <a:latin typeface="Network Rail Sans" panose="02000000040000020004" pitchFamily="2" charset="0"/>
              </a:rPr>
              <a:t>Network Rail App store. </a:t>
            </a:r>
          </a:p>
          <a:p>
            <a:pPr marL="285750" indent="-285750">
              <a:buFont typeface="Arial" panose="020B0604020202020204" pitchFamily="34" charset="0"/>
              <a:buChar char="•"/>
            </a:pPr>
            <a:r>
              <a:rPr lang="en-GB" sz="1400" dirty="0" err="1">
                <a:solidFill>
                  <a:prstClr val="black"/>
                </a:solidFill>
                <a:latin typeface="Network Rail Sans" panose="02000000040000020004" pitchFamily="2" charset="0"/>
              </a:rPr>
              <a:t>MyConnect</a:t>
            </a:r>
            <a:r>
              <a:rPr lang="en-GB" sz="1400" dirty="0">
                <a:solidFill>
                  <a:prstClr val="black"/>
                </a:solidFill>
                <a:latin typeface="Network Rail Sans" panose="02000000040000020004" pitchFamily="2" charset="0"/>
              </a:rPr>
              <a:t> </a:t>
            </a:r>
          </a:p>
          <a:p>
            <a:pPr marL="285750" indent="-285750">
              <a:buFont typeface="Arial" panose="020B0604020202020204" pitchFamily="34" charset="0"/>
              <a:buChar char="•"/>
            </a:pPr>
            <a:r>
              <a:rPr lang="en-GB" sz="1400" u="sng" dirty="0">
                <a:solidFill>
                  <a:srgbClr val="1F497D"/>
                </a:solidFill>
                <a:latin typeface="Network Rail Sans" panose="02000000040000020004" pitchFamily="2" charset="0"/>
                <a:hlinkClick r:id="rId6">
                  <a:extLst>
                    <a:ext uri="{A12FA001-AC4F-418D-AE19-62706E023703}">
                      <ahyp:hlinkClr xmlns:ahyp="http://schemas.microsoft.com/office/drawing/2018/hyperlinkcolor" val="tx"/>
                    </a:ext>
                  </a:extLst>
                </a:hlinkClick>
              </a:rPr>
              <a:t>https://surplus-web-app-prod.22c8.nwr-prod.openshiftapps.com</a:t>
            </a:r>
            <a:r>
              <a:rPr lang="en-GB" sz="1400" dirty="0">
                <a:solidFill>
                  <a:srgbClr val="1F497D"/>
                </a:solidFill>
                <a:latin typeface="Network Rail Sans" panose="02000000040000020004" pitchFamily="2" charset="0"/>
              </a:rPr>
              <a:t> </a:t>
            </a:r>
            <a:r>
              <a:rPr lang="en-US" sz="1400" dirty="0">
                <a:solidFill>
                  <a:srgbClr val="1F497D"/>
                </a:solidFill>
                <a:latin typeface="Network Rail Sans" panose="02000000040000020004" pitchFamily="2" charset="0"/>
              </a:rPr>
              <a:t>​</a:t>
            </a:r>
          </a:p>
          <a:p>
            <a:endParaRPr lang="en-GB" sz="1400" dirty="0">
              <a:solidFill>
                <a:srgbClr val="000000"/>
              </a:solidFill>
              <a:latin typeface="Network Rail Sans" panose="02000000040000020004" pitchFamily="2" charset="0"/>
            </a:endParaRPr>
          </a:p>
          <a:p>
            <a:r>
              <a:rPr lang="en-GB" sz="1400" dirty="0">
                <a:solidFill>
                  <a:srgbClr val="000000"/>
                </a:solidFill>
                <a:latin typeface="Network Rail Sans" panose="02000000040000020004" pitchFamily="2" charset="0"/>
              </a:rPr>
              <a:t>​</a:t>
            </a:r>
            <a:r>
              <a:rPr lang="en-GB" sz="1400" b="1" dirty="0">
                <a:solidFill>
                  <a:srgbClr val="FF0000"/>
                </a:solidFill>
                <a:latin typeface="Network Rail Sans" panose="02000000040000020004" pitchFamily="2" charset="0"/>
              </a:rPr>
              <a:t>Action: </a:t>
            </a:r>
            <a:r>
              <a:rPr lang="en-GB" sz="1400" dirty="0">
                <a:solidFill>
                  <a:srgbClr val="000000"/>
                </a:solidFill>
                <a:latin typeface="Network Rail Sans" panose="02000000040000020004" pitchFamily="2" charset="0"/>
              </a:rPr>
              <a:t>Log in to Surplus and list any unused equipment so that other Southern teams can potentially make use of them.</a:t>
            </a:r>
            <a:r>
              <a:rPr lang="en-US" sz="1400" dirty="0">
                <a:solidFill>
                  <a:srgbClr val="000000"/>
                </a:solidFill>
                <a:latin typeface="Network Rail Sans" panose="02000000040000020004" pitchFamily="2" charset="0"/>
              </a:rPr>
              <a:t>​</a:t>
            </a:r>
          </a:p>
          <a:p>
            <a:endParaRPr lang="en-US" sz="1400" dirty="0">
              <a:solidFill>
                <a:srgbClr val="000000"/>
              </a:solidFill>
              <a:latin typeface="Network Rail Sans" panose="02000000040000020004" pitchFamily="2" charset="0"/>
            </a:endParaRPr>
          </a:p>
          <a:p>
            <a:r>
              <a:rPr lang="en-GB" sz="1400" b="1" dirty="0">
                <a:solidFill>
                  <a:srgbClr val="FF0000"/>
                </a:solidFill>
                <a:latin typeface="Network Rail Sans" panose="02000000040000020004" pitchFamily="2" charset="0"/>
              </a:rPr>
              <a:t>Action: </a:t>
            </a:r>
            <a:r>
              <a:rPr lang="en-GB" sz="1400" dirty="0">
                <a:solidFill>
                  <a:srgbClr val="000000"/>
                </a:solidFill>
                <a:latin typeface="Network Rail Sans" panose="02000000040000020004" pitchFamily="2" charset="0"/>
              </a:rPr>
              <a:t>Before buying new equipment or tools, first check if it is available on the </a:t>
            </a:r>
            <a:r>
              <a:rPr lang="en-GB" sz="1400" dirty="0" err="1">
                <a:solidFill>
                  <a:srgbClr val="000000"/>
                </a:solidFill>
                <a:latin typeface="Network Rail Sans" panose="02000000040000020004" pitchFamily="2" charset="0"/>
              </a:rPr>
              <a:t>SurPlus</a:t>
            </a:r>
            <a:r>
              <a:rPr lang="en-GB" sz="1400" dirty="0">
                <a:solidFill>
                  <a:srgbClr val="000000"/>
                </a:solidFill>
                <a:latin typeface="Network Rail Sans" panose="02000000040000020004" pitchFamily="2" charset="0"/>
              </a:rPr>
              <a:t> app.  </a:t>
            </a:r>
            <a:endParaRPr lang="en-US" sz="1400" dirty="0">
              <a:solidFill>
                <a:srgbClr val="000000"/>
              </a:solidFill>
              <a:latin typeface="Network Rail Sans" panose="02000000040000020004" pitchFamily="2" charset="0"/>
            </a:endParaRPr>
          </a:p>
        </p:txBody>
      </p:sp>
      <p:pic>
        <p:nvPicPr>
          <p:cNvPr id="10" name="Picture 9">
            <a:extLst>
              <a:ext uri="{FF2B5EF4-FFF2-40B4-BE49-F238E27FC236}">
                <a16:creationId xmlns:a16="http://schemas.microsoft.com/office/drawing/2014/main" id="{FBBADE61-F5B4-42DF-A94D-C9A6248A5C88}"/>
              </a:ext>
            </a:extLst>
          </p:cNvPr>
          <p:cNvPicPr>
            <a:picLocks noChangeAspect="1"/>
          </p:cNvPicPr>
          <p:nvPr/>
        </p:nvPicPr>
        <p:blipFill>
          <a:blip r:embed="rId7"/>
          <a:stretch>
            <a:fillRect/>
          </a:stretch>
        </p:blipFill>
        <p:spPr>
          <a:xfrm>
            <a:off x="7051691" y="5420571"/>
            <a:ext cx="1677216" cy="504649"/>
          </a:xfrm>
          <a:prstGeom prst="rect">
            <a:avLst/>
          </a:prstGeom>
        </p:spPr>
      </p:pic>
    </p:spTree>
    <p:extLst>
      <p:ext uri="{BB962C8B-B14F-4D97-AF65-F5344CB8AC3E}">
        <p14:creationId xmlns:p14="http://schemas.microsoft.com/office/powerpoint/2010/main" val="1834320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9DE9A3E-1D52-4919-879D-23C694DB3E9F}"/>
              </a:ext>
            </a:extLst>
          </p:cNvPr>
          <p:cNvPicPr>
            <a:picLocks noChangeAspect="1"/>
          </p:cNvPicPr>
          <p:nvPr/>
        </p:nvPicPr>
        <p:blipFill>
          <a:blip r:embed="rId3" cstate="print">
            <a:clrChange>
              <a:clrFrom>
                <a:srgbClr val="EDEDEF"/>
              </a:clrFrom>
              <a:clrTo>
                <a:srgbClr val="EDEDEF">
                  <a:alpha val="0"/>
                </a:srgbClr>
              </a:clrTo>
            </a:clrChange>
            <a:extLst>
              <a:ext uri="{28A0092B-C50C-407E-A947-70E740481C1C}">
                <a14:useLocalDpi xmlns:a14="http://schemas.microsoft.com/office/drawing/2010/main" val="0"/>
              </a:ext>
            </a:extLst>
          </a:blip>
          <a:stretch>
            <a:fillRect/>
          </a:stretch>
        </p:blipFill>
        <p:spPr>
          <a:xfrm>
            <a:off x="7171000" y="146184"/>
            <a:ext cx="1944000" cy="1098781"/>
          </a:xfrm>
          <a:prstGeom prst="rect">
            <a:avLst/>
          </a:prstGeom>
        </p:spPr>
      </p:pic>
      <p:cxnSp>
        <p:nvCxnSpPr>
          <p:cNvPr id="6" name="Straight Connector 5">
            <a:extLst>
              <a:ext uri="{FF2B5EF4-FFF2-40B4-BE49-F238E27FC236}">
                <a16:creationId xmlns:a16="http://schemas.microsoft.com/office/drawing/2014/main" id="{3041A388-EB5A-4AE6-A6CF-386FB23DE4C4}"/>
              </a:ext>
            </a:extLst>
          </p:cNvPr>
          <p:cNvCxnSpPr/>
          <p:nvPr/>
        </p:nvCxnSpPr>
        <p:spPr>
          <a:xfrm>
            <a:off x="1764040" y="1355046"/>
            <a:ext cx="5400000" cy="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6FEA9EB-C22D-4783-BF1B-8FCD7DE7D505}"/>
              </a:ext>
            </a:extLst>
          </p:cNvPr>
          <p:cNvSpPr txBox="1"/>
          <p:nvPr/>
        </p:nvSpPr>
        <p:spPr>
          <a:xfrm>
            <a:off x="1763688" y="216960"/>
            <a:ext cx="5508000"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rPr>
              <a:t>Period Safety Communications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1"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200" b="0" i="0" u="none" strike="noStrike" kern="1200" cap="none" spc="0" normalizeH="0" baseline="0" noProof="0" dirty="0">
                <a:ln>
                  <a:noFill/>
                </a:ln>
                <a:solidFill>
                  <a:srgbClr val="44546A"/>
                </a:solidFill>
                <a:effectLst/>
                <a:uLnTx/>
                <a:uFillTx/>
                <a:latin typeface="Network Rail Sans" panose="02000000040000020004" pitchFamily="2" charset="0"/>
                <a:ea typeface="+mn-ea"/>
                <a:cs typeface="+mn-cs"/>
              </a:rPr>
              <a:t>Bulletins, Alerts, Advice and Shared Learning</a:t>
            </a:r>
          </a:p>
        </p:txBody>
      </p:sp>
      <p:pic>
        <p:nvPicPr>
          <p:cNvPr id="13" name="Picture 12" descr="Graphical user interface, application&#10;&#10;Description automatically generated">
            <a:extLst>
              <a:ext uri="{FF2B5EF4-FFF2-40B4-BE49-F238E27FC236}">
                <a16:creationId xmlns:a16="http://schemas.microsoft.com/office/drawing/2014/main" id="{D0E59544-4075-4F62-A339-CF200F5C06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76" y="103059"/>
            <a:ext cx="2433280" cy="1368000"/>
          </a:xfrm>
          <a:prstGeom prst="rect">
            <a:avLst/>
          </a:prstGeom>
        </p:spPr>
      </p:pic>
      <p:graphicFrame>
        <p:nvGraphicFramePr>
          <p:cNvPr id="8" name="Table 3">
            <a:extLst>
              <a:ext uri="{FF2B5EF4-FFF2-40B4-BE49-F238E27FC236}">
                <a16:creationId xmlns:a16="http://schemas.microsoft.com/office/drawing/2014/main" id="{CEEE48F3-074F-4721-BB1F-5F99B05F64E0}"/>
              </a:ext>
            </a:extLst>
          </p:cNvPr>
          <p:cNvGraphicFramePr>
            <a:graphicFrameLocks noGrp="1"/>
          </p:cNvGraphicFramePr>
          <p:nvPr/>
        </p:nvGraphicFramePr>
        <p:xfrm>
          <a:off x="1310137" y="2097921"/>
          <a:ext cx="6096000" cy="1620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498998859"/>
                    </a:ext>
                  </a:extLst>
                </a:gridCol>
                <a:gridCol w="941831">
                  <a:extLst>
                    <a:ext uri="{9D8B030D-6E8A-4147-A177-3AD203B41FA5}">
                      <a16:colId xmlns:a16="http://schemas.microsoft.com/office/drawing/2014/main" val="3445401366"/>
                    </a:ext>
                  </a:extLst>
                </a:gridCol>
                <a:gridCol w="3122169">
                  <a:extLst>
                    <a:ext uri="{9D8B030D-6E8A-4147-A177-3AD203B41FA5}">
                      <a16:colId xmlns:a16="http://schemas.microsoft.com/office/drawing/2014/main" val="88838132"/>
                    </a:ext>
                  </a:extLst>
                </a:gridCol>
              </a:tblGrid>
              <a:tr h="370840">
                <a:tc>
                  <a:txBody>
                    <a:bodyPr/>
                    <a:lstStyle/>
                    <a:p>
                      <a:pPr algn="ctr"/>
                      <a:r>
                        <a:rPr lang="en-GB" dirty="0">
                          <a:solidFill>
                            <a:schemeClr val="tx1"/>
                          </a:solidFill>
                          <a:latin typeface="Network Rail Sans" panose="02000000040000020004" pitchFamily="2" charset="0"/>
                        </a:rPr>
                        <a:t>Publication</a:t>
                      </a:r>
                    </a:p>
                  </a:txBody>
                  <a:tcPr>
                    <a:solidFill>
                      <a:srgbClr val="CECE27"/>
                    </a:solidFill>
                  </a:tcPr>
                </a:tc>
                <a:tc>
                  <a:txBody>
                    <a:bodyPr/>
                    <a:lstStyle/>
                    <a:p>
                      <a:pPr algn="ctr"/>
                      <a:r>
                        <a:rPr lang="en-GB" dirty="0">
                          <a:solidFill>
                            <a:schemeClr val="tx1"/>
                          </a:solidFill>
                          <a:latin typeface="Network Rail Sans" panose="02000000040000020004" pitchFamily="2" charset="0"/>
                        </a:rPr>
                        <a:t>Date</a:t>
                      </a:r>
                    </a:p>
                  </a:txBody>
                  <a:tcPr>
                    <a:solidFill>
                      <a:srgbClr val="CECE27"/>
                    </a:solidFill>
                  </a:tcPr>
                </a:tc>
                <a:tc>
                  <a:txBody>
                    <a:bodyPr/>
                    <a:lstStyle/>
                    <a:p>
                      <a:pPr algn="ctr"/>
                      <a:r>
                        <a:rPr lang="en-GB" dirty="0">
                          <a:solidFill>
                            <a:schemeClr val="tx1"/>
                          </a:solidFill>
                          <a:latin typeface="Network Rail Sans" panose="02000000040000020004" pitchFamily="2" charset="0"/>
                        </a:rPr>
                        <a:t>Title</a:t>
                      </a:r>
                    </a:p>
                  </a:txBody>
                  <a:tcPr>
                    <a:solidFill>
                      <a:srgbClr val="CECE27"/>
                    </a:solidFill>
                  </a:tcPr>
                </a:tc>
                <a:extLst>
                  <a:ext uri="{0D108BD9-81ED-4DB2-BD59-A6C34878D82A}">
                    <a16:rowId xmlns:a16="http://schemas.microsoft.com/office/drawing/2014/main" val="1995214239"/>
                  </a:ext>
                </a:extLst>
              </a:tr>
              <a:tr h="370840">
                <a:tc>
                  <a:txBody>
                    <a:bodyPr/>
                    <a:lstStyle/>
                    <a:p>
                      <a:r>
                        <a:rPr lang="en-GB" sz="1400" dirty="0">
                          <a:solidFill>
                            <a:schemeClr val="bg1"/>
                          </a:solidFill>
                          <a:latin typeface="Network Rail Sans" panose="02000000040000020004" pitchFamily="2" charset="0"/>
                          <a:hlinkClick r:id="rId5">
                            <a:extLst>
                              <a:ext uri="{A12FA001-AC4F-418D-AE19-62706E023703}">
                                <ahyp:hlinkClr xmlns:ahyp="http://schemas.microsoft.com/office/drawing/2018/hyperlinkcolor" val="tx"/>
                              </a:ext>
                            </a:extLst>
                          </a:hlinkClick>
                        </a:rPr>
                        <a:t>Environment Bulletin</a:t>
                      </a:r>
                      <a:endParaRPr lang="en-GB" sz="1400" dirty="0">
                        <a:solidFill>
                          <a:schemeClr val="bg1"/>
                        </a:solidFill>
                        <a:latin typeface="Network Rail Sans" panose="02000000040000020004" pitchFamily="2" charset="0"/>
                      </a:endParaRPr>
                    </a:p>
                  </a:txBody>
                  <a:tcPr>
                    <a:solidFill>
                      <a:srgbClr val="106AA3"/>
                    </a:solidFill>
                  </a:tcPr>
                </a:tc>
                <a:tc>
                  <a:txBody>
                    <a:bodyPr/>
                    <a:lstStyle/>
                    <a:p>
                      <a:r>
                        <a:rPr lang="en-GB" sz="1400" dirty="0">
                          <a:solidFill>
                            <a:schemeClr val="bg1"/>
                          </a:solidFill>
                          <a:latin typeface="Network Rail Sans" panose="02000000040000020004" pitchFamily="2" charset="0"/>
                        </a:rPr>
                        <a:t>20/09/21</a:t>
                      </a:r>
                    </a:p>
                  </a:txBody>
                  <a:tcPr>
                    <a:solidFill>
                      <a:srgbClr val="106AA3"/>
                    </a:solidFill>
                  </a:tcPr>
                </a:tc>
                <a:tc>
                  <a:txBody>
                    <a:bodyPr/>
                    <a:lstStyle/>
                    <a:p>
                      <a:r>
                        <a:rPr lang="en-GB" sz="1400" dirty="0">
                          <a:solidFill>
                            <a:schemeClr val="bg1"/>
                          </a:solidFill>
                          <a:latin typeface="Network Rail Sans" panose="02000000040000020004" pitchFamily="2" charset="0"/>
                        </a:rPr>
                        <a:t>Restrictions on products containing the active ingredient triclopyr.</a:t>
                      </a:r>
                    </a:p>
                  </a:txBody>
                  <a:tcPr>
                    <a:solidFill>
                      <a:srgbClr val="106AA3"/>
                    </a:solidFill>
                  </a:tcPr>
                </a:tc>
                <a:extLst>
                  <a:ext uri="{0D108BD9-81ED-4DB2-BD59-A6C34878D82A}">
                    <a16:rowId xmlns:a16="http://schemas.microsoft.com/office/drawing/2014/main" val="1642287867"/>
                  </a:ext>
                </a:extLst>
              </a:tr>
              <a:tr h="370840">
                <a:tc>
                  <a:txBody>
                    <a:bodyPr/>
                    <a:lstStyle/>
                    <a:p>
                      <a:r>
                        <a:rPr lang="en-GB" sz="1400" dirty="0">
                          <a:solidFill>
                            <a:schemeClr val="bg1"/>
                          </a:solidFill>
                          <a:latin typeface="Network Rail Sans" panose="02000000040000020004" pitchFamily="2" charset="0"/>
                          <a:hlinkClick r:id="rId6">
                            <a:extLst>
                              <a:ext uri="{A12FA001-AC4F-418D-AE19-62706E023703}">
                                <ahyp:hlinkClr xmlns:ahyp="http://schemas.microsoft.com/office/drawing/2018/hyperlinkcolor" val="tx"/>
                              </a:ext>
                            </a:extLst>
                          </a:hlinkClick>
                        </a:rPr>
                        <a:t>Safety Advice</a:t>
                      </a:r>
                      <a:endParaRPr lang="en-GB" sz="1400" dirty="0">
                        <a:solidFill>
                          <a:schemeClr val="bg1"/>
                        </a:solidFill>
                        <a:latin typeface="Network Rail Sans" panose="02000000040000020004" pitchFamily="2" charset="0"/>
                      </a:endParaRPr>
                    </a:p>
                  </a:txBody>
                  <a:tcPr>
                    <a:solidFill>
                      <a:srgbClr val="70B397"/>
                    </a:solidFill>
                  </a:tcPr>
                </a:tc>
                <a:tc>
                  <a:txBody>
                    <a:bodyPr/>
                    <a:lstStyle/>
                    <a:p>
                      <a:r>
                        <a:rPr lang="en-GB" sz="1400" dirty="0">
                          <a:solidFill>
                            <a:schemeClr val="bg1"/>
                          </a:solidFill>
                          <a:latin typeface="Network Rail Sans" panose="02000000040000020004" pitchFamily="2" charset="0"/>
                        </a:rPr>
                        <a:t>30/09/21</a:t>
                      </a:r>
                    </a:p>
                  </a:txBody>
                  <a:tcPr>
                    <a:solidFill>
                      <a:srgbClr val="70B397"/>
                    </a:solidFill>
                  </a:tcPr>
                </a:tc>
                <a:tc>
                  <a:txBody>
                    <a:bodyPr/>
                    <a:lstStyle/>
                    <a:p>
                      <a:r>
                        <a:rPr lang="en-GB" sz="1400" dirty="0">
                          <a:solidFill>
                            <a:schemeClr val="bg1"/>
                          </a:solidFill>
                          <a:latin typeface="Network Rail Sans" panose="02000000040000020004" pitchFamily="2" charset="0"/>
                        </a:rPr>
                        <a:t>Dangerous occurrence: fall from scaffolding resulting in significant risk of drowning.</a:t>
                      </a:r>
                    </a:p>
                  </a:txBody>
                  <a:tcPr>
                    <a:solidFill>
                      <a:srgbClr val="70B397"/>
                    </a:solidFill>
                  </a:tcPr>
                </a:tc>
                <a:extLst>
                  <a:ext uri="{0D108BD9-81ED-4DB2-BD59-A6C34878D82A}">
                    <a16:rowId xmlns:a16="http://schemas.microsoft.com/office/drawing/2014/main" val="1193686530"/>
                  </a:ext>
                </a:extLst>
              </a:tr>
            </a:tbl>
          </a:graphicData>
        </a:graphic>
      </p:graphicFrame>
      <p:pic>
        <p:nvPicPr>
          <p:cNvPr id="9" name="Picture 8">
            <a:hlinkClick r:id="rId7"/>
            <a:extLst>
              <a:ext uri="{FF2B5EF4-FFF2-40B4-BE49-F238E27FC236}">
                <a16:creationId xmlns:a16="http://schemas.microsoft.com/office/drawing/2014/main" id="{AE0C1611-42D1-49E6-A7BC-35E163B30DBA}"/>
              </a:ext>
            </a:extLst>
          </p:cNvPr>
          <p:cNvPicPr>
            <a:picLocks noChangeAspect="1"/>
          </p:cNvPicPr>
          <p:nvPr/>
        </p:nvPicPr>
        <p:blipFill>
          <a:blip r:embed="rId8"/>
          <a:stretch>
            <a:fillRect/>
          </a:stretch>
        </p:blipFill>
        <p:spPr>
          <a:xfrm>
            <a:off x="1208137" y="4253423"/>
            <a:ext cx="6300000" cy="554067"/>
          </a:xfrm>
          <a:prstGeom prst="rect">
            <a:avLst/>
          </a:prstGeom>
        </p:spPr>
      </p:pic>
    </p:spTree>
    <p:extLst>
      <p:ext uri="{BB962C8B-B14F-4D97-AF65-F5344CB8AC3E}">
        <p14:creationId xmlns:p14="http://schemas.microsoft.com/office/powerpoint/2010/main" val="3865709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front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7.xml><?xml version="1.0" encoding="utf-8"?>
<a:theme xmlns:a="http://schemas.openxmlformats.org/drawingml/2006/main" name="5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1F400290974042B9A503CE12218EDC" ma:contentTypeVersion="12" ma:contentTypeDescription="Create a new document." ma:contentTypeScope="" ma:versionID="3b744547be2f451007b25c3e9733c626">
  <xsd:schema xmlns:xsd="http://www.w3.org/2001/XMLSchema" xmlns:xs="http://www.w3.org/2001/XMLSchema" xmlns:p="http://schemas.microsoft.com/office/2006/metadata/properties" xmlns:ns3="1b9c3b65-a8e1-4122-bbc7-2a19ba1eb34d" xmlns:ns4="1182365e-51d5-46c9-b491-c6cba440cd11" targetNamespace="http://schemas.microsoft.com/office/2006/metadata/properties" ma:root="true" ma:fieldsID="20e0bed00908825f669b47e143867c01" ns3:_="" ns4:_="">
    <xsd:import namespace="1b9c3b65-a8e1-4122-bbc7-2a19ba1eb34d"/>
    <xsd:import namespace="1182365e-51d5-46c9-b491-c6cba440cd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9c3b65-a8e1-4122-bbc7-2a19ba1eb3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82365e-51d5-46c9-b491-c6cba440cd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604280-C349-44A7-BDD8-3F5FDAFA30A9}">
  <ds:schemaRefs>
    <ds:schemaRef ds:uri="http://schemas.microsoft.com/sharepoint/v3/contenttype/forms"/>
  </ds:schemaRefs>
</ds:datastoreItem>
</file>

<file path=customXml/itemProps2.xml><?xml version="1.0" encoding="utf-8"?>
<ds:datastoreItem xmlns:ds="http://schemas.openxmlformats.org/officeDocument/2006/customXml" ds:itemID="{C26BC187-73F2-4D7E-BE36-8283305D998E}">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b9c3b65-a8e1-4122-bbc7-2a19ba1eb34d"/>
    <ds:schemaRef ds:uri="http://purl.org/dc/terms/"/>
    <ds:schemaRef ds:uri="1182365e-51d5-46c9-b491-c6cba440cd11"/>
    <ds:schemaRef ds:uri="http://www.w3.org/XML/1998/namespace"/>
    <ds:schemaRef ds:uri="http://purl.org/dc/dcmitype/"/>
  </ds:schemaRefs>
</ds:datastoreItem>
</file>

<file path=customXml/itemProps3.xml><?xml version="1.0" encoding="utf-8"?>
<ds:datastoreItem xmlns:ds="http://schemas.openxmlformats.org/officeDocument/2006/customXml" ds:itemID="{83655AB9-DFF2-4238-BFB0-E921EC30E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9c3b65-a8e1-4122-bbc7-2a19ba1eb34d"/>
    <ds:schemaRef ds:uri="1182365e-51d5-46c9-b491-c6cba440c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42373</TotalTime>
  <Words>1896</Words>
  <Application>Microsoft Office PowerPoint</Application>
  <PresentationFormat>On-screen Show (4:3)</PresentationFormat>
  <Paragraphs>139</Paragraphs>
  <Slides>8</Slides>
  <Notes>7</Notes>
  <HiddenSlides>0</HiddenSlides>
  <MMClips>0</MMClips>
  <ScaleCrop>false</ScaleCrop>
  <HeadingPairs>
    <vt:vector size="8" baseType="variant">
      <vt:variant>
        <vt:lpstr>Fonts Used</vt:lpstr>
      </vt:variant>
      <vt:variant>
        <vt:i4>5</vt:i4>
      </vt:variant>
      <vt:variant>
        <vt:lpstr>Theme</vt:lpstr>
      </vt:variant>
      <vt:variant>
        <vt:i4>9</vt:i4>
      </vt:variant>
      <vt:variant>
        <vt:lpstr>Embedded OLE Servers</vt:lpstr>
      </vt:variant>
      <vt:variant>
        <vt:i4>1</vt:i4>
      </vt:variant>
      <vt:variant>
        <vt:lpstr>Slide Titles</vt:lpstr>
      </vt:variant>
      <vt:variant>
        <vt:i4>8</vt:i4>
      </vt:variant>
    </vt:vector>
  </HeadingPairs>
  <TitlesOfParts>
    <vt:vector size="23" baseType="lpstr">
      <vt:lpstr>Arial</vt:lpstr>
      <vt:lpstr>Calibri</vt:lpstr>
      <vt:lpstr>Calibri Light</vt:lpstr>
      <vt:lpstr>Network Rail Sans</vt:lpstr>
      <vt:lpstr>Wingdings</vt:lpstr>
      <vt:lpstr>2_Office Theme</vt:lpstr>
      <vt:lpstr>Blank front cover</vt:lpstr>
      <vt:lpstr>3_Office Theme</vt:lpstr>
      <vt:lpstr>7_Office Theme</vt:lpstr>
      <vt:lpstr>1_Office Theme</vt:lpstr>
      <vt:lpstr>4_Office Theme</vt:lpstr>
      <vt:lpstr>5_Office Theme</vt:lpstr>
      <vt:lpstr>6_Office Theme</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Groom Amy</dc:creator>
  <dc:description>built by www.mediasterling.com</dc:description>
  <cp:lastModifiedBy>Achilleus Iheozor-Ejiofor</cp:lastModifiedBy>
  <cp:revision>46</cp:revision>
  <cp:lastPrinted>2019-06-27T14:00:02Z</cp:lastPrinted>
  <dcterms:created xsi:type="dcterms:W3CDTF">2018-03-02T12:05:12Z</dcterms:created>
  <dcterms:modified xsi:type="dcterms:W3CDTF">2021-10-26T06:55:59Z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y fmtid="{D5CDD505-2E9C-101B-9397-08002B2CF9AE}" pid="3" name="ContentTypeId">
    <vt:lpwstr>0x010100FE1F400290974042B9A503CE12218EDC</vt:lpwstr>
  </property>
  <property fmtid="{D5CDD505-2E9C-101B-9397-08002B2CF9AE}" pid="4" name="MSIP_Label_8577031b-11bc-4db9-b655-7d79027ad570_Enabled">
    <vt:lpwstr>true</vt:lpwstr>
  </property>
  <property fmtid="{D5CDD505-2E9C-101B-9397-08002B2CF9AE}" pid="5" name="MSIP_Label_8577031b-11bc-4db9-b655-7d79027ad570_SetDate">
    <vt:lpwstr>2021-10-26T06:55:59Z</vt:lpwstr>
  </property>
  <property fmtid="{D5CDD505-2E9C-101B-9397-08002B2CF9AE}" pid="6" name="MSIP_Label_8577031b-11bc-4db9-b655-7d79027ad570_Method">
    <vt:lpwstr>Standard</vt:lpwstr>
  </property>
  <property fmtid="{D5CDD505-2E9C-101B-9397-08002B2CF9AE}" pid="7" name="MSIP_Label_8577031b-11bc-4db9-b655-7d79027ad570_Name">
    <vt:lpwstr>8577031b-11bc-4db9-b655-7d79027ad570</vt:lpwstr>
  </property>
  <property fmtid="{D5CDD505-2E9C-101B-9397-08002B2CF9AE}" pid="8" name="MSIP_Label_8577031b-11bc-4db9-b655-7d79027ad570_SiteId">
    <vt:lpwstr>c22cc3e1-5d7f-4f4d-be03-d5a158cc9409</vt:lpwstr>
  </property>
  <property fmtid="{D5CDD505-2E9C-101B-9397-08002B2CF9AE}" pid="9" name="MSIP_Label_8577031b-11bc-4db9-b655-7d79027ad570_ActionId">
    <vt:lpwstr>f7a9644d-2899-48d0-bc62-2228a05fb99f</vt:lpwstr>
  </property>
  <property fmtid="{D5CDD505-2E9C-101B-9397-08002B2CF9AE}" pid="10" name="MSIP_Label_8577031b-11bc-4db9-b655-7d79027ad570_ContentBits">
    <vt:lpwstr>1</vt:lpwstr>
  </property>
</Properties>
</file>