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9"/>
  </p:notesMasterIdLst>
  <p:handoutMasterIdLst>
    <p:handoutMasterId r:id="rId10"/>
  </p:handoutMasterIdLst>
  <p:sldIdLst>
    <p:sldId id="286" r:id="rId2"/>
    <p:sldId id="287" r:id="rId3"/>
    <p:sldId id="285" r:id="rId4"/>
    <p:sldId id="288" r:id="rId5"/>
    <p:sldId id="289" r:id="rId6"/>
    <p:sldId id="290" r:id="rId7"/>
    <p:sldId id="28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o Text Boxes" id="{C5BB9270-E2E1-474E-8C4E-470F069B7877}">
          <p14:sldIdLst>
            <p14:sldId id="286"/>
            <p14:sldId id="287"/>
            <p14:sldId id="285"/>
            <p14:sldId id="288"/>
            <p14:sldId id="289"/>
            <p14:sldId id="290"/>
            <p14:sldId id="28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11"/>
    <a:srgbClr val="FF6600"/>
    <a:srgbClr val="898989"/>
    <a:srgbClr val="951B81"/>
    <a:srgbClr val="482683"/>
    <a:srgbClr val="007981"/>
    <a:srgbClr val="51ACB8"/>
    <a:srgbClr val="004D6F"/>
    <a:srgbClr val="70B397"/>
    <a:srgbClr val="8B6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3AF7A3-4C49-46D8-85A8-3D6582F40FD2}" v="19" dt="2022-02-28T16:16:50.371"/>
    <p1510:client id="{E66F7C60-EC84-6CF2-7E87-DD1F69941903}" v="496" dt="2022-04-05T09:30:24.0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7" autoAdjust="0"/>
    <p:restoredTop sz="85425" autoAdjust="0"/>
  </p:normalViewPr>
  <p:slideViewPr>
    <p:cSldViewPr snapToGrid="0">
      <p:cViewPr varScale="1">
        <p:scale>
          <a:sx n="57" d="100"/>
          <a:sy n="57" d="100"/>
        </p:scale>
        <p:origin x="908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 Joe" userId="S::mjoe@networkrail.co.uk::68698a8e-4491-47c1-8b5c-45ed2a27c2d3" providerId="AD" clId="Web-{E66F7C60-EC84-6CF2-7E87-DD1F69941903}"/>
    <pc:docChg chg="modSld">
      <pc:chgData name="Mel Joe" userId="S::mjoe@networkrail.co.uk::68698a8e-4491-47c1-8b5c-45ed2a27c2d3" providerId="AD" clId="Web-{E66F7C60-EC84-6CF2-7E87-DD1F69941903}" dt="2022-04-05T09:30:24.039" v="485" actId="1076"/>
      <pc:docMkLst>
        <pc:docMk/>
      </pc:docMkLst>
      <pc:sldChg chg="modSp">
        <pc:chgData name="Mel Joe" userId="S::mjoe@networkrail.co.uk::68698a8e-4491-47c1-8b5c-45ed2a27c2d3" providerId="AD" clId="Web-{E66F7C60-EC84-6CF2-7E87-DD1F69941903}" dt="2022-04-05T09:30:24.039" v="485" actId="1076"/>
        <pc:sldMkLst>
          <pc:docMk/>
          <pc:sldMk cId="180073103" sldId="290"/>
        </pc:sldMkLst>
        <pc:spChg chg="mod">
          <ac:chgData name="Mel Joe" userId="S::mjoe@networkrail.co.uk::68698a8e-4491-47c1-8b5c-45ed2a27c2d3" providerId="AD" clId="Web-{E66F7C60-EC84-6CF2-7E87-DD1F69941903}" dt="2022-04-05T09:30:21.664" v="484" actId="1076"/>
          <ac:spMkLst>
            <pc:docMk/>
            <pc:sldMk cId="180073103" sldId="290"/>
            <ac:spMk id="6" creationId="{350743CB-1737-416A-AE22-125414B4A62C}"/>
          </ac:spMkLst>
        </pc:spChg>
        <pc:spChg chg="mod">
          <ac:chgData name="Mel Joe" userId="S::mjoe@networkrail.co.uk::68698a8e-4491-47c1-8b5c-45ed2a27c2d3" providerId="AD" clId="Web-{E66F7C60-EC84-6CF2-7E87-DD1F69941903}" dt="2022-04-05T09:30:24.039" v="485" actId="1076"/>
          <ac:spMkLst>
            <pc:docMk/>
            <pc:sldMk cId="180073103" sldId="290"/>
            <ac:spMk id="12" creationId="{C5C56D51-E4C1-4011-B0D9-68534DD36749}"/>
          </ac:spMkLst>
        </pc:spChg>
        <pc:graphicFrameChg chg="mod modGraphic">
          <ac:chgData name="Mel Joe" userId="S::mjoe@networkrail.co.uk::68698a8e-4491-47c1-8b5c-45ed2a27c2d3" providerId="AD" clId="Web-{E66F7C60-EC84-6CF2-7E87-DD1F69941903}" dt="2022-04-05T09:30:10.007" v="483" actId="1076"/>
          <ac:graphicFrameMkLst>
            <pc:docMk/>
            <pc:sldMk cId="180073103" sldId="290"/>
            <ac:graphicFrameMk id="4" creationId="{B7291E29-D492-4BB7-B097-ADB93D0A7EAB}"/>
          </ac:graphicFrameMkLst>
        </pc:graphicFrameChg>
      </pc:sldChg>
    </pc:docChg>
  </pc:docChgLst>
  <pc:docChgLst>
    <pc:chgData name="Grazia Elsehimy" userId="8399cb42-52c1-4c35-85c8-c216609a3aa4" providerId="ADAL" clId="{C53AF7A3-4C49-46D8-85A8-3D6582F40FD2}"/>
    <pc:docChg chg="modSld">
      <pc:chgData name="Grazia Elsehimy" userId="8399cb42-52c1-4c35-85c8-c216609a3aa4" providerId="ADAL" clId="{C53AF7A3-4C49-46D8-85A8-3D6582F40FD2}" dt="2022-02-28T16:16:50.370" v="18"/>
      <pc:docMkLst>
        <pc:docMk/>
      </pc:docMkLst>
      <pc:sldChg chg="modAnim">
        <pc:chgData name="Grazia Elsehimy" userId="8399cb42-52c1-4c35-85c8-c216609a3aa4" providerId="ADAL" clId="{C53AF7A3-4C49-46D8-85A8-3D6582F40FD2}" dt="2022-02-28T16:15:58.346" v="17"/>
        <pc:sldMkLst>
          <pc:docMk/>
          <pc:sldMk cId="1255762263" sldId="287"/>
        </pc:sldMkLst>
      </pc:sldChg>
      <pc:sldChg chg="modAnim">
        <pc:chgData name="Grazia Elsehimy" userId="8399cb42-52c1-4c35-85c8-c216609a3aa4" providerId="ADAL" clId="{C53AF7A3-4C49-46D8-85A8-3D6582F40FD2}" dt="2022-02-28T16:16:50.370" v="18"/>
        <pc:sldMkLst>
          <pc:docMk/>
          <pc:sldMk cId="1531478450" sldId="28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47234-F741-423B-B336-1B8A9B2BAFB1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3AEB3-B81B-4ED9-B214-8605DB9A6A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88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5424F-E449-4824-921F-55F0BB15E53D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05F73-A141-4BC2-903A-E12D05ECF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07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Answer:</a:t>
            </a:r>
          </a:p>
          <a:p>
            <a:r>
              <a:rPr lang="en-GB" dirty="0"/>
              <a:t>1: Trigger time and Vibration</a:t>
            </a:r>
            <a:r>
              <a:rPr lang="en-GB" baseline="0" dirty="0"/>
              <a:t> emission of the tool</a:t>
            </a:r>
          </a:p>
          <a:p>
            <a:r>
              <a:rPr lang="en-GB" baseline="0" dirty="0"/>
              <a:t>2: False</a:t>
            </a:r>
          </a:p>
          <a:p>
            <a:r>
              <a:rPr lang="en-GB" baseline="0" dirty="0"/>
              <a:t>3. Medium Risk</a:t>
            </a:r>
          </a:p>
          <a:p>
            <a:r>
              <a:rPr lang="en-GB" baseline="0" dirty="0"/>
              <a:t>3: Exposure Action Value (EAV): 100 points</a:t>
            </a:r>
          </a:p>
          <a:p>
            <a:r>
              <a:rPr lang="en-GB" baseline="0" dirty="0"/>
              <a:t>Exposure Limit Value (400 points)</a:t>
            </a:r>
          </a:p>
          <a:p>
            <a:r>
              <a:rPr lang="en-GB" baseline="0" dirty="0"/>
              <a:t>4. Tingling &amp; or Numbness of fingers and thumb, Loss of strength, Whitening of fingers, pain </a:t>
            </a:r>
          </a:p>
          <a:p>
            <a:r>
              <a:rPr lang="en-GB" baseline="0" dirty="0"/>
              <a:t>5.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05F73-A141-4BC2-903A-E12D05ECF9E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416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05F73-A141-4BC2-903A-E12D05ECF9E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88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605F73-A141-4BC2-903A-E12D05ECF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9794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605F73-A141-4BC2-903A-E12D05ECF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3953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605F73-A141-4BC2-903A-E12D05ECF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326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Centre -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sp>
        <p:nvSpPr>
          <p:cNvPr id="8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" name="Group 1"/>
          <p:cNvGrpSpPr>
            <a:grpSpLocks noChangeAspect="1"/>
          </p:cNvGrpSpPr>
          <p:nvPr userDrawn="1"/>
        </p:nvGrpSpPr>
        <p:grpSpPr>
          <a:xfrm>
            <a:off x="0" y="3085472"/>
            <a:ext cx="12188080" cy="1273356"/>
            <a:chOff x="1" y="2707477"/>
            <a:chExt cx="11904616" cy="1243741"/>
          </a:xfrm>
        </p:grpSpPr>
        <p:pic>
          <p:nvPicPr>
            <p:cNvPr id="35" name="Picture 34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46282" y="1561197"/>
              <a:ext cx="1243739" cy="3536302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360"/>
            <a:stretch/>
          </p:blipFill>
          <p:spPr>
            <a:xfrm rot="5400000">
              <a:off x="10634893" y="2681494"/>
              <a:ext cx="1243739" cy="1295709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682585" y="1561196"/>
              <a:ext cx="1243739" cy="3536302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218887" y="1561196"/>
              <a:ext cx="1243739" cy="3536302"/>
            </a:xfrm>
            <a:prstGeom prst="rect">
              <a:avLst/>
            </a:prstGeom>
          </p:spPr>
        </p:pic>
      </p:grp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73914A46-E48C-4791-BB70-79C401EB7A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14171" y="1501151"/>
            <a:ext cx="4963658" cy="4320073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00" baseline="0">
                <a:solidFill>
                  <a:srgbClr val="0051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an example of a headline.</a:t>
            </a:r>
          </a:p>
        </p:txBody>
      </p:sp>
    </p:spTree>
    <p:extLst>
      <p:ext uri="{BB962C8B-B14F-4D97-AF65-F5344CB8AC3E}">
        <p14:creationId xmlns:p14="http://schemas.microsoft.com/office/powerpoint/2010/main" val="2456694494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1" name="Group 20"/>
          <p:cNvGrpSpPr/>
          <p:nvPr userDrawn="1"/>
        </p:nvGrpSpPr>
        <p:grpSpPr>
          <a:xfrm>
            <a:off x="346345" y="0"/>
            <a:ext cx="413030" cy="6862274"/>
            <a:chOff x="346345" y="0"/>
            <a:chExt cx="413030" cy="6862274"/>
          </a:xfrm>
        </p:grpSpPr>
        <p:pic>
          <p:nvPicPr>
            <p:cNvPr id="22" name="Picture 2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10800000">
              <a:off x="346345" y="0"/>
              <a:ext cx="413030" cy="352757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23429" r="-2857" b="3236"/>
            <a:stretch/>
          </p:blipFill>
          <p:spPr>
            <a:xfrm rot="10800000">
              <a:off x="346345" y="3493393"/>
              <a:ext cx="413030" cy="3368881"/>
            </a:xfrm>
            <a:prstGeom prst="rect">
              <a:avLst/>
            </a:prstGeom>
          </p:spPr>
        </p:pic>
      </p:grpSp>
      <p:sp>
        <p:nvSpPr>
          <p:cNvPr id="17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94442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1" name="Group 20"/>
          <p:cNvGrpSpPr/>
          <p:nvPr userDrawn="1"/>
        </p:nvGrpSpPr>
        <p:grpSpPr>
          <a:xfrm>
            <a:off x="11431437" y="928688"/>
            <a:ext cx="413030" cy="5181555"/>
            <a:chOff x="11431437" y="928688"/>
            <a:chExt cx="413030" cy="5181555"/>
          </a:xfrm>
        </p:grpSpPr>
        <p:pic>
          <p:nvPicPr>
            <p:cNvPr id="22" name="Picture 2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23453"/>
            <a:stretch/>
          </p:blipFill>
          <p:spPr>
            <a:xfrm rot="10800000">
              <a:off x="11431437" y="928688"/>
              <a:ext cx="413030" cy="2598888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39800" r="-2857" b="3236"/>
            <a:stretch/>
          </p:blipFill>
          <p:spPr>
            <a:xfrm rot="10800000">
              <a:off x="11431437" y="3493392"/>
              <a:ext cx="413030" cy="2616851"/>
            </a:xfrm>
            <a:prstGeom prst="rect">
              <a:avLst/>
            </a:prstGeom>
          </p:spPr>
        </p:pic>
      </p:grpSp>
      <p:sp>
        <p:nvSpPr>
          <p:cNvPr id="31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106051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5" name="Group 24"/>
          <p:cNvGrpSpPr/>
          <p:nvPr userDrawn="1"/>
        </p:nvGrpSpPr>
        <p:grpSpPr>
          <a:xfrm>
            <a:off x="5882866" y="0"/>
            <a:ext cx="413030" cy="6862274"/>
            <a:chOff x="346345" y="0"/>
            <a:chExt cx="413030" cy="6862274"/>
          </a:xfrm>
        </p:grpSpPr>
        <p:pic>
          <p:nvPicPr>
            <p:cNvPr id="26" name="Picture 2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10800000">
              <a:off x="346345" y="0"/>
              <a:ext cx="413030" cy="3527576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23429" r="-2857" b="3236"/>
            <a:stretch/>
          </p:blipFill>
          <p:spPr>
            <a:xfrm rot="10800000">
              <a:off x="346345" y="3493393"/>
              <a:ext cx="413030" cy="3368881"/>
            </a:xfrm>
            <a:prstGeom prst="rect">
              <a:avLst/>
            </a:prstGeom>
          </p:spPr>
        </p:pic>
      </p:grpSp>
      <p:sp>
        <p:nvSpPr>
          <p:cNvPr id="23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088543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9408" y="5731445"/>
            <a:ext cx="12182592" cy="415480"/>
            <a:chOff x="9408" y="5628893"/>
            <a:chExt cx="12182592" cy="41548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1566681" y="4071620"/>
              <a:ext cx="413030" cy="352757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5060073" y="4071620"/>
              <a:ext cx="413030" cy="3527576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8549745" y="4074070"/>
              <a:ext cx="413030" cy="352757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7" t="59610" r="-3336" b="3236"/>
            <a:stretch/>
          </p:blipFill>
          <p:spPr>
            <a:xfrm rot="5400000">
              <a:off x="11131178" y="4982927"/>
              <a:ext cx="414856" cy="1706788"/>
            </a:xfrm>
            <a:prstGeom prst="rect">
              <a:avLst/>
            </a:prstGeom>
          </p:spPr>
        </p:pic>
      </p:grpSp>
      <p:sp>
        <p:nvSpPr>
          <p:cNvPr id="15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69099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Be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9408" y="4279047"/>
            <a:ext cx="12182592" cy="415480"/>
            <a:chOff x="9408" y="5628893"/>
            <a:chExt cx="12182592" cy="41548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1566681" y="4071620"/>
              <a:ext cx="413030" cy="352757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5060073" y="4071620"/>
              <a:ext cx="413030" cy="3527576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8549745" y="4074070"/>
              <a:ext cx="413030" cy="352757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7" t="59610" r="-3336" b="3236"/>
            <a:stretch/>
          </p:blipFill>
          <p:spPr>
            <a:xfrm rot="5400000">
              <a:off x="11131178" y="4982927"/>
              <a:ext cx="414856" cy="1706788"/>
            </a:xfrm>
            <a:prstGeom prst="rect">
              <a:avLst/>
            </a:prstGeom>
          </p:spPr>
        </p:pic>
      </p:grpSp>
      <p:sp>
        <p:nvSpPr>
          <p:cNvPr id="12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9646679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028B7B-11F0-4B21-9921-6AC4570BEF2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87B6480D-97D3-4468-A736-594677F85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20E629-38C3-49E6-8411-165FE28F0FB3}"/>
              </a:ext>
            </a:extLst>
          </p:cNvPr>
          <p:cNvSpPr/>
          <p:nvPr userDrawn="1"/>
        </p:nvSpPr>
        <p:spPr>
          <a:xfrm>
            <a:off x="1960" y="-2006571"/>
            <a:ext cx="12188080" cy="1895095"/>
          </a:xfrm>
          <a:prstGeom prst="rect">
            <a:avLst/>
          </a:prstGeom>
          <a:solidFill>
            <a:srgbClr val="00517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0800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USER NOTE: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want to copy content in from another deck you will need to change the background layout.  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do this: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cut and paste your content into the slide deck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right-click and hover over the ‘layout’ option on the drop-down menu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select one of the track-based backgrounds available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MSIPCMContentMarking" descr="{&quot;HashCode&quot;:-1288984879,&quot;Placement&quot;:&quot;Header&quot;,&quot;Top&quot;:0.0,&quot;Left&quot;:451.105438,&quot;SlideWidth&quot;:960,&quot;SlideHeight&quot;:540}">
            <a:extLst>
              <a:ext uri="{FF2B5EF4-FFF2-40B4-BE49-F238E27FC236}">
                <a16:creationId xmlns:a16="http://schemas.microsoft.com/office/drawing/2014/main" id="{1929788D-CAFE-4FA3-BFBE-CBCEF57E5DA5}"/>
              </a:ext>
            </a:extLst>
          </p:cNvPr>
          <p:cNvSpPr txBox="1"/>
          <p:nvPr userDrawn="1"/>
        </p:nvSpPr>
        <p:spPr>
          <a:xfrm>
            <a:off x="5729039" y="0"/>
            <a:ext cx="733923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3019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5" r:id="rId2"/>
    <p:sldLayoutId id="2147483708" r:id="rId3"/>
    <p:sldLayoutId id="2147483709" r:id="rId4"/>
    <p:sldLayoutId id="2147483714" r:id="rId5"/>
    <p:sldLayoutId id="2147483716" r:id="rId6"/>
  </p:sldLayoutIdLst>
  <p:transition spd="med">
    <p:pull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65">
          <p15:clr>
            <a:srgbClr val="F26B43"/>
          </p15:clr>
        </p15:guide>
        <p15:guide id="2" pos="746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6D28707-39C4-4FF9-BCB3-51FEF5321580}"/>
              </a:ext>
            </a:extLst>
          </p:cNvPr>
          <p:cNvSpPr/>
          <p:nvPr/>
        </p:nvSpPr>
        <p:spPr>
          <a:xfrm>
            <a:off x="1653364" y="399059"/>
            <a:ext cx="8728422" cy="1188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HAVS Awareness Brief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D0D6BD-69E3-4FD5-B005-489244AAC745}"/>
              </a:ext>
            </a:extLst>
          </p:cNvPr>
          <p:cNvSpPr/>
          <p:nvPr/>
        </p:nvSpPr>
        <p:spPr>
          <a:xfrm>
            <a:off x="1653363" y="2176272"/>
            <a:ext cx="9367204" cy="40416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2C5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What is HAVS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2C5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2C5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Signs and Symptoms</a:t>
            </a:r>
          </a:p>
          <a:p>
            <a:pPr marL="3429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2C5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How to reduce your risks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Health Surveillance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33B678-5170-4669-9871-298045CBD2A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9091182" y="6356350"/>
            <a:ext cx="192938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29EAAAC-928A-40C1-AC39-D34FD1799CA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 descr="helth and wellbeing">
            <a:extLst>
              <a:ext uri="{FF2B5EF4-FFF2-40B4-BE49-F238E27FC236}">
                <a16:creationId xmlns:a16="http://schemas.microsoft.com/office/drawing/2014/main" id="{48BA1C2B-5525-4FA9-8FCB-E1EF4AF19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72" y="6069927"/>
            <a:ext cx="2031928" cy="712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8282698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6D28707-39C4-4FF9-BCB3-51FEF5321580}"/>
              </a:ext>
            </a:extLst>
          </p:cNvPr>
          <p:cNvSpPr/>
          <p:nvPr/>
        </p:nvSpPr>
        <p:spPr>
          <a:xfrm>
            <a:off x="1653364" y="399059"/>
            <a:ext cx="8728422" cy="1188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QUICK QUIZ: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33B678-5170-4669-9871-298045CBD2A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9091182" y="6356350"/>
            <a:ext cx="192938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29EAAAC-928A-40C1-AC39-D34FD1799CA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 descr="helth and wellbeing">
            <a:extLst>
              <a:ext uri="{FF2B5EF4-FFF2-40B4-BE49-F238E27FC236}">
                <a16:creationId xmlns:a16="http://schemas.microsoft.com/office/drawing/2014/main" id="{48BA1C2B-5525-4FA9-8FCB-E1EF4AF19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72" y="6069927"/>
            <a:ext cx="2031928" cy="712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C72F59C-3B21-4314-8AF4-54E0F2C9AE7F}"/>
              </a:ext>
            </a:extLst>
          </p:cNvPr>
          <p:cNvSpPr/>
          <p:nvPr/>
        </p:nvSpPr>
        <p:spPr>
          <a:xfrm>
            <a:off x="1603978" y="2062819"/>
            <a:ext cx="96817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b="1" dirty="0">
                <a:latin typeface="Network Rail Sans" panose="02000000040000020004" pitchFamily="2" charset="0"/>
              </a:rPr>
              <a:t>Vibration exposure is monitored using points.  Which two factors are used to calculate points?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AA5E56-4811-480A-8B84-B4A2600A3A6E}"/>
              </a:ext>
            </a:extLst>
          </p:cNvPr>
          <p:cNvSpPr/>
          <p:nvPr/>
        </p:nvSpPr>
        <p:spPr>
          <a:xfrm>
            <a:off x="1603978" y="2518022"/>
            <a:ext cx="96817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GB" b="1" dirty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en-GB" b="1" dirty="0">
                <a:latin typeface="Network Rail Sans" panose="02000000040000020004" pitchFamily="2" charset="0"/>
                <a:cs typeface="Narkisim" panose="020E0502050101010101" pitchFamily="34" charset="-79"/>
              </a:rPr>
              <a:t>The vibration emission of ALL plant is exactly the same? True or False</a:t>
            </a:r>
            <a:r>
              <a:rPr lang="en-GB" b="1" dirty="0"/>
              <a:t>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11CF97-8AAE-4354-B239-A1D06A05C928}"/>
              </a:ext>
            </a:extLst>
          </p:cNvPr>
          <p:cNvSpPr txBox="1"/>
          <p:nvPr/>
        </p:nvSpPr>
        <p:spPr>
          <a:xfrm>
            <a:off x="1598967" y="5069962"/>
            <a:ext cx="115408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sz="1800" b="1" dirty="0">
                <a:latin typeface="+mj-lt"/>
              </a:rPr>
              <a:t>What, if anything, can I do to reduce my HAVS risk?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B58D08-64F1-4B10-8692-C7D834F58D9C}"/>
              </a:ext>
            </a:extLst>
          </p:cNvPr>
          <p:cNvSpPr/>
          <p:nvPr/>
        </p:nvSpPr>
        <p:spPr>
          <a:xfrm>
            <a:off x="1603974" y="4146632"/>
            <a:ext cx="96817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endParaRPr lang="en-GB" b="1" dirty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en-GB" b="1" dirty="0"/>
              <a:t>List the symptoms associated with HAVS?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0BFCF58-F138-4739-9C36-82574523832F}"/>
              </a:ext>
            </a:extLst>
          </p:cNvPr>
          <p:cNvSpPr/>
          <p:nvPr/>
        </p:nvSpPr>
        <p:spPr>
          <a:xfrm>
            <a:off x="1603974" y="3311414"/>
            <a:ext cx="96817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b="1" dirty="0">
                <a:latin typeface="Network Rail Sans" panose="02000000040000020004" pitchFamily="2" charset="0"/>
              </a:rPr>
              <a:t>A tool with a vibration emission of 3m/s² would be considered to have a vibration emission that is:  (circle the correct answer)</a:t>
            </a:r>
          </a:p>
          <a:p>
            <a:pPr>
              <a:tabLst>
                <a:tab pos="266700" algn="l"/>
              </a:tabLst>
            </a:pPr>
            <a:r>
              <a:rPr lang="en-GB" b="1" dirty="0">
                <a:latin typeface="Network Rail Sans" panose="02000000040000020004" pitchFamily="2" charset="0"/>
              </a:rPr>
              <a:t>     	Low Risk		 Medium Risk 	                    High Risk </a:t>
            </a:r>
          </a:p>
        </p:txBody>
      </p:sp>
    </p:spTree>
    <p:extLst>
      <p:ext uri="{BB962C8B-B14F-4D97-AF65-F5344CB8AC3E}">
        <p14:creationId xmlns:p14="http://schemas.microsoft.com/office/powerpoint/2010/main" val="125576226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6D28707-39C4-4FF9-BCB3-51FEF5321580}"/>
              </a:ext>
            </a:extLst>
          </p:cNvPr>
          <p:cNvSpPr/>
          <p:nvPr/>
        </p:nvSpPr>
        <p:spPr>
          <a:xfrm>
            <a:off x="1653364" y="399059"/>
            <a:ext cx="8728422" cy="1188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is HAVS?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D0D6BD-69E3-4FD5-B005-489244AAC745}"/>
              </a:ext>
            </a:extLst>
          </p:cNvPr>
          <p:cNvSpPr/>
          <p:nvPr/>
        </p:nvSpPr>
        <p:spPr>
          <a:xfrm>
            <a:off x="1653363" y="2176272"/>
            <a:ext cx="9367204" cy="40416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rgbClr val="002C50"/>
              </a:buClr>
              <a:buFont typeface="Arial" panose="020B0604020202020204" pitchFamily="34" charset="0"/>
              <a:buChar char="•"/>
            </a:pPr>
            <a:r>
              <a:rPr lang="en-US" sz="2400"/>
              <a:t>HAVS is </a:t>
            </a:r>
            <a:r>
              <a:rPr lang="en-US" sz="2400" b="1"/>
              <a:t>preventable</a:t>
            </a:r>
            <a:r>
              <a:rPr lang="en-US" sz="2400"/>
              <a:t>, but once diagnosed, </a:t>
            </a:r>
            <a:r>
              <a:rPr lang="en-US" sz="2400" b="1"/>
              <a:t>irreversible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rgbClr val="002C50"/>
              </a:buClr>
              <a:buFont typeface="Arial" panose="020B0604020202020204" pitchFamily="34" charset="0"/>
              <a:buChar char="•"/>
            </a:pPr>
            <a:endParaRPr lang="en-US" sz="2400" b="1"/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rgbClr val="002C50"/>
              </a:buClr>
              <a:buFont typeface="Arial" panose="020B0604020202020204" pitchFamily="34" charset="0"/>
              <a:buChar char="•"/>
            </a:pPr>
            <a:r>
              <a:rPr lang="en-US" sz="2400"/>
              <a:t>HAVS</a:t>
            </a:r>
            <a:r>
              <a:rPr lang="en-US" sz="2400" b="1"/>
              <a:t> </a:t>
            </a:r>
            <a:r>
              <a:rPr lang="en-US" sz="2400"/>
              <a:t>affects the </a:t>
            </a:r>
            <a:r>
              <a:rPr lang="en-US" sz="2400" b="1"/>
              <a:t>blood vessels,</a:t>
            </a:r>
            <a:r>
              <a:rPr lang="en-US" sz="2400"/>
              <a:t> </a:t>
            </a:r>
            <a:r>
              <a:rPr lang="en-US" sz="2400" b="1"/>
              <a:t>nerves, muscles and joints</a:t>
            </a:r>
            <a:r>
              <a:rPr lang="en-US" sz="2400"/>
              <a:t> of your hand, wrists and arm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rgbClr val="002C50"/>
              </a:buClr>
              <a:buFont typeface="Arial" panose="020B0604020202020204" pitchFamily="34" charset="0"/>
              <a:buChar char="•"/>
            </a:pPr>
            <a:endParaRPr lang="en-US" sz="2400"/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It’s caused by repeated use of hand held vibrating tools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/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Some people may be affected sooner than others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33B678-5170-4669-9871-298045CBD2A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9091182" y="6356350"/>
            <a:ext cx="192938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29EAAAC-928A-40C1-AC39-D34FD1799CA9}" type="slidenum">
              <a:rPr lang="en-US">
                <a:solidFill>
                  <a:schemeClr val="tx1">
                    <a:alpha val="80000"/>
                  </a:schemeClr>
                </a:solidFill>
                <a:latin typeface="+mn-lt"/>
                <a:cs typeface="+mn-cs"/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chemeClr val="tx1">
                  <a:alpha val="8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" name="Picture 4" descr="helth and wellbeing">
            <a:extLst>
              <a:ext uri="{FF2B5EF4-FFF2-40B4-BE49-F238E27FC236}">
                <a16:creationId xmlns:a16="http://schemas.microsoft.com/office/drawing/2014/main" id="{48BA1C2B-5525-4FA9-8FCB-E1EF4AF19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72" y="6069927"/>
            <a:ext cx="2031928" cy="712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376981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6D28707-39C4-4FF9-BCB3-51FEF5321580}"/>
              </a:ext>
            </a:extLst>
          </p:cNvPr>
          <p:cNvSpPr/>
          <p:nvPr/>
        </p:nvSpPr>
        <p:spPr>
          <a:xfrm>
            <a:off x="1653364" y="399059"/>
            <a:ext cx="8728422" cy="1188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Signs &amp; Symptoms of HAVS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33B678-5170-4669-9871-298045CBD2A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9091182" y="6356350"/>
            <a:ext cx="192938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29EAAAC-928A-40C1-AC39-D34FD1799CA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 descr="helth and wellbeing">
            <a:extLst>
              <a:ext uri="{FF2B5EF4-FFF2-40B4-BE49-F238E27FC236}">
                <a16:creationId xmlns:a16="http://schemas.microsoft.com/office/drawing/2014/main" id="{48BA1C2B-5525-4FA9-8FCB-E1EF4AF19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72" y="6069927"/>
            <a:ext cx="2031928" cy="712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DA7960-B1DF-4C77-83BE-61F6E37583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819" y="2001241"/>
            <a:ext cx="5057775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72504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6D28707-39C4-4FF9-BCB3-51FEF5321580}"/>
              </a:ext>
            </a:extLst>
          </p:cNvPr>
          <p:cNvSpPr/>
          <p:nvPr/>
        </p:nvSpPr>
        <p:spPr>
          <a:xfrm>
            <a:off x="1653364" y="289932"/>
            <a:ext cx="8728422" cy="1297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How to reduce your risk of HAVS?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33B678-5170-4669-9871-298045CBD2A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9091182" y="6356350"/>
            <a:ext cx="192938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29EAAAC-928A-40C1-AC39-D34FD1799CA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 descr="helth and wellbeing">
            <a:extLst>
              <a:ext uri="{FF2B5EF4-FFF2-40B4-BE49-F238E27FC236}">
                <a16:creationId xmlns:a16="http://schemas.microsoft.com/office/drawing/2014/main" id="{48BA1C2B-5525-4FA9-8FCB-E1EF4AF19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72" y="6069927"/>
            <a:ext cx="2031928" cy="712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A28FA-836A-4121-B747-6553CA2FE707}"/>
              </a:ext>
            </a:extLst>
          </p:cNvPr>
          <p:cNvSpPr txBox="1"/>
          <p:nvPr/>
        </p:nvSpPr>
        <p:spPr>
          <a:xfrm>
            <a:off x="1750600" y="2005172"/>
            <a:ext cx="840947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b="1" dirty="0"/>
              <a:t>When possible, use lower vibration tools </a:t>
            </a:r>
          </a:p>
          <a:p>
            <a:pPr marL="342900" indent="-342900">
              <a:buFont typeface="+mj-lt"/>
              <a:buAutoNum type="arabicPeriod"/>
            </a:pPr>
            <a:endParaRPr lang="en-GB" b="1" dirty="0"/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Always use the right tool for the job</a:t>
            </a:r>
          </a:p>
          <a:p>
            <a:pPr marL="342900" indent="-342900">
              <a:buFont typeface="+mj-lt"/>
              <a:buAutoNum type="arabicPeriod"/>
            </a:pPr>
            <a:endParaRPr lang="en-GB" b="1" dirty="0"/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Check that the tool is well maintained and service is in date.</a:t>
            </a:r>
          </a:p>
          <a:p>
            <a:pPr marL="342900" indent="-342900">
              <a:buFont typeface="+mj-lt"/>
              <a:buAutoNum type="arabicPeriod"/>
            </a:pPr>
            <a:endParaRPr lang="en-GB" b="1" dirty="0"/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When using the tool, avoid gripping or forcing the tool or workpiece more than you have to</a:t>
            </a:r>
          </a:p>
          <a:p>
            <a:pPr marL="342900" indent="-342900">
              <a:buFont typeface="+mj-lt"/>
              <a:buAutoNum type="arabicPeriod"/>
            </a:pPr>
            <a:endParaRPr lang="en-GB" b="1" dirty="0"/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Rotate task using vibrating tools.</a:t>
            </a:r>
          </a:p>
          <a:p>
            <a:pPr marL="342900" indent="-342900">
              <a:buFont typeface="+mj-lt"/>
              <a:buAutoNum type="arabicPeriod"/>
            </a:pPr>
            <a:endParaRPr lang="en-GB" b="1" dirty="0"/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Cut down or quit  smoking, due to its effect on your blood circulation</a:t>
            </a:r>
          </a:p>
          <a:p>
            <a:pPr marL="342900" indent="-342900">
              <a:buFont typeface="+mj-lt"/>
              <a:buAutoNum type="arabicPeriod"/>
            </a:pPr>
            <a:endParaRPr lang="en-GB" b="1" dirty="0"/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Depending on the weather, dress warmly, especially keeping hands warm and dry.</a:t>
            </a:r>
          </a:p>
        </p:txBody>
      </p:sp>
    </p:spTree>
    <p:extLst>
      <p:ext uri="{BB962C8B-B14F-4D97-AF65-F5344CB8AC3E}">
        <p14:creationId xmlns:p14="http://schemas.microsoft.com/office/powerpoint/2010/main" val="15314784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6D28707-39C4-4FF9-BCB3-51FEF5321580}"/>
              </a:ext>
            </a:extLst>
          </p:cNvPr>
          <p:cNvSpPr/>
          <p:nvPr/>
        </p:nvSpPr>
        <p:spPr>
          <a:xfrm>
            <a:off x="1653364" y="399059"/>
            <a:ext cx="8728422" cy="1188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Health Surveillance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33B678-5170-4669-9871-298045CBD2A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9091182" y="6356350"/>
            <a:ext cx="192938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29EAAAC-928A-40C1-AC39-D34FD1799CA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 descr="helth and wellbeing">
            <a:extLst>
              <a:ext uri="{FF2B5EF4-FFF2-40B4-BE49-F238E27FC236}">
                <a16:creationId xmlns:a16="http://schemas.microsoft.com/office/drawing/2014/main" id="{48BA1C2B-5525-4FA9-8FCB-E1EF4AF19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72" y="6069927"/>
            <a:ext cx="2031928" cy="712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291E29-D492-4BB7-B097-ADB93D0A7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736061"/>
              </p:ext>
            </p:extLst>
          </p:nvPr>
        </p:nvGraphicFramePr>
        <p:xfrm>
          <a:off x="2720407" y="1732532"/>
          <a:ext cx="5408613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6688">
                  <a:extLst>
                    <a:ext uri="{9D8B030D-6E8A-4147-A177-3AD203B41FA5}">
                      <a16:colId xmlns:a16="http://schemas.microsoft.com/office/drawing/2014/main" val="1960424495"/>
                    </a:ext>
                  </a:extLst>
                </a:gridCol>
                <a:gridCol w="3971925">
                  <a:extLst>
                    <a:ext uri="{9D8B030D-6E8A-4147-A177-3AD203B41FA5}">
                      <a16:colId xmlns:a16="http://schemas.microsoft.com/office/drawing/2014/main" val="580014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Network Rail Sans" panose="0200000004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Network Rail Sans" panose="02000000040000020004" pitchFamily="2" charset="0"/>
                        </a:rPr>
                        <a:t>Health Surveillance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602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Network Rail Sans"/>
                        </a:rPr>
                        <a:t>Drivers: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Network Rail Sans"/>
                        </a:rPr>
                        <a:t>Legislation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latin typeface="Network Rail Sans"/>
                        </a:rPr>
                        <a:t>Health and Safety at Work Act (1974)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Network Rail Sans"/>
                          <a:ea typeface="+mn-ea"/>
                          <a:cs typeface="+mn-cs"/>
                        </a:rPr>
                        <a:t>Control of Vibrations at Work Act (2005)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latin typeface="Network Rail Sans"/>
                        </a:rPr>
                        <a:t>Control of Noise at Work Act (2005)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latin typeface="Network Rail Sans"/>
                        </a:rPr>
                        <a:t>Control of Substances Hazardous to Health (COSHH)</a:t>
                      </a:r>
                    </a:p>
                    <a:p>
                      <a:endParaRPr lang="en-GB" sz="900" dirty="0">
                        <a:latin typeface="Network Rail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56973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0" lvl="0" algn="l" defTabSz="914400">
                        <a:buNone/>
                      </a:pPr>
                      <a:r>
                        <a:rPr lang="en-GB" sz="1000" b="1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Why?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Health Surveillance is a means to monitor whether controls to manage a hazard (e.g. noise) is working and to identify potential harm caused to the employees early.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047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1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Who need to attend?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Employees exposed to one or more of the 5x Occupational Hazards (HAVS, Noise, Respiratory, Skin and night work) whilst undertaking their normal work tasks.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557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1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Review frequency: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Legislations requires employees complete a Health Surveillance screening questionnaire </a:t>
                      </a:r>
                      <a:r>
                        <a:rPr lang="en-GB" sz="900" b="1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annually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92489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1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What is assessed?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Initial Screening questionnaires for HAVS, Noise, Respiratory, Skin and Night Worker</a:t>
                      </a:r>
                    </a:p>
                    <a:p>
                      <a:pPr marL="0" algn="l" defTabSz="914400" rtl="0" eaLnBrk="1" latinLnBrk="0" hangingPunct="1"/>
                      <a:endParaRPr lang="en-GB" sz="900" kern="1200" dirty="0">
                        <a:solidFill>
                          <a:schemeClr val="dk1"/>
                        </a:solidFill>
                        <a:latin typeface="Network Rail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78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1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When are appointments?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Night (22:00 to 01:00) appointments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Day (06:30 to 17:00) appointments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kern="1200" noProof="0" dirty="0"/>
                        <a:t>Early evening (17:00 to 22:00) appointments</a:t>
                      </a:r>
                      <a:endParaRPr lang="en-GB" sz="900" kern="1200" dirty="0">
                        <a:solidFill>
                          <a:schemeClr val="dk1"/>
                        </a:solidFill>
                        <a:latin typeface="Network Rail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258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1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How?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n-GB" sz="900" b="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Telephone Assessment (up to 1hour)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682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1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Clinician: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OH Technician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564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1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Outcome: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GB" sz="900" b="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Fit</a:t>
                      </a:r>
                    </a:p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GB" sz="900" b="0" kern="1200" dirty="0">
                          <a:solidFill>
                            <a:schemeClr val="dk1"/>
                          </a:solidFill>
                          <a:latin typeface="Network Rail Sans"/>
                          <a:ea typeface="+mn-ea"/>
                          <a:cs typeface="+mn-cs"/>
                        </a:rPr>
                        <a:t>Onward referral for one or more of the Occupational conditions screened.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335192"/>
                  </a:ext>
                </a:extLst>
              </a:tr>
            </a:tbl>
          </a:graphicData>
        </a:graphic>
      </p:graphicFrame>
      <p:sp>
        <p:nvSpPr>
          <p:cNvPr id="6" name="Cloud 5">
            <a:extLst>
              <a:ext uri="{FF2B5EF4-FFF2-40B4-BE49-F238E27FC236}">
                <a16:creationId xmlns:a16="http://schemas.microsoft.com/office/drawing/2014/main" id="{350743CB-1737-416A-AE22-125414B4A62C}"/>
              </a:ext>
            </a:extLst>
          </p:cNvPr>
          <p:cNvSpPr/>
          <p:nvPr/>
        </p:nvSpPr>
        <p:spPr>
          <a:xfrm rot="797111">
            <a:off x="8420680" y="2133157"/>
            <a:ext cx="1929384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Network Rail Sans" panose="02000000040000020004" pitchFamily="2" charset="0"/>
              </a:rPr>
              <a:t>Spotting the signs as early as possible, limits the damage.</a:t>
            </a:r>
          </a:p>
        </p:txBody>
      </p:sp>
      <p:sp>
        <p:nvSpPr>
          <p:cNvPr id="12" name="Cloud 11">
            <a:extLst>
              <a:ext uri="{FF2B5EF4-FFF2-40B4-BE49-F238E27FC236}">
                <a16:creationId xmlns:a16="http://schemas.microsoft.com/office/drawing/2014/main" id="{C5C56D51-E4C1-4011-B0D9-68534DD36749}"/>
              </a:ext>
            </a:extLst>
          </p:cNvPr>
          <p:cNvSpPr/>
          <p:nvPr/>
        </p:nvSpPr>
        <p:spPr>
          <a:xfrm rot="797111">
            <a:off x="8395144" y="4449755"/>
            <a:ext cx="1929384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Network Rail Sans" panose="02000000040000020004" pitchFamily="2" charset="0"/>
              </a:rPr>
              <a:t>Your LM is given advice on how best to support you at work.</a:t>
            </a:r>
          </a:p>
        </p:txBody>
      </p:sp>
    </p:spTree>
    <p:extLst>
      <p:ext uri="{BB962C8B-B14F-4D97-AF65-F5344CB8AC3E}">
        <p14:creationId xmlns:p14="http://schemas.microsoft.com/office/powerpoint/2010/main" val="180073103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8D8F15-23EF-4FAE-B611-34C7817EBC9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29EAAAC-928A-40C1-AC39-D34FD1799CA9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1E0E0B-88F6-4E43-A75A-86FD54BDB96F}"/>
              </a:ext>
            </a:extLst>
          </p:cNvPr>
          <p:cNvSpPr/>
          <p:nvPr/>
        </p:nvSpPr>
        <p:spPr>
          <a:xfrm>
            <a:off x="2704086" y="2145163"/>
            <a:ext cx="704938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Print off the below and give to employees:</a:t>
            </a:r>
          </a:p>
          <a:p>
            <a:pPr algn="ctr"/>
            <a:r>
              <a:rPr lang="en-GB" sz="1600" b="1" dirty="0">
                <a:solidFill>
                  <a:srgbClr val="002C50"/>
                </a:solidFill>
              </a:rPr>
              <a:t>https://safety.networkrail.co.uk/wp-content/uploads/2015/07/HAV-A-guide-for-employees-HSE.pdf</a:t>
            </a:r>
          </a:p>
        </p:txBody>
      </p:sp>
    </p:spTree>
    <p:extLst>
      <p:ext uri="{BB962C8B-B14F-4D97-AF65-F5344CB8AC3E}">
        <p14:creationId xmlns:p14="http://schemas.microsoft.com/office/powerpoint/2010/main" val="470716029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1_Office Theme">
  <a:themeElements>
    <a:clrScheme name="Network Rail">
      <a:dk1>
        <a:sysClr val="windowText" lastClr="000000"/>
      </a:dk1>
      <a:lt1>
        <a:sysClr val="window" lastClr="FFFFFF"/>
      </a:lt1>
      <a:dk2>
        <a:srgbClr val="005172"/>
      </a:dk2>
      <a:lt2>
        <a:srgbClr val="E7E6E6"/>
      </a:lt2>
      <a:accent1>
        <a:srgbClr val="005172"/>
      </a:accent1>
      <a:accent2>
        <a:srgbClr val="F07E23"/>
      </a:accent2>
      <a:accent3>
        <a:srgbClr val="C3D3E1"/>
      </a:accent3>
      <a:accent4>
        <a:srgbClr val="003C55"/>
      </a:accent4>
      <a:accent5>
        <a:srgbClr val="11BAFF"/>
      </a:accent5>
      <a:accent6>
        <a:srgbClr val="456B8C"/>
      </a:accent6>
      <a:hlink>
        <a:srgbClr val="F07E23"/>
      </a:hlink>
      <a:folHlink>
        <a:srgbClr val="00283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NR_Document" ma:contentTypeID="0x010100C80DC1AFC6B415499BCAD480965C21F700C1F8467CE4C24A438AB71C5BC5EF64A0" ma:contentTypeVersion="8" ma:contentTypeDescription="" ma:contentTypeScope="" ma:versionID="2b00b2fcf60f28523e406787a7185b82">
  <xsd:schema xmlns:xsd="http://www.w3.org/2001/XMLSchema" xmlns:xs="http://www.w3.org/2001/XMLSchema" xmlns:p="http://schemas.microsoft.com/office/2006/metadata/properties" xmlns:ns1="http://schemas.microsoft.com/sharepoint/v3" xmlns:ns2="af32717b-85d4-46b0-82d8-410bc3119485" xmlns:ns3="http://schemas.microsoft.com/sharepoint/v3/fields" targetNamespace="http://schemas.microsoft.com/office/2006/metadata/properties" ma:root="true" ma:fieldsID="83fb6c1f50d02e29ad77f1b73f8983a1" ns1:_="" ns2:_="" ns3:_="">
    <xsd:import namespace="http://schemas.microsoft.com/sharepoint/v3"/>
    <xsd:import namespace="af32717b-85d4-46b0-82d8-410bc3119485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NRHubKeywords" minOccurs="0"/>
                <xsd:element ref="ns2:NRDocumentStatus"/>
                <xsd:element ref="ns2:NRSecurityClassification"/>
                <xsd:element ref="ns2:NRContentOwner" minOccurs="0"/>
                <xsd:element ref="ns2:NRInformationCategory" minOccurs="0"/>
                <xsd:element ref="ns2:NRRetentionDispositionCode" minOccurs="0"/>
                <xsd:element ref="ns2:NRBusinessCriticalRecord" minOccurs="0"/>
                <xsd:element ref="ns2:NRDocumentType" minOccurs="0"/>
                <xsd:element ref="ns1:Language" minOccurs="0"/>
                <xsd:element ref="ns2:mycContentScope" minOccurs="0"/>
                <xsd:element ref="ns2:p2d6c33523f3449fb1984d7b42444c9c" minOccurs="0"/>
                <xsd:element ref="ns2:cf47219a20fe435aba50ecfd04fe3b7e" minOccurs="0"/>
                <xsd:element ref="ns2:f422167ae7264243974f8920078abe1d" minOccurs="0"/>
                <xsd:element ref="ns3:_Publisher" minOccurs="0"/>
                <xsd:element ref="ns3:_Relation" minOccurs="0"/>
                <xsd:element ref="ns1:Office" minOccurs="0"/>
                <xsd:element ref="ns2:TaxCatchAllLabel" minOccurs="0"/>
                <xsd:element ref="ns3:_Source" minOccurs="0"/>
                <xsd:element ref="ns2:TaxCatchAll" minOccurs="0"/>
                <xsd:element ref="ns2:NRUseremail" minOccurs="0"/>
                <xsd:element ref="ns3:_Coverage" minOccurs="0"/>
                <xsd:element ref="ns2:NRNRUserID" minOccurs="0"/>
                <xsd:element ref="ns2:NRBusiness" minOccurs="0"/>
                <xsd:element ref="ns2:NRNRRightsManagement" minOccurs="0"/>
                <xsd:element ref="ns2:NRCountry" minOccurs="0"/>
                <xsd:element ref="ns2:h5eb5d5c6c9547b087c0ee025c246e3a" minOccurs="0"/>
                <xsd:element ref="ns2:o6edc15fa1884fecbe3cdfb21b8ca5fb" minOccurs="0"/>
                <xsd:element ref="ns2:p81f17b4469a4ddaa52a89ed62fe819f" minOccurs="0"/>
                <xsd:element ref="ns2:o5d8c4252a1e4ec19911930124ec8ceb" minOccurs="0"/>
                <xsd:element ref="ns2:h283379e795c4d2b9b990e6a479ae2e3" minOccurs="0"/>
                <xsd:element ref="ns2:d43c6e69a7ac4d268bd50180155d4db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2" nillable="true" ma:displayName="Language" ma:default="English" ma:internalName="Language" ma:readOnly="false">
      <xsd:simpleType>
        <xsd:union memberTypes="dms:Text">
          <xsd:simpleType>
            <xsd:restriction base="dms:Choice">
              <xsd:enumeration value="Arabic (Saudi Arabia)"/>
              <xsd:enumeration value="Bulgarian (Bulgaria)"/>
              <xsd:enumeration value="Chinese (Hong Kong S.A.R.)"/>
              <xsd:enumeration value="Chinese (China)"/>
              <xsd:enumeration value="Chinese (Taiwan)"/>
              <xsd:enumeration value="Croatian (Croatia)"/>
              <xsd:enumeration value="Czech (Czech Republic)"/>
              <xsd:enumeration value="Danish (Denmark)"/>
              <xsd:enumeration value="Dutch (Netherlands)"/>
              <xsd:enumeration value="English"/>
              <xsd:enumeration value="Estonian (Estonia)"/>
              <xsd:enumeration value="Finnish (Finland)"/>
              <xsd:enumeration value="French (France)"/>
              <xsd:enumeration value="German (Germany)"/>
              <xsd:enumeration value="Greek (Greece)"/>
              <xsd:enumeration value="Hebrew (Israel)"/>
              <xsd:enumeration value="Hindi (India)"/>
              <xsd:enumeration value="Hungarian (Hungary)"/>
              <xsd:enumeration value="Indonesian (Indonesia)"/>
              <xsd:enumeration value="Italian (Italy)"/>
              <xsd:enumeration value="Japanese (Japan)"/>
              <xsd:enumeration value="Korean (Korea)"/>
              <xsd:enumeration value="Latvian (Latvia)"/>
              <xsd:enumeration value="Lithuanian (Lithuania)"/>
              <xsd:enumeration value="Malay (Malaysia)"/>
              <xsd:enumeration value="Norwegian (Bokmal) (Norway)"/>
              <xsd:enumeration value="Polish (Poland)"/>
              <xsd:enumeration value="Portuguese (Brazil)"/>
              <xsd:enumeration value="Portuguese (Portugal)"/>
              <xsd:enumeration value="Romanian (Romania)"/>
              <xsd:enumeration value="Russian (Russia)"/>
              <xsd:enumeration value="Serbian (Latin) (Serbia)"/>
              <xsd:enumeration value="Slovak (Slovakia)"/>
              <xsd:enumeration value="Slovenian (Slovenia)"/>
              <xsd:enumeration value="Spanish (Spain)"/>
              <xsd:enumeration value="Swedish (Sweden)"/>
              <xsd:enumeration value="Thai (Thailand)"/>
              <xsd:enumeration value="Turkish (Turkey)"/>
              <xsd:enumeration value="Ukrainian (Ukraine)"/>
              <xsd:enumeration value="Urdu (Islamic Republic of Pakistan)"/>
              <xsd:enumeration value="Vietnamese (Vietnam)"/>
            </xsd:restriction>
          </xsd:simpleType>
        </xsd:union>
      </xsd:simpleType>
    </xsd:element>
    <xsd:element name="Office" ma:index="28" nillable="true" ma:displayName="Office" ma:hidden="true" ma:internalName="Office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32717b-85d4-46b0-82d8-410bc3119485" elementFormDefault="qualified">
    <xsd:import namespace="http://schemas.microsoft.com/office/2006/documentManagement/types"/>
    <xsd:import namespace="http://schemas.microsoft.com/office/infopath/2007/PartnerControls"/>
    <xsd:element name="NRHubKeywords" ma:index="1" nillable="true" ma:displayName="Hub Keywords" ma:internalName="NRHubKeywords">
      <xsd:simpleType>
        <xsd:restriction base="dms:Note">
          <xsd:maxLength value="255"/>
        </xsd:restriction>
      </xsd:simpleType>
    </xsd:element>
    <xsd:element name="NRDocumentStatus" ma:index="2" ma:displayName="Document Status" ma:default="Draft" ma:description="Please confirm the NR life cycle status of the document (NR/L3/INF/02221 Document Creation and Approval)." ma:format="Dropdown" ma:internalName="NRDocumentStatus" ma:readOnly="false">
      <xsd:simpleType>
        <xsd:restriction base="dms:Choice">
          <xsd:enumeration value="Draft"/>
          <xsd:enumeration value="For Review"/>
          <xsd:enumeration value="Reviewed"/>
          <xsd:enumeration value="Accepted"/>
          <xsd:enumeration value="Approved"/>
          <xsd:enumeration value="Assured"/>
          <xsd:enumeration value="Rejected"/>
          <xsd:enumeration value="authorized"/>
          <xsd:enumeration value="Superseded"/>
          <xsd:enumeration value="Archive"/>
        </xsd:restriction>
      </xsd:simpleType>
    </xsd:element>
    <xsd:element name="NRSecurityClassification" ma:index="3" ma:displayName="Security Classification" ma:default="Internal" ma:description="Please confirm the Security Classification of the content (NR/L2/INF/02223 Information Security Classification)." ma:format="Dropdown" ma:internalName="NRSecurityClassification" ma:readOnly="false">
      <xsd:simpleType>
        <xsd:restriction base="dms:Choice">
          <xsd:enumeration value="Public"/>
          <xsd:enumeration value="Internal"/>
          <xsd:enumeration value="Confidential"/>
          <xsd:enumeration value="Secret"/>
        </xsd:restriction>
      </xsd:simpleType>
    </xsd:element>
    <xsd:element name="NRContentOwner" ma:index="4" nillable="true" ma:displayName="Content Owner" ma:default="Site Collection Administrator" ma:description="The person responsible for the quality and maintenance of site content and compliance with information policies within the site." ma:internalName="NRContentOwner" ma:readOnly="false">
      <xsd:simpleType>
        <xsd:restriction base="dms:Text"/>
      </xsd:simpleType>
    </xsd:element>
    <xsd:element name="NRInformationCategory" ma:index="5" nillable="true" ma:displayName="Information Category" ma:description="Please confirm the Information category(s) of the content  (NR Information Model)" ma:format="Dropdown" ma:internalName="NRInformationCategory" ma:readOnly="false">
      <xsd:simpleType>
        <xsd:restriction base="dms:Choice">
          <xsd:enumeration value="Asset"/>
          <xsd:enumeration value="Corporate"/>
          <xsd:enumeration value="Finance"/>
          <xsd:enumeration value="Event"/>
          <xsd:enumeration value="Safety and sustainability"/>
          <xsd:enumeration value="Location"/>
          <xsd:enumeration value="Network"/>
          <xsd:enumeration value="Party"/>
          <xsd:enumeration value="Supply"/>
          <xsd:enumeration value="Train"/>
        </xsd:restriction>
      </xsd:simpleType>
    </xsd:element>
    <xsd:element name="NRRetentionDispositionCode" ma:index="8" nillable="true" ma:displayName="Retention Disposition Code" ma:default="07-Y-C" ma:description="Please confirm the retention rules that apply to the document.  (NR/L3/INF/02226 Corporate Records Retention Schedule)" ma:internalName="NRRetentionDispositionCode" ma:readOnly="false">
      <xsd:simpleType>
        <xsd:restriction base="dms:Text"/>
      </xsd:simpleType>
    </xsd:element>
    <xsd:element name="NRBusinessCriticalRecord" ma:index="9" nillable="true" ma:displayName="Business Critical Record" ma:default="No" ma:description="Please identify if a document is a business critical record (records without which an organisation could not continue to operate)." ma:format="Dropdown" ma:internalName="NRBusinessCriticalRecord" ma:readOnly="false">
      <xsd:simpleType>
        <xsd:restriction base="dms:Choice">
          <xsd:enumeration value="Yes"/>
          <xsd:enumeration value="No"/>
        </xsd:restriction>
      </xsd:simpleType>
    </xsd:element>
    <xsd:element name="NRDocumentType" ma:index="11" nillable="true" ma:displayName="Document Type" ma:description="The type of the document based on the related business activity." ma:format="Dropdown" ma:internalName="NRDocumentType" ma:readOnly="false">
      <xsd:simpleType>
        <xsd:restriction base="dms:Choice">
          <xsd:enumeration value="None"/>
          <xsd:enumeration value="Communication"/>
          <xsd:enumeration value="Consents"/>
          <xsd:enumeration value="Contract"/>
          <xsd:enumeration value="Data Sheet"/>
          <xsd:enumeration value="Guideline"/>
          <xsd:enumeration value="Instructions"/>
          <xsd:enumeration value="Plan"/>
          <xsd:enumeration value="Policy"/>
          <xsd:enumeration value="Presentation"/>
          <xsd:enumeration value="Report"/>
          <xsd:enumeration value="Request"/>
          <xsd:enumeration value="Specification"/>
          <xsd:enumeration value="Standard"/>
          <xsd:enumeration value="Template"/>
          <xsd:enumeration value="Terms of Reference"/>
          <xsd:enumeration value="Transmittal"/>
          <xsd:enumeration value="Work order"/>
        </xsd:restriction>
      </xsd:simpleType>
    </xsd:element>
    <xsd:element name="mycContentScope" ma:index="16" nillable="true" ma:displayName="Content Scope" ma:default="Region" ma:format="Dropdown" ma:internalName="mycContentScope">
      <xsd:simpleType>
        <xsd:restriction base="dms:Choice">
          <xsd:enumeration value="National"/>
          <xsd:enumeration value="Region"/>
          <xsd:enumeration value="Route"/>
          <xsd:enumeration value="Business Area"/>
          <xsd:enumeration value="Function Group"/>
        </xsd:restriction>
      </xsd:simpleType>
    </xsd:element>
    <xsd:element name="p2d6c33523f3449fb1984d7b42444c9c" ma:index="21" nillable="true" ma:taxonomy="true" ma:internalName="p2d6c33523f3449fb1984d7b42444c9c" ma:taxonomyFieldName="mycRoute" ma:displayName="Route" ma:default="6;#Southern|12a2be18-4019-413f-823a-a47acec2182a" ma:fieldId="{92d6c335-23f3-449f-b198-4d7b42444c9c}" ma:taxonomyMulti="true" ma:sspId="8e89bcca-d77b-429e-a31c-3f7c234e7016" ma:termSetId="3bfec0de-9141-40d1-8d88-91a49a2ebb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f47219a20fe435aba50ecfd04fe3b7e" ma:index="22" nillable="true" ma:taxonomy="true" ma:internalName="cf47219a20fe435aba50ecfd04fe3b7e" ma:taxonomyFieldName="mycBusinessArea" ma:displayName="Business Area" ma:default="" ma:fieldId="{cf47219a-20fe-435a-ba50-ecfd04fe3b7e}" ma:taxonomyMulti="true" ma:sspId="8e89bcca-d77b-429e-a31c-3f7c234e7016" ma:termSetId="ba22afab-b49f-416c-8b9b-925f22bf499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422167ae7264243974f8920078abe1d" ma:index="23" nillable="true" ma:taxonomy="true" ma:internalName="f422167ae7264243974f8920078abe1d" ma:taxonomyFieldName="mycFunctionGroup" ma:displayName="Function Group" ma:default="" ma:fieldId="{f422167a-e726-4243-974f-8920078abe1d}" ma:sspId="8e89bcca-d77b-429e-a31c-3f7c234e7016" ma:termSetId="ba22afab-b49f-416c-8b9b-925f22bf499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9" nillable="true" ma:displayName="Taxonomy Catch All Column1" ma:hidden="true" ma:list="{92d2a208-de98-4f9f-9393-67a461f0ea25}" ma:internalName="TaxCatchAllLabel" ma:readOnly="true" ma:showField="CatchAllDataLabel" ma:web="f658a275-f0be-4020-aee7-28aa4e3902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31" nillable="true" ma:displayName="Taxonomy Catch All Column" ma:hidden="true" ma:list="{92d2a208-de98-4f9f-9393-67a461f0ea25}" ma:internalName="TaxCatchAll" ma:showField="CatchAllData" ma:web="f658a275-f0be-4020-aee7-28aa4e3902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RUseremail" ma:index="32" nillable="true" ma:displayName="User email" ma:default="Deliberately Blank" ma:description="Refers to content creator.  System generated." ma:hidden="true" ma:internalName="NRUseremail" ma:readOnly="false">
      <xsd:simpleType>
        <xsd:restriction base="dms:Text">
          <xsd:maxLength value="255"/>
        </xsd:restriction>
      </xsd:simpleType>
    </xsd:element>
    <xsd:element name="NRNRUserID" ma:index="36" nillable="true" ma:displayName="NR User ID" ma:default="Deliberately Blank" ma:description="Refers to content creator.  System generated." ma:hidden="true" ma:internalName="NRNRUserID" ma:readOnly="false">
      <xsd:simpleType>
        <xsd:restriction base="dms:Text"/>
      </xsd:simpleType>
    </xsd:element>
    <xsd:element name="NRBusiness" ma:index="37" nillable="true" ma:displayName="Business" ma:default="Deliberately Blank" ma:description="Refers to content creator.  System generated." ma:hidden="true" ma:internalName="NRBusiness" ma:readOnly="false">
      <xsd:simpleType>
        <xsd:restriction base="dms:Text"/>
      </xsd:simpleType>
    </xsd:element>
    <xsd:element name="NRNRRightsManagement" ma:index="38" nillable="true" ma:displayName="NR Rights Management" ma:default="Not Applicable" ma:description="Select URL if this content is to be published externally outside NR (References the Open Government Resource licence (OGL) for licencing re-use of information and data.)" ma:format="Dropdown" ma:hidden="true" ma:internalName="NRNRRightsManagement" ma:readOnly="false">
      <xsd:simpleType>
        <xsd:restriction base="dms:Choice">
          <xsd:enumeration value="Not Applicable"/>
          <xsd:enumeration value="http://www.nationalarchives.gov.uk/doc/open-government-licence/version/3/"/>
        </xsd:restriction>
      </xsd:simpleType>
    </xsd:element>
    <xsd:element name="NRCountry" ma:index="39" nillable="true" ma:displayName="Country" ma:default="Deliberately Blank" ma:description="Refers to content creator.  System generated." ma:hidden="true" ma:internalName="NRCountry" ma:readOnly="false">
      <xsd:simpleType>
        <xsd:restriction base="dms:Text"/>
      </xsd:simpleType>
    </xsd:element>
    <xsd:element name="h5eb5d5c6c9547b087c0ee025c246e3a" ma:index="40" nillable="true" ma:taxonomy="true" ma:internalName="h5eb5d5c6c9547b087c0ee025c246e3a" ma:taxonomyFieldName="NRBusinessActivity" ma:displayName="Business Activity" ma:readOnly="false" ma:fieldId="{15eb5d5c-6c95-47b0-87c0-ee025c246e3a}" ma:sspId="8e89bcca-d77b-429e-a31c-3f7c234e7016" ma:termSetId="05607595-cb69-4688-9df0-6d2c0431f93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6edc15fa1884fecbe3cdfb21b8ca5fb" ma:index="41" nillable="true" ma:taxonomy="true" ma:internalName="o6edc15fa1884fecbe3cdfb21b8ca5fb" ma:taxonomyFieldName="NRNRResourceType" ma:displayName="NR Resource Type" ma:readOnly="false" ma:default="22;#Text|a71b464c-901d-4adc-89fe-e5cc9520888c" ma:fieldId="{86edc15f-a188-4fec-be3c-dfb21b8ca5fb}" ma:sspId="8e89bcca-d77b-429e-a31c-3f7c234e7016" ma:termSetId="f7d91d10-40c8-4f03-8852-0c36c292100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81f17b4469a4ddaa52a89ed62fe819f" ma:index="43" nillable="true" ma:taxonomy="true" ma:internalName="p81f17b4469a4ddaa52a89ed62fe819f" ma:taxonomyFieldName="NRBusinessFunction" ma:displayName="Business Function" ma:readOnly="false" ma:fieldId="{981f17b4-469a-4dda-a52a-89ed62fe819f}" ma:sspId="8e89bcca-d77b-429e-a31c-3f7c234e7016" ma:termSetId="cf769fe0-62af-4f82-a4a1-6b14ca839d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5d8c4252a1e4ec19911930124ec8ceb" ma:index="44" nillable="true" ma:taxonomy="true" ma:internalName="o5d8c4252a1e4ec19911930124ec8ceb" ma:taxonomyFieldName="Government_x0020_Security_x0020_Classification" ma:displayName="Government Security Classification" ma:readOnly="false" ma:fieldId="{85d8c425-2a1e-4ec1-9911-930124ec8ceb}" ma:sspId="8e89bcca-d77b-429e-a31c-3f7c234e7016" ma:termSetId="dcccafc6-84a5-434a-8048-749ee8eeb98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283379e795c4d2b9b990e6a479ae2e3" ma:index="47" nillable="true" ma:taxonomy="true" ma:internalName="h283379e795c4d2b9b990e6a479ae2e3" ma:taxonomyFieldName="NRDocumentCategory" ma:displayName="Document Category" ma:default="1;#Document|e4541d84-2b9b-49da-ab5c-011974223032" ma:fieldId="{1283379e-795c-4d2b-9b99-0e6a479ae2e3}" ma:sspId="8e89bcca-d77b-429e-a31c-3f7c234e7016" ma:termSetId="d863082f-d6ae-4cdd-8c2e-02879ccdab1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43c6e69a7ac4d268bd50180155d4dbd" ma:index="48" nillable="true" ma:taxonomy="true" ma:internalName="d43c6e69a7ac4d268bd50180155d4dbd" ma:taxonomyFieldName="mycRegion" ma:displayName="Region" ma:default="6;#Southern|12a2be18-4019-413f-823a-a47acec2182a" ma:fieldId="{d43c6e69-a7ac-4d26-8bd5-0180155d4dbd}" ma:sspId="8e89bcca-d77b-429e-a31c-3f7c234e7016" ma:termSetId="3bfec0de-9141-40d1-8d88-91a49a2ebb4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25" nillable="true" ma:displayName="Publisher" ma:description="The person, organization or service that published this resource" ma:hidden="true" ma:internalName="_Publisher" ma:readOnly="false">
      <xsd:simpleType>
        <xsd:restriction base="dms:Text"/>
      </xsd:simpleType>
    </xsd:element>
    <xsd:element name="_Relation" ma:index="26" nillable="true" ma:displayName="Relation" ma:description="References to related resources" ma:hidden="true" ma:internalName="_Relation" ma:readOnly="false">
      <xsd:simpleType>
        <xsd:restriction base="dms:Note"/>
      </xsd:simpleType>
    </xsd:element>
    <xsd:element name="_Source" ma:index="30" nillable="true" ma:displayName="Source" ma:description="References to resources from which this resource was derived" ma:hidden="true" ma:internalName="_Source" ma:readOnly="false">
      <xsd:simpleType>
        <xsd:restriction base="dms:Note"/>
      </xsd:simpleType>
    </xsd:element>
    <xsd:element name="_Coverage" ma:index="34" nillable="true" ma:displayName="Coverage" ma:description="The extent or scope" ma:hidden="true" ma:internalName="_Coverage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3" ma:displayName="Content Type"/>
        <xsd:element ref="dc:title" minOccurs="0" maxOccurs="1" ma:index="14" ma:displayName="Title"/>
        <xsd:element ref="dc:subject" minOccurs="0" maxOccurs="1"/>
        <xsd:element ref="dc:description" minOccurs="0" maxOccurs="1"/>
        <xsd:element name="keywords" minOccurs="0" maxOccurs="1" type="xsd:string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8e89bcca-d77b-429e-a31c-3f7c234e7016" ContentTypeId="0x010100C80DC1AFC6B415499BCAD480965C21F7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</Language>
    <_Source xmlns="http://schemas.microsoft.com/sharepoint/v3/fields" xsi:nil="true"/>
    <h283379e795c4d2b9b990e6a479ae2e3 xmlns="af32717b-85d4-46b0-82d8-410bc3119485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Document</TermName>
          <TermId xmlns="http://schemas.microsoft.com/office/infopath/2007/PartnerControls">e4541d84-2b9b-49da-ab5c-011974223032</TermId>
        </TermInfo>
      </Terms>
    </h283379e795c4d2b9b990e6a479ae2e3>
    <NRContentOwner xmlns="af32717b-85d4-46b0-82d8-410bc3119485">Site Collection Administrator</NRContentOwner>
    <NRHubKeywords xmlns="af32717b-85d4-46b0-82d8-410bc3119485" xsi:nil="true"/>
    <_Publisher xmlns="http://schemas.microsoft.com/sharepoint/v3/fields" xsi:nil="true"/>
    <NRNRUserID xmlns="af32717b-85d4-46b0-82d8-410bc3119485">Deliberately Blank</NRNRUserID>
    <h5eb5d5c6c9547b087c0ee025c246e3a xmlns="af32717b-85d4-46b0-82d8-410bc3119485">
      <Terms xmlns="http://schemas.microsoft.com/office/infopath/2007/PartnerControls"/>
    </h5eb5d5c6c9547b087c0ee025c246e3a>
    <p81f17b4469a4ddaa52a89ed62fe819f xmlns="af32717b-85d4-46b0-82d8-410bc3119485">
      <Terms xmlns="http://schemas.microsoft.com/office/infopath/2007/PartnerControls"/>
    </p81f17b4469a4ddaa52a89ed62fe819f>
    <mycContentScope xmlns="af32717b-85d4-46b0-82d8-410bc3119485">Region</mycContentScope>
    <NRNRRightsManagement xmlns="af32717b-85d4-46b0-82d8-410bc3119485">Not Applicable</NRNRRightsManagement>
    <f422167ae7264243974f8920078abe1d xmlns="af32717b-85d4-46b0-82d8-410bc3119485">
      <Terms xmlns="http://schemas.microsoft.com/office/infopath/2007/PartnerControls"/>
    </f422167ae7264243974f8920078abe1d>
    <_Relation xmlns="http://schemas.microsoft.com/sharepoint/v3/fields" xsi:nil="true"/>
    <NRCountry xmlns="af32717b-85d4-46b0-82d8-410bc3119485">Deliberately Blank</NRCountry>
    <o6edc15fa1884fecbe3cdfb21b8ca5fb xmlns="af32717b-85d4-46b0-82d8-410bc3119485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Text</TermName>
          <TermId xmlns="http://schemas.microsoft.com/office/infopath/2007/PartnerControls">a71b464c-901d-4adc-89fe-e5cc9520888c</TermId>
        </TermInfo>
      </Terms>
    </o6edc15fa1884fecbe3cdfb21b8ca5fb>
    <p2d6c33523f3449fb1984d7b42444c9c xmlns="af32717b-85d4-46b0-82d8-410bc311948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Southern</TermName>
          <TermId xmlns="http://schemas.microsoft.com/office/infopath/2007/PartnerControls">12a2be18-4019-413f-823a-a47acec2182a</TermId>
        </TermInfo>
      </Terms>
    </p2d6c33523f3449fb1984d7b42444c9c>
    <NRSecurityClassification xmlns="af32717b-85d4-46b0-82d8-410bc3119485">Internal</NRSecurityClassification>
    <NRInformationCategory xmlns="af32717b-85d4-46b0-82d8-410bc3119485" xsi:nil="true"/>
    <NRBusinessCriticalRecord xmlns="af32717b-85d4-46b0-82d8-410bc3119485">No</NRBusinessCriticalRecord>
    <Office xmlns="http://schemas.microsoft.com/sharepoint/v3" xsi:nil="true"/>
    <TaxCatchAll xmlns="af32717b-85d4-46b0-82d8-410bc3119485">
      <Value>6</Value>
      <Value>22</Value>
      <Value>1</Value>
    </TaxCatchAll>
    <d43c6e69a7ac4d268bd50180155d4dbd xmlns="af32717b-85d4-46b0-82d8-410bc311948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Southern</TermName>
          <TermId xmlns="http://schemas.microsoft.com/office/infopath/2007/PartnerControls">12a2be18-4019-413f-823a-a47acec2182a</TermId>
        </TermInfo>
      </Terms>
    </d43c6e69a7ac4d268bd50180155d4dbd>
    <o5d8c4252a1e4ec19911930124ec8ceb xmlns="af32717b-85d4-46b0-82d8-410bc3119485">
      <Terms xmlns="http://schemas.microsoft.com/office/infopath/2007/PartnerControls"/>
    </o5d8c4252a1e4ec19911930124ec8ceb>
    <_Coverage xmlns="http://schemas.microsoft.com/sharepoint/v3/fields" xsi:nil="true"/>
    <NRRetentionDispositionCode xmlns="af32717b-85d4-46b0-82d8-410bc3119485">07-Y-C</NRRetentionDispositionCode>
    <cf47219a20fe435aba50ecfd04fe3b7e xmlns="af32717b-85d4-46b0-82d8-410bc3119485">
      <Terms xmlns="http://schemas.microsoft.com/office/infopath/2007/PartnerControls"/>
    </cf47219a20fe435aba50ecfd04fe3b7e>
    <NRDocumentType xmlns="af32717b-85d4-46b0-82d8-410bc3119485" xsi:nil="true"/>
    <NRDocumentStatus xmlns="af32717b-85d4-46b0-82d8-410bc3119485">Draft</NRDocumentStatus>
    <NRUseremail xmlns="af32717b-85d4-46b0-82d8-410bc3119485">Deliberately Blank</NRUseremail>
    <NRBusiness xmlns="af32717b-85d4-46b0-82d8-410bc3119485">Deliberately Blank</NRBusiness>
  </documentManagement>
</p:properties>
</file>

<file path=customXml/itemProps1.xml><?xml version="1.0" encoding="utf-8"?>
<ds:datastoreItem xmlns:ds="http://schemas.openxmlformats.org/officeDocument/2006/customXml" ds:itemID="{F214DD79-50F3-4FB5-9A2D-621EECF4C591}"/>
</file>

<file path=customXml/itemProps2.xml><?xml version="1.0" encoding="utf-8"?>
<ds:datastoreItem xmlns:ds="http://schemas.openxmlformats.org/officeDocument/2006/customXml" ds:itemID="{23D7779E-2840-49B3-B513-2773893A45E1}"/>
</file>

<file path=customXml/itemProps3.xml><?xml version="1.0" encoding="utf-8"?>
<ds:datastoreItem xmlns:ds="http://schemas.openxmlformats.org/officeDocument/2006/customXml" ds:itemID="{DBC6F46D-176B-4342-8D56-945B1D1C0CF6}"/>
</file>

<file path=customXml/itemProps4.xml><?xml version="1.0" encoding="utf-8"?>
<ds:datastoreItem xmlns:ds="http://schemas.openxmlformats.org/officeDocument/2006/customXml" ds:itemID="{B50B7F1D-9582-4189-9724-4D8E4CFA4282}"/>
</file>

<file path=docProps/app.xml><?xml version="1.0" encoding="utf-8"?>
<Properties xmlns="http://schemas.openxmlformats.org/officeDocument/2006/extended-properties" xmlns:vt="http://schemas.openxmlformats.org/officeDocument/2006/docPropsVTypes">
  <TotalTime>6821</TotalTime>
  <Words>500</Words>
  <Application>Microsoft Office PowerPoint</Application>
  <PresentationFormat>Widescreen</PresentationFormat>
  <Paragraphs>88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Interpublic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Shergill, Karanvir (BRM-MEW)</dc:creator>
  <cp:lastModifiedBy>Grazia Elsehimy</cp:lastModifiedBy>
  <cp:revision>132</cp:revision>
  <dcterms:created xsi:type="dcterms:W3CDTF">2018-04-19T11:16:21Z</dcterms:created>
  <dcterms:modified xsi:type="dcterms:W3CDTF">2022-04-05T09:30:32Z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577031b-11bc-4db9-b655-7d79027ad570_Enabled">
    <vt:lpwstr>true</vt:lpwstr>
  </property>
  <property fmtid="{D5CDD505-2E9C-101B-9397-08002B2CF9AE}" pid="3" name="MSIP_Label_8577031b-11bc-4db9-b655-7d79027ad570_SetDate">
    <vt:lpwstr>2022-02-28T16:10:55Z</vt:lpwstr>
  </property>
  <property fmtid="{D5CDD505-2E9C-101B-9397-08002B2CF9AE}" pid="4" name="MSIP_Label_8577031b-11bc-4db9-b655-7d79027ad570_Method">
    <vt:lpwstr>Standard</vt:lpwstr>
  </property>
  <property fmtid="{D5CDD505-2E9C-101B-9397-08002B2CF9AE}" pid="5" name="MSIP_Label_8577031b-11bc-4db9-b655-7d79027ad570_Name">
    <vt:lpwstr>8577031b-11bc-4db9-b655-7d79027ad570</vt:lpwstr>
  </property>
  <property fmtid="{D5CDD505-2E9C-101B-9397-08002B2CF9AE}" pid="6" name="MSIP_Label_8577031b-11bc-4db9-b655-7d79027ad570_SiteId">
    <vt:lpwstr>c22cc3e1-5d7f-4f4d-be03-d5a158cc9409</vt:lpwstr>
  </property>
  <property fmtid="{D5CDD505-2E9C-101B-9397-08002B2CF9AE}" pid="7" name="MSIP_Label_8577031b-11bc-4db9-b655-7d79027ad570_ActionId">
    <vt:lpwstr>7d040120-1888-4e97-98e7-6ce33e002b7a</vt:lpwstr>
  </property>
  <property fmtid="{D5CDD505-2E9C-101B-9397-08002B2CF9AE}" pid="8" name="MSIP_Label_8577031b-11bc-4db9-b655-7d79027ad570_ContentBits">
    <vt:lpwstr>1</vt:lpwstr>
  </property>
  <property fmtid="{D5CDD505-2E9C-101B-9397-08002B2CF9AE}" pid="9" name="ContentTypeId">
    <vt:lpwstr>0x010100C80DC1AFC6B415499BCAD480965C21F700C1F8467CE4C24A438AB71C5BC5EF64A0</vt:lpwstr>
  </property>
</Properties>
</file>